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103"/>
  </p:notesMasterIdLst>
  <p:sldIdLst>
    <p:sldId id="256" r:id="rId2"/>
    <p:sldId id="362" r:id="rId3"/>
    <p:sldId id="257" r:id="rId4"/>
    <p:sldId id="258" r:id="rId5"/>
    <p:sldId id="259" r:id="rId6"/>
    <p:sldId id="260" r:id="rId7"/>
    <p:sldId id="261" r:id="rId8"/>
    <p:sldId id="266" r:id="rId9"/>
    <p:sldId id="269" r:id="rId10"/>
    <p:sldId id="262" r:id="rId11"/>
    <p:sldId id="363" r:id="rId12"/>
    <p:sldId id="263" r:id="rId13"/>
    <p:sldId id="264" r:id="rId14"/>
    <p:sldId id="265" r:id="rId15"/>
    <p:sldId id="267" r:id="rId16"/>
    <p:sldId id="268" r:id="rId17"/>
    <p:sldId id="270" r:id="rId18"/>
    <p:sldId id="271" r:id="rId19"/>
    <p:sldId id="361" r:id="rId20"/>
    <p:sldId id="318" r:id="rId21"/>
    <p:sldId id="272" r:id="rId22"/>
    <p:sldId id="273" r:id="rId23"/>
    <p:sldId id="276" r:id="rId24"/>
    <p:sldId id="277" r:id="rId25"/>
    <p:sldId id="278" r:id="rId26"/>
    <p:sldId id="279" r:id="rId27"/>
    <p:sldId id="280" r:id="rId28"/>
    <p:sldId id="281" r:id="rId29"/>
    <p:sldId id="282" r:id="rId30"/>
    <p:sldId id="283" r:id="rId31"/>
    <p:sldId id="284" r:id="rId32"/>
    <p:sldId id="285" r:id="rId33"/>
    <p:sldId id="286" r:id="rId34"/>
    <p:sldId id="359" r:id="rId35"/>
    <p:sldId id="360" r:id="rId36"/>
    <p:sldId id="287" r:id="rId37"/>
    <p:sldId id="288" r:id="rId38"/>
    <p:sldId id="289" r:id="rId39"/>
    <p:sldId id="290" r:id="rId40"/>
    <p:sldId id="291" r:id="rId41"/>
    <p:sldId id="292" r:id="rId42"/>
    <p:sldId id="293" r:id="rId43"/>
    <p:sldId id="294" r:id="rId44"/>
    <p:sldId id="295" r:id="rId45"/>
    <p:sldId id="296" r:id="rId46"/>
    <p:sldId id="297"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64" r:id="rId64"/>
    <p:sldId id="320" r:id="rId65"/>
    <p:sldId id="321" r:id="rId66"/>
    <p:sldId id="322" r:id="rId67"/>
    <p:sldId id="323" r:id="rId68"/>
    <p:sldId id="324" r:id="rId69"/>
    <p:sldId id="325" r:id="rId70"/>
    <p:sldId id="326" r:id="rId71"/>
    <p:sldId id="327" r:id="rId72"/>
    <p:sldId id="328" r:id="rId73"/>
    <p:sldId id="329" r:id="rId74"/>
    <p:sldId id="330"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46" r:id="rId90"/>
    <p:sldId id="347" r:id="rId91"/>
    <p:sldId id="349" r:id="rId92"/>
    <p:sldId id="351" r:id="rId93"/>
    <p:sldId id="352" r:id="rId94"/>
    <p:sldId id="353" r:id="rId95"/>
    <p:sldId id="354" r:id="rId96"/>
    <p:sldId id="355" r:id="rId97"/>
    <p:sldId id="356" r:id="rId98"/>
    <p:sldId id="357" r:id="rId99"/>
    <p:sldId id="358" r:id="rId100"/>
    <p:sldId id="366" r:id="rId101"/>
    <p:sldId id="365" r:id="rId102"/>
  </p:sldIdLst>
  <p:sldSz cx="9144000" cy="5143500" type="screen16x9"/>
  <p:notesSz cx="6858000" cy="9144000"/>
  <p:embeddedFontLst>
    <p:embeddedFont>
      <p:font typeface="Open Sans" panose="020B0606030504020204" pitchFamily="34" charset="0"/>
      <p:regular r:id="rId104"/>
      <p:bold r:id="rId105"/>
      <p:italic r:id="rId106"/>
      <p:boldItalic r:id="rId107"/>
    </p:embeddedFont>
    <p:embeddedFont>
      <p:font typeface="Roboto" panose="02000000000000000000" pitchFamily="2" charset="0"/>
      <p:regular r:id="rId108"/>
      <p:bold r:id="rId109"/>
      <p:italic r:id="rId110"/>
      <p:boldItalic r:id="rId1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CF8860-21E6-4A52-8314-94C84D8E361E}">
  <a:tblStyle styleId="{93CF8860-21E6-4A52-8314-94C84D8E361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EF03751-292A-4784-8968-EE1DE738B637}"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64"/>
    <p:restoredTop sz="94712"/>
  </p:normalViewPr>
  <p:slideViewPr>
    <p:cSldViewPr snapToGrid="0">
      <p:cViewPr>
        <p:scale>
          <a:sx n="113" d="100"/>
          <a:sy n="113" d="100"/>
        </p:scale>
        <p:origin x="768" y="60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font" Target="fonts/font4.fntdata"/><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notesMaster" Target="notesMasters/notesMaster1.xml"/><Relationship Id="rId108" Type="http://schemas.openxmlformats.org/officeDocument/2006/relationships/font" Target="fonts/font5.fntdata"/><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font" Target="fonts/font3.fntdata"/><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font" Target="fonts/font6.fntdata"/><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font" Target="fonts/font1.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font" Target="fonts/font7.fntdata"/><Relationship Id="rId115"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font" Target="fonts/font2.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c6f73a04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c6f73a04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598d38ab1b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598d38ab1b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59a7c3af75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59a7c3af75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4334039"/>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59a7c3af75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59a7c3af75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3517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59a7c3af75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59a7c3af75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23558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598d38ab1b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598d38ab1b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598d38ab1b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598d38ab1b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98d38ab1b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98d38ab1b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598d38ab1b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598d38ab1b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598d38ab1b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598d38ab1b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c6f73a04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c6f73a04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c6f73a04f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c6f73a04f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59a7c3af75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59a7c3af75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12334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59a7c3af75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59a7c3af75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94223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g5c81256a89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5c81256a89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59a7c3af75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59a7c3af75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59a7c3af7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59a7c3af7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59a7c3af75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59a7c3af75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59a7c3af75_0_22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59a7c3af75_0_22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59a7c3af75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59a7c3af75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59a7c3af75_0_16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59a7c3af75_0_16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59a7c3af75_0_16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59a7c3af75_0_16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59a7c3af75_0_16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59a7c3af75_0_16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59a7c3af75_0_16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59a7c3af75_0_16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c6f73a04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c6f73a04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59a7c3af75_0_22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59a7c3af75_0_22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59a7c3af75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59a7c3af75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59a7c3af75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59a7c3af75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59a7c3af75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59a7c3af75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Source: CDC Diabetes Education and self management and support website</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Source https://</a:t>
            </a:r>
            <a:r>
              <a:rPr lang="en-US" dirty="0" err="1"/>
              <a:t>www.cdc.gov</a:t>
            </a:r>
            <a:r>
              <a:rPr lang="en-US" dirty="0"/>
              <a:t>/</a:t>
            </a:r>
            <a:r>
              <a:rPr lang="en-US" dirty="0" err="1"/>
              <a:t>copd</a:t>
            </a:r>
            <a:r>
              <a:rPr lang="en-US" dirty="0"/>
              <a:t>/basics-</a:t>
            </a:r>
            <a:r>
              <a:rPr lang="en-US" dirty="0" err="1"/>
              <a:t>about.html</a:t>
            </a:r>
            <a:endParaRPr lang="en-US" dirty="0"/>
          </a:p>
        </p:txBody>
      </p:sp>
    </p:spTree>
    <p:extLst>
      <p:ext uri="{BB962C8B-B14F-4D97-AF65-F5344CB8AC3E}">
        <p14:creationId xmlns:p14="http://schemas.microsoft.com/office/powerpoint/2010/main" val="16842038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Source https://</a:t>
            </a:r>
            <a:r>
              <a:rPr lang="en-US" dirty="0" err="1"/>
              <a:t>www.nhlbi.nih.gov</a:t>
            </a:r>
            <a:r>
              <a:rPr lang="en-US" dirty="0"/>
              <a:t>/health-topics/asthma</a:t>
            </a:r>
          </a:p>
          <a:p>
            <a:r>
              <a:rPr lang="en-US" dirty="0"/>
              <a:t>https://</a:t>
            </a:r>
            <a:r>
              <a:rPr lang="en-US" dirty="0" err="1"/>
              <a:t>www.cdc.gov</a:t>
            </a:r>
            <a:r>
              <a:rPr lang="en-US" dirty="0"/>
              <a:t>/asthma/</a:t>
            </a:r>
            <a:r>
              <a:rPr lang="en-US" dirty="0" err="1"/>
              <a:t>default.htm</a:t>
            </a:r>
            <a:endParaRPr lang="en-US" dirty="0"/>
          </a:p>
        </p:txBody>
      </p:sp>
    </p:spTree>
    <p:extLst>
      <p:ext uri="{BB962C8B-B14F-4D97-AF65-F5344CB8AC3E}">
        <p14:creationId xmlns:p14="http://schemas.microsoft.com/office/powerpoint/2010/main" val="37392595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59a7c3af75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59a7c3af75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Source; https://www.cdc.gov/bloodpressure/about.htm</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59a7c3af75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59a7c3af75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59a7c3af75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59a7c3af75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Source: https://www.arthritis.org/about-arthritis/understanding-arthritis/what-is-arthritis.php</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59a7c3af75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59a7c3af75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Source: https://www.psychiatry.org/patients-families/depression/what-is-depression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5a0a083d4f_3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5a0a083d4f_3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59a7c3af75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5" name="Google Shape;315;g59a7c3af75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https://www.nimh.nih.gov/health/topics/anxiety-disorders/index.shtml</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59a7c3af75_0_2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59a7c3af75_0_2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59a7c3af75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59a7c3af75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59a7c3af75_0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59a7c3af75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59a7c3af75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59a7c3af75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59a7c3af75_0_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 name="Google Shape;343;g59a7c3af75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59a7c3af75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59a7c3af75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When we talk about self-management, we mean the things that people do (or need to do) on a regular basis to manage their illness and/or promote their health.</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59a7c3af75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59a7c3af75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59a7c3af75_0_1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59a7c3af75_0_1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59a7c3af75_0_5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59a7c3af75_0_5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c6f73a04f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c6f73a04f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59a7c3af75_0_6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59a7c3af75_0_6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59a7c3af75_0_16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g59a7c3af75_0_16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59a7c3af75_0_16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1" name="Google Shape;441;g59a7c3af75_0_16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g59a7c3af75_0_22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1" name="Google Shape;481;g59a7c3af75_0_22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a:solidFill>
                  <a:schemeClr val="lt2"/>
                </a:solidFill>
                <a:latin typeface="Roboto"/>
                <a:ea typeface="Roboto"/>
                <a:cs typeface="Roboto"/>
                <a:sym typeface="Roboto"/>
              </a:rPr>
              <a:t>Intrinsic motivation represents our internal drive toward behavior.</a:t>
            </a:r>
            <a:endParaRPr sz="1800">
              <a:solidFill>
                <a:schemeClr val="lt2"/>
              </a:solidFill>
              <a:latin typeface="Roboto"/>
              <a:ea typeface="Roboto"/>
              <a:cs typeface="Roboto"/>
              <a:sym typeface="Roboto"/>
            </a:endParaRPr>
          </a:p>
          <a:p>
            <a:pPr marL="0" lvl="0" indent="0" algn="l" rtl="0">
              <a:lnSpc>
                <a:spcPct val="115000"/>
              </a:lnSpc>
              <a:spcBef>
                <a:spcPts val="1600"/>
              </a:spcBef>
              <a:spcAft>
                <a:spcPts val="0"/>
              </a:spcAft>
              <a:buNone/>
            </a:pPr>
            <a:r>
              <a:rPr lang="en" sz="1800">
                <a:solidFill>
                  <a:schemeClr val="lt2"/>
                </a:solidFill>
                <a:latin typeface="Roboto"/>
                <a:ea typeface="Roboto"/>
                <a:cs typeface="Roboto"/>
                <a:sym typeface="Roboto"/>
              </a:rPr>
              <a:t>Extrinsic motivation includes factors such as rewards or punishment. </a:t>
            </a:r>
            <a:endParaRPr sz="1800">
              <a:solidFill>
                <a:schemeClr val="lt2"/>
              </a:solidFill>
              <a:latin typeface="Roboto"/>
              <a:ea typeface="Roboto"/>
              <a:cs typeface="Roboto"/>
              <a:sym typeface="Roboto"/>
            </a:endParaRPr>
          </a:p>
          <a:p>
            <a:pPr marL="0" lvl="0" indent="0" algn="l" rtl="0">
              <a:spcBef>
                <a:spcPts val="1600"/>
              </a:spcBef>
              <a:spcAft>
                <a:spcPts val="0"/>
              </a:spcAft>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59a7c3af75_0_22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7" name="Google Shape;487;g59a7c3af75_0_22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59a7c3af75_0_2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3" name="Google Shape;493;g59a7c3af75_0_22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59a7c3af75_0_15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8" name="Google Shape;498;g59a7c3af75_0_15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g59a7c3af75_0_23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4" name="Google Shape;504;g59a7c3af75_0_23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Source: https://www.slideshare.net/DrSnipes/goal-setting-for-behavior-change</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g59a7c3af75_0_23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0" name="Google Shape;510;g59a7c3af75_0_23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g59a7c3af75_0_23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6" name="Google Shape;516;g59a7c3af75_0_23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5a0a083d4f_3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5a0a083d4f_3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g59a7c3af75_0_15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2" name="Google Shape;522;g59a7c3af75_0_15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59a7c3af75_0_22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7" name="Google Shape;527;g59a7c3af75_0_2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g59a7c3af75_0_22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3" name="Google Shape;533;g59a7c3af75_0_2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g59a7c3af75_0_22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3" name="Google Shape;533;g59a7c3af75_0_2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6813131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g5c81256a89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1" name="Google Shape;571;g5c81256a89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g5c81256a89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8" name="Google Shape;578;g5c81256a89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Source: www.motivationalinterview.org/clinical/whatismi.html</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g5c81256a8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6" name="Google Shape;586;g5c81256a8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Why? </a:t>
            </a:r>
            <a:endParaRPr/>
          </a:p>
          <a:p>
            <a:pPr marL="0" lvl="0" indent="0" algn="l" rtl="0">
              <a:spcBef>
                <a:spcPts val="0"/>
              </a:spcBef>
              <a:spcAft>
                <a:spcPts val="0"/>
              </a:spcAft>
              <a:buNone/>
            </a:pPr>
            <a:r>
              <a:rPr lang="en" sz="2800">
                <a:latin typeface="Verdana"/>
                <a:ea typeface="Verdana"/>
                <a:cs typeface="Verdana"/>
                <a:sym typeface="Verdana"/>
              </a:rPr>
              <a:t>A patient who is active in consultation process is more likely to do something about the situation</a:t>
            </a:r>
            <a:endParaRPr sz="2800">
              <a:latin typeface="Verdana"/>
              <a:ea typeface="Verdana"/>
              <a:cs typeface="Verdana"/>
              <a:sym typeface="Verdana"/>
            </a:endParaRPr>
          </a:p>
          <a:p>
            <a:pPr marL="0" lvl="0" indent="0" algn="l" rtl="0">
              <a:spcBef>
                <a:spcPts val="0"/>
              </a:spcBef>
              <a:spcAft>
                <a:spcPts val="0"/>
              </a:spcAft>
              <a:buNone/>
            </a:pP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g5c81256a89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3" name="Google Shape;593;g5c81256a89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g5c81256a89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5" name="Google Shape;605;g5c81256a89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
        <p:cNvGrpSpPr/>
        <p:nvPr/>
      </p:nvGrpSpPr>
      <p:grpSpPr>
        <a:xfrm>
          <a:off x="0" y="0"/>
          <a:ext cx="0" cy="0"/>
          <a:chOff x="0" y="0"/>
          <a:chExt cx="0" cy="0"/>
        </a:xfrm>
      </p:grpSpPr>
      <p:sp>
        <p:nvSpPr>
          <p:cNvPr id="611" name="Google Shape;611;g5c81256a89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2" name="Google Shape;612;g5c81256a89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https://www.ihsinfo.org/IhsV2/PDF/seminars2010/Seminar_2_-_A_Practical_Guide_to_Motivational_Interviewing.pdf</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5a0a083d4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5a0a083d4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g5c81256a89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9" name="Google Shape;619;g5c81256a89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g5c81256a89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6" name="Google Shape;626;g5c81256a89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Google Shape;633;g5c81256a89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4" name="Google Shape;634;g5c81256a89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0"/>
        <p:cNvGrpSpPr/>
        <p:nvPr/>
      </p:nvGrpSpPr>
      <p:grpSpPr>
        <a:xfrm>
          <a:off x="0" y="0"/>
          <a:ext cx="0" cy="0"/>
          <a:chOff x="0" y="0"/>
          <a:chExt cx="0" cy="0"/>
        </a:xfrm>
      </p:grpSpPr>
      <p:sp>
        <p:nvSpPr>
          <p:cNvPr id="641" name="Google Shape;641;g5c81256a89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2" name="Google Shape;642;g5c81256a89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g5c81256a89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9" name="Google Shape;649;g5c81256a89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Times New Roman"/>
                <a:ea typeface="Times New Roman"/>
                <a:cs typeface="Times New Roman"/>
                <a:sym typeface="Times New Roman"/>
              </a:rPr>
              <a:t>How is this set of questions different from the first set, in terms of the way they are asked and the kinds of answers they get?</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
        <p:cNvGrpSpPr/>
        <p:nvPr/>
      </p:nvGrpSpPr>
      <p:grpSpPr>
        <a:xfrm>
          <a:off x="0" y="0"/>
          <a:ext cx="0" cy="0"/>
          <a:chOff x="0" y="0"/>
          <a:chExt cx="0" cy="0"/>
        </a:xfrm>
      </p:grpSpPr>
      <p:sp>
        <p:nvSpPr>
          <p:cNvPr id="663" name="Google Shape;663;g5c81256a89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4" name="Google Shape;664;g5c81256a89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0"/>
        <p:cNvGrpSpPr/>
        <p:nvPr/>
      </p:nvGrpSpPr>
      <p:grpSpPr>
        <a:xfrm>
          <a:off x="0" y="0"/>
          <a:ext cx="0" cy="0"/>
          <a:chOff x="0" y="0"/>
          <a:chExt cx="0" cy="0"/>
        </a:xfrm>
      </p:grpSpPr>
      <p:sp>
        <p:nvSpPr>
          <p:cNvPr id="671" name="Google Shape;671;g5c81256a89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2" name="Google Shape;672;g5c81256a89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g5c81256a89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0" name="Google Shape;680;g5c81256a89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https://uiowa.edu/sbirt/sites/uiowa.edu.sbirt/files/wysiwyg_uploads/Motivational%20Interviewing%20Module%202%20-%20Handout.pdf</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g5c81256a89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8" name="Google Shape;688;g5c81256a89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g5c81256a89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6" name="Google Shape;696;g5c81256a89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c6f73a04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c6f73a04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1"/>
        <p:cNvGrpSpPr/>
        <p:nvPr/>
      </p:nvGrpSpPr>
      <p:grpSpPr>
        <a:xfrm>
          <a:off x="0" y="0"/>
          <a:ext cx="0" cy="0"/>
          <a:chOff x="0" y="0"/>
          <a:chExt cx="0" cy="0"/>
        </a:xfrm>
      </p:grpSpPr>
      <p:sp>
        <p:nvSpPr>
          <p:cNvPr id="702" name="Google Shape;702;g5c81256a89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3" name="Google Shape;703;g5c81256a89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9"/>
        <p:cNvGrpSpPr/>
        <p:nvPr/>
      </p:nvGrpSpPr>
      <p:grpSpPr>
        <a:xfrm>
          <a:off x="0" y="0"/>
          <a:ext cx="0" cy="0"/>
          <a:chOff x="0" y="0"/>
          <a:chExt cx="0" cy="0"/>
        </a:xfrm>
      </p:grpSpPr>
      <p:sp>
        <p:nvSpPr>
          <p:cNvPr id="720" name="Google Shape;720;g5c81256a89_0_6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1" name="Google Shape;721;g5c81256a89_0_6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g5c81256a89_0_6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8" name="Google Shape;728;g5c81256a89_0_6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3"/>
        <p:cNvGrpSpPr/>
        <p:nvPr/>
      </p:nvGrpSpPr>
      <p:grpSpPr>
        <a:xfrm>
          <a:off x="0" y="0"/>
          <a:ext cx="0" cy="0"/>
          <a:chOff x="0" y="0"/>
          <a:chExt cx="0" cy="0"/>
        </a:xfrm>
      </p:grpSpPr>
      <p:sp>
        <p:nvSpPr>
          <p:cNvPr id="734" name="Google Shape;734;g5c81256a89_0_6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5" name="Google Shape;735;g5c81256a89_0_6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https://uiowa.edu/sbirt/sites/uiowa.edu.sbirt/files/wysiwyg_uploads/Motivational%20Interviewing%20Module%202%20-%20Handout.pdf</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0"/>
        <p:cNvGrpSpPr/>
        <p:nvPr/>
      </p:nvGrpSpPr>
      <p:grpSpPr>
        <a:xfrm>
          <a:off x="0" y="0"/>
          <a:ext cx="0" cy="0"/>
          <a:chOff x="0" y="0"/>
          <a:chExt cx="0" cy="0"/>
        </a:xfrm>
      </p:grpSpPr>
      <p:sp>
        <p:nvSpPr>
          <p:cNvPr id="741" name="Google Shape;741;g5c81256a89_0_6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2" name="Google Shape;742;g5c81256a89_0_6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https://www.ihsinfo.org/IhsV2/PDF/seminars2010/Seminar_2_-_A_Practical_Guide_to_Motivational_Interviewing.pdf</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8"/>
        <p:cNvGrpSpPr/>
        <p:nvPr/>
      </p:nvGrpSpPr>
      <p:grpSpPr>
        <a:xfrm>
          <a:off x="0" y="0"/>
          <a:ext cx="0" cy="0"/>
          <a:chOff x="0" y="0"/>
          <a:chExt cx="0" cy="0"/>
        </a:xfrm>
      </p:grpSpPr>
      <p:sp>
        <p:nvSpPr>
          <p:cNvPr id="749" name="Google Shape;749;g5c81256a89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0" name="Google Shape;750;g5c81256a89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g5c81256a89_0_6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7" name="Google Shape;757;g5c81256a89_0_6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1"/>
        <p:cNvGrpSpPr/>
        <p:nvPr/>
      </p:nvGrpSpPr>
      <p:grpSpPr>
        <a:xfrm>
          <a:off x="0" y="0"/>
          <a:ext cx="0" cy="0"/>
          <a:chOff x="0" y="0"/>
          <a:chExt cx="0" cy="0"/>
        </a:xfrm>
      </p:grpSpPr>
      <p:sp>
        <p:nvSpPr>
          <p:cNvPr id="762" name="Google Shape;762;g5c81256a89_0_7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3" name="Google Shape;763;g5c81256a89_0_7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8"/>
        <p:cNvGrpSpPr/>
        <p:nvPr/>
      </p:nvGrpSpPr>
      <p:grpSpPr>
        <a:xfrm>
          <a:off x="0" y="0"/>
          <a:ext cx="0" cy="0"/>
          <a:chOff x="0" y="0"/>
          <a:chExt cx="0" cy="0"/>
        </a:xfrm>
      </p:grpSpPr>
      <p:sp>
        <p:nvSpPr>
          <p:cNvPr id="769" name="Google Shape;769;g5c81256a89_0_7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0" name="Google Shape;770;g5c81256a89_0_7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5"/>
        <p:cNvGrpSpPr/>
        <p:nvPr/>
      </p:nvGrpSpPr>
      <p:grpSpPr>
        <a:xfrm>
          <a:off x="0" y="0"/>
          <a:ext cx="0" cy="0"/>
          <a:chOff x="0" y="0"/>
          <a:chExt cx="0" cy="0"/>
        </a:xfrm>
      </p:grpSpPr>
      <p:sp>
        <p:nvSpPr>
          <p:cNvPr id="776" name="Google Shape;776;g5c81256a89_0_7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7" name="Google Shape;777;g5c81256a89_0_7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598d38ab1b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598d38ab1b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3"/>
        <p:cNvGrpSpPr/>
        <p:nvPr/>
      </p:nvGrpSpPr>
      <p:grpSpPr>
        <a:xfrm>
          <a:off x="0" y="0"/>
          <a:ext cx="0" cy="0"/>
          <a:chOff x="0" y="0"/>
          <a:chExt cx="0" cy="0"/>
        </a:xfrm>
      </p:grpSpPr>
      <p:sp>
        <p:nvSpPr>
          <p:cNvPr id="784" name="Google Shape;784;g5c81256a89_0_7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5" name="Google Shape;785;g5c81256a89_0_7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7"/>
        <p:cNvGrpSpPr/>
        <p:nvPr/>
      </p:nvGrpSpPr>
      <p:grpSpPr>
        <a:xfrm>
          <a:off x="0" y="0"/>
          <a:ext cx="0" cy="0"/>
          <a:chOff x="0" y="0"/>
          <a:chExt cx="0" cy="0"/>
        </a:xfrm>
      </p:grpSpPr>
      <p:sp>
        <p:nvSpPr>
          <p:cNvPr id="798" name="Google Shape;798;g5bb6cdeb2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9" name="Google Shape;799;g5bb6cdeb2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9"/>
        <p:cNvGrpSpPr/>
        <p:nvPr/>
      </p:nvGrpSpPr>
      <p:grpSpPr>
        <a:xfrm>
          <a:off x="0" y="0"/>
          <a:ext cx="0" cy="0"/>
          <a:chOff x="0" y="0"/>
          <a:chExt cx="0" cy="0"/>
        </a:xfrm>
      </p:grpSpPr>
      <p:sp>
        <p:nvSpPr>
          <p:cNvPr id="810" name="Google Shape;810;g5c81256a89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1" name="Google Shape;811;g5c81256a89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Source: https://ctb.ku.edu/en/table-of-contents/leadership/group-facilitation/group-discussions/main</a:t>
            </a: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g5c81256a89_0_7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8" name="Google Shape;818;g5c81256a89_0_7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Source: community toolbox group discussion guide</a:t>
            </a: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3"/>
        <p:cNvGrpSpPr/>
        <p:nvPr/>
      </p:nvGrpSpPr>
      <p:grpSpPr>
        <a:xfrm>
          <a:off x="0" y="0"/>
          <a:ext cx="0" cy="0"/>
          <a:chOff x="0" y="0"/>
          <a:chExt cx="0" cy="0"/>
        </a:xfrm>
      </p:grpSpPr>
      <p:sp>
        <p:nvSpPr>
          <p:cNvPr id="824" name="Google Shape;824;g5c81256a89_0_7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5" name="Google Shape;825;g5c81256a89_0_7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0"/>
        <p:cNvGrpSpPr/>
        <p:nvPr/>
      </p:nvGrpSpPr>
      <p:grpSpPr>
        <a:xfrm>
          <a:off x="0" y="0"/>
          <a:ext cx="0" cy="0"/>
          <a:chOff x="0" y="0"/>
          <a:chExt cx="0" cy="0"/>
        </a:xfrm>
      </p:grpSpPr>
      <p:sp>
        <p:nvSpPr>
          <p:cNvPr id="831" name="Google Shape;831;g5c81256a89_0_7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2" name="Google Shape;832;g5c81256a89_0_7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7"/>
        <p:cNvGrpSpPr/>
        <p:nvPr/>
      </p:nvGrpSpPr>
      <p:grpSpPr>
        <a:xfrm>
          <a:off x="0" y="0"/>
          <a:ext cx="0" cy="0"/>
          <a:chOff x="0" y="0"/>
          <a:chExt cx="0" cy="0"/>
        </a:xfrm>
      </p:grpSpPr>
      <p:sp>
        <p:nvSpPr>
          <p:cNvPr id="838" name="Google Shape;838;g5c81256a89_0_7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9" name="Google Shape;839;g5c81256a89_0_7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p:cNvGrpSpPr/>
        <p:nvPr/>
      </p:nvGrpSpPr>
      <p:grpSpPr>
        <a:xfrm>
          <a:off x="0" y="0"/>
          <a:ext cx="0" cy="0"/>
          <a:chOff x="0" y="0"/>
          <a:chExt cx="0" cy="0"/>
        </a:xfrm>
      </p:grpSpPr>
      <p:sp>
        <p:nvSpPr>
          <p:cNvPr id="845" name="Google Shape;845;g5c81256a89_0_7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6" name="Google Shape;846;g5c81256a89_0_7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1"/>
        <p:cNvGrpSpPr/>
        <p:nvPr/>
      </p:nvGrpSpPr>
      <p:grpSpPr>
        <a:xfrm>
          <a:off x="0" y="0"/>
          <a:ext cx="0" cy="0"/>
          <a:chOff x="0" y="0"/>
          <a:chExt cx="0" cy="0"/>
        </a:xfrm>
      </p:grpSpPr>
      <p:sp>
        <p:nvSpPr>
          <p:cNvPr id="852" name="Google Shape;852;g5c81256a89_0_7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3" name="Google Shape;853;g5c81256a89_0_7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8"/>
        <p:cNvGrpSpPr/>
        <p:nvPr/>
      </p:nvGrpSpPr>
      <p:grpSpPr>
        <a:xfrm>
          <a:off x="0" y="0"/>
          <a:ext cx="0" cy="0"/>
          <a:chOff x="0" y="0"/>
          <a:chExt cx="0" cy="0"/>
        </a:xfrm>
      </p:grpSpPr>
      <p:sp>
        <p:nvSpPr>
          <p:cNvPr id="859" name="Google Shape;859;g5c81256a89_0_7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0" name="Google Shape;860;g5c81256a89_0_7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8246400" y="4245875"/>
            <a:ext cx="897600" cy="897600"/>
          </a:xfrm>
          <a:prstGeom prst="round1Rect">
            <a:avLst>
              <a:gd name="adj" fmla="val 16667"/>
            </a:avLst>
          </a:prstGeom>
          <a:solidFill>
            <a:schemeClr val="lt1">
              <a:alpha val="680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90525" y="1819275"/>
            <a:ext cx="8222100" cy="933600"/>
          </a:xfrm>
          <a:prstGeom prst="rect">
            <a:avLst/>
          </a:prstGeom>
        </p:spPr>
        <p:txBody>
          <a:bodyPr spcFirstLastPara="1" wrap="square" lIns="91425" tIns="91425" rIns="91425" bIns="91425" anchor="b" anchorCtr="0">
            <a:noAutofit/>
          </a:bodyPr>
          <a:lstStyle>
            <a:lvl1pPr lvl="0">
              <a:spcBef>
                <a:spcPts val="0"/>
              </a:spcBef>
              <a:spcAft>
                <a:spcPts val="0"/>
              </a:spcAft>
              <a:buClr>
                <a:schemeClr val="dk1"/>
              </a:buClr>
              <a:buSzPts val="4800"/>
              <a:buNone/>
              <a:defRPr sz="4800">
                <a:solidFill>
                  <a:schemeClr val="dk1"/>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3" name="Google Shape;13;p2"/>
          <p:cNvSpPr txBox="1">
            <a:spLocks noGrp="1"/>
          </p:cNvSpPr>
          <p:nvPr>
            <p:ph type="subTitle" idx="1"/>
          </p:nvPr>
        </p:nvSpPr>
        <p:spPr>
          <a:xfrm>
            <a:off x="390525" y="2789130"/>
            <a:ext cx="8222100" cy="432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p2"/>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0"/>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0"/>
          <p:cNvSpPr txBox="1">
            <a:spLocks noGrp="1"/>
          </p:cNvSpPr>
          <p:nvPr>
            <p:ph type="body" idx="1"/>
          </p:nvPr>
        </p:nvSpPr>
        <p:spPr>
          <a:xfrm>
            <a:off x="57150" y="4696825"/>
            <a:ext cx="8382000" cy="446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56" name="Google Shape;56;p10"/>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57"/>
        <p:cNvGrpSpPr/>
        <p:nvPr/>
      </p:nvGrpSpPr>
      <p:grpSpPr>
        <a:xfrm>
          <a:off x="0" y="0"/>
          <a:ext cx="0" cy="0"/>
          <a:chOff x="0" y="0"/>
          <a:chExt cx="0" cy="0"/>
        </a:xfrm>
      </p:grpSpPr>
      <p:sp>
        <p:nvSpPr>
          <p:cNvPr id="58" name="Google Shape;58;p11"/>
          <p:cNvSpPr txBox="1">
            <a:spLocks noGrp="1"/>
          </p:cNvSpPr>
          <p:nvPr>
            <p:ph type="title" hasCustomPrompt="1"/>
          </p:nvPr>
        </p:nvSpPr>
        <p:spPr>
          <a:xfrm>
            <a:off x="475500" y="1258525"/>
            <a:ext cx="8222100" cy="19635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a:spLocks noGrp="1"/>
          </p:cNvSpPr>
          <p:nvPr>
            <p:ph type="body" idx="1"/>
          </p:nvPr>
        </p:nvSpPr>
        <p:spPr>
          <a:xfrm>
            <a:off x="475500" y="3304625"/>
            <a:ext cx="82221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60" name="Google Shape;60;p11"/>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Google Shape;62;p12"/>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460950" y="2065350"/>
            <a:ext cx="8222100" cy="1012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dk1"/>
              </a:buClr>
              <a:buSzPts val="4200"/>
              <a:buNone/>
              <a:defRPr sz="4200">
                <a:solidFill>
                  <a:schemeClr val="dk1"/>
                </a:solidFill>
              </a:defRPr>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a:p>
        </p:txBody>
      </p:sp>
      <p:sp>
        <p:nvSpPr>
          <p:cNvPr id="17" name="Google Shape;17;p3"/>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lvl1pPr lvl="0">
              <a:spcBef>
                <a:spcPts val="0"/>
              </a:spcBef>
              <a:spcAft>
                <a:spcPts val="0"/>
              </a:spcAft>
              <a:buClr>
                <a:schemeClr val="dk1"/>
              </a:buClr>
              <a:buSzPts val="3200"/>
              <a:buNone/>
              <a:defRPr>
                <a:solidFill>
                  <a:schemeClr val="dk1"/>
                </a:solidFill>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2" name="Google Shape;22;p4"/>
          <p:cNvSpPr txBox="1">
            <a:spLocks noGrp="1"/>
          </p:cNvSpPr>
          <p:nvPr>
            <p:ph type="body" idx="1"/>
          </p:nvPr>
        </p:nvSpPr>
        <p:spPr>
          <a:xfrm>
            <a:off x="471900" y="1919075"/>
            <a:ext cx="8222100" cy="271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dk2"/>
              </a:buClr>
              <a:buSzPts val="1400"/>
              <a:buChar char="●"/>
              <a:defRPr sz="1400">
                <a:solidFill>
                  <a:schemeClr val="dk2"/>
                </a:solidFill>
              </a:defRPr>
            </a:lvl1pPr>
            <a:lvl2pPr marL="914400" lvl="1" indent="-317500">
              <a:spcBef>
                <a:spcPts val="1600"/>
              </a:spcBef>
              <a:spcAft>
                <a:spcPts val="0"/>
              </a:spcAft>
              <a:buClr>
                <a:schemeClr val="dk2"/>
              </a:buClr>
              <a:buSzPts val="1400"/>
              <a:buChar char="○"/>
              <a:defRPr>
                <a:solidFill>
                  <a:schemeClr val="dk2"/>
                </a:solidFill>
              </a:defRPr>
            </a:lvl2pPr>
            <a:lvl3pPr marL="1371600" lvl="2" indent="-317500">
              <a:spcBef>
                <a:spcPts val="1600"/>
              </a:spcBef>
              <a:spcAft>
                <a:spcPts val="0"/>
              </a:spcAft>
              <a:buClr>
                <a:schemeClr val="dk2"/>
              </a:buClr>
              <a:buSzPts val="1400"/>
              <a:buChar char="■"/>
              <a:defRPr>
                <a:solidFill>
                  <a:schemeClr val="dk2"/>
                </a:solidFill>
              </a:defRPr>
            </a:lvl3pPr>
            <a:lvl4pPr marL="1828800" lvl="3" indent="-317500">
              <a:spcBef>
                <a:spcPts val="1600"/>
              </a:spcBef>
              <a:spcAft>
                <a:spcPts val="0"/>
              </a:spcAft>
              <a:buClr>
                <a:schemeClr val="dk2"/>
              </a:buClr>
              <a:buSzPts val="1400"/>
              <a:buChar char="●"/>
              <a:defRPr>
                <a:solidFill>
                  <a:schemeClr val="dk2"/>
                </a:solidFill>
              </a:defRPr>
            </a:lvl4pPr>
            <a:lvl5pPr marL="2286000" lvl="4" indent="-317500">
              <a:spcBef>
                <a:spcPts val="1600"/>
              </a:spcBef>
              <a:spcAft>
                <a:spcPts val="0"/>
              </a:spcAft>
              <a:buClr>
                <a:schemeClr val="dk2"/>
              </a:buClr>
              <a:buSzPts val="1400"/>
              <a:buChar char="○"/>
              <a:defRPr>
                <a:solidFill>
                  <a:schemeClr val="dk2"/>
                </a:solidFill>
              </a:defRPr>
            </a:lvl5pPr>
            <a:lvl6pPr marL="2743200" lvl="5" indent="-317500">
              <a:spcBef>
                <a:spcPts val="1600"/>
              </a:spcBef>
              <a:spcAft>
                <a:spcPts val="0"/>
              </a:spcAft>
              <a:buClr>
                <a:schemeClr val="dk2"/>
              </a:buClr>
              <a:buSzPts val="1400"/>
              <a:buChar char="■"/>
              <a:defRPr>
                <a:solidFill>
                  <a:schemeClr val="dk2"/>
                </a:solidFill>
              </a:defRPr>
            </a:lvl6pPr>
            <a:lvl7pPr marL="3200400" lvl="6" indent="-317500">
              <a:spcBef>
                <a:spcPts val="1600"/>
              </a:spcBef>
              <a:spcAft>
                <a:spcPts val="0"/>
              </a:spcAft>
              <a:buClr>
                <a:schemeClr val="dk2"/>
              </a:buClr>
              <a:buSzPts val="1400"/>
              <a:buChar char="●"/>
              <a:defRPr>
                <a:solidFill>
                  <a:schemeClr val="dk2"/>
                </a:solidFill>
              </a:defRPr>
            </a:lvl7pPr>
            <a:lvl8pPr marL="3657600" lvl="7" indent="-317500">
              <a:spcBef>
                <a:spcPts val="1600"/>
              </a:spcBef>
              <a:spcAft>
                <a:spcPts val="0"/>
              </a:spcAft>
              <a:buClr>
                <a:schemeClr val="dk2"/>
              </a:buClr>
              <a:buSzPts val="1400"/>
              <a:buChar char="○"/>
              <a:defRPr>
                <a:solidFill>
                  <a:schemeClr val="dk2"/>
                </a:solidFill>
              </a:defRPr>
            </a:lvl8pPr>
            <a:lvl9pPr marL="4114800" lvl="8" indent="-317500">
              <a:spcBef>
                <a:spcPts val="1600"/>
              </a:spcBef>
              <a:spcAft>
                <a:spcPts val="1600"/>
              </a:spcAft>
              <a:buClr>
                <a:schemeClr val="dk2"/>
              </a:buClr>
              <a:buSzPts val="1400"/>
              <a:buChar char="■"/>
              <a:defRPr>
                <a:solidFill>
                  <a:schemeClr val="dk2"/>
                </a:solidFill>
              </a:defRPr>
            </a:lvl9pPr>
          </a:lstStyle>
          <a:p>
            <a:endParaRPr/>
          </a:p>
        </p:txBody>
      </p:sp>
      <p:sp>
        <p:nvSpPr>
          <p:cNvPr id="23" name="Google Shape;23;p4"/>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5"/>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lvl1pPr lvl="0">
              <a:spcBef>
                <a:spcPts val="0"/>
              </a:spcBef>
              <a:spcAft>
                <a:spcPts val="0"/>
              </a:spcAft>
              <a:buClr>
                <a:schemeClr val="dk1"/>
              </a:buClr>
              <a:buSzPts val="3200"/>
              <a:buNone/>
              <a:defRPr>
                <a:solidFill>
                  <a:schemeClr val="dk1"/>
                </a:solidFill>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8" name="Google Shape;28;p5"/>
          <p:cNvSpPr txBox="1">
            <a:spLocks noGrp="1"/>
          </p:cNvSpPr>
          <p:nvPr>
            <p:ph type="body" idx="1"/>
          </p:nvPr>
        </p:nvSpPr>
        <p:spPr>
          <a:xfrm>
            <a:off x="471900" y="1919075"/>
            <a:ext cx="3999900" cy="271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dk2"/>
              </a:buClr>
              <a:buSzPts val="1400"/>
              <a:buChar char="●"/>
              <a:defRPr sz="1400">
                <a:solidFill>
                  <a:schemeClr val="dk2"/>
                </a:solidFill>
              </a:defRPr>
            </a:lvl1pPr>
            <a:lvl2pPr marL="914400" lvl="1" indent="-317500">
              <a:spcBef>
                <a:spcPts val="1600"/>
              </a:spcBef>
              <a:spcAft>
                <a:spcPts val="0"/>
              </a:spcAft>
              <a:buClr>
                <a:schemeClr val="dk2"/>
              </a:buClr>
              <a:buSzPts val="1400"/>
              <a:buChar char="○"/>
              <a:defRPr>
                <a:solidFill>
                  <a:schemeClr val="dk2"/>
                </a:solidFill>
              </a:defRPr>
            </a:lvl2pPr>
            <a:lvl3pPr marL="1371600" lvl="2" indent="-317500">
              <a:spcBef>
                <a:spcPts val="1600"/>
              </a:spcBef>
              <a:spcAft>
                <a:spcPts val="0"/>
              </a:spcAft>
              <a:buClr>
                <a:schemeClr val="dk2"/>
              </a:buClr>
              <a:buSzPts val="1400"/>
              <a:buChar char="■"/>
              <a:defRPr>
                <a:solidFill>
                  <a:schemeClr val="dk2"/>
                </a:solidFill>
              </a:defRPr>
            </a:lvl3pPr>
            <a:lvl4pPr marL="1828800" lvl="3" indent="-317500">
              <a:spcBef>
                <a:spcPts val="1600"/>
              </a:spcBef>
              <a:spcAft>
                <a:spcPts val="0"/>
              </a:spcAft>
              <a:buClr>
                <a:schemeClr val="dk2"/>
              </a:buClr>
              <a:buSzPts val="1400"/>
              <a:buChar char="●"/>
              <a:defRPr>
                <a:solidFill>
                  <a:schemeClr val="dk2"/>
                </a:solidFill>
              </a:defRPr>
            </a:lvl4pPr>
            <a:lvl5pPr marL="2286000" lvl="4" indent="-317500">
              <a:spcBef>
                <a:spcPts val="1600"/>
              </a:spcBef>
              <a:spcAft>
                <a:spcPts val="0"/>
              </a:spcAft>
              <a:buClr>
                <a:schemeClr val="dk2"/>
              </a:buClr>
              <a:buSzPts val="1400"/>
              <a:buChar char="○"/>
              <a:defRPr>
                <a:solidFill>
                  <a:schemeClr val="dk2"/>
                </a:solidFill>
              </a:defRPr>
            </a:lvl5pPr>
            <a:lvl6pPr marL="2743200" lvl="5" indent="-317500">
              <a:spcBef>
                <a:spcPts val="1600"/>
              </a:spcBef>
              <a:spcAft>
                <a:spcPts val="0"/>
              </a:spcAft>
              <a:buClr>
                <a:schemeClr val="dk2"/>
              </a:buClr>
              <a:buSzPts val="1400"/>
              <a:buChar char="■"/>
              <a:defRPr>
                <a:solidFill>
                  <a:schemeClr val="dk2"/>
                </a:solidFill>
              </a:defRPr>
            </a:lvl6pPr>
            <a:lvl7pPr marL="3200400" lvl="6" indent="-317500">
              <a:spcBef>
                <a:spcPts val="1600"/>
              </a:spcBef>
              <a:spcAft>
                <a:spcPts val="0"/>
              </a:spcAft>
              <a:buClr>
                <a:schemeClr val="dk2"/>
              </a:buClr>
              <a:buSzPts val="1400"/>
              <a:buChar char="●"/>
              <a:defRPr>
                <a:solidFill>
                  <a:schemeClr val="dk2"/>
                </a:solidFill>
              </a:defRPr>
            </a:lvl7pPr>
            <a:lvl8pPr marL="3657600" lvl="7" indent="-317500">
              <a:spcBef>
                <a:spcPts val="1600"/>
              </a:spcBef>
              <a:spcAft>
                <a:spcPts val="0"/>
              </a:spcAft>
              <a:buClr>
                <a:schemeClr val="dk2"/>
              </a:buClr>
              <a:buSzPts val="1400"/>
              <a:buChar char="○"/>
              <a:defRPr>
                <a:solidFill>
                  <a:schemeClr val="dk2"/>
                </a:solidFill>
              </a:defRPr>
            </a:lvl8pPr>
            <a:lvl9pPr marL="4114800" lvl="8" indent="-317500">
              <a:spcBef>
                <a:spcPts val="1600"/>
              </a:spcBef>
              <a:spcAft>
                <a:spcPts val="1600"/>
              </a:spcAft>
              <a:buClr>
                <a:schemeClr val="dk2"/>
              </a:buClr>
              <a:buSzPts val="1400"/>
              <a:buChar char="■"/>
              <a:defRPr>
                <a:solidFill>
                  <a:schemeClr val="dk2"/>
                </a:solidFill>
              </a:defRPr>
            </a:lvl9pPr>
          </a:lstStyle>
          <a:p>
            <a:endParaRPr/>
          </a:p>
        </p:txBody>
      </p:sp>
      <p:sp>
        <p:nvSpPr>
          <p:cNvPr id="29" name="Google Shape;29;p5"/>
          <p:cNvSpPr txBox="1">
            <a:spLocks noGrp="1"/>
          </p:cNvSpPr>
          <p:nvPr>
            <p:ph type="body" idx="2"/>
          </p:nvPr>
        </p:nvSpPr>
        <p:spPr>
          <a:xfrm>
            <a:off x="4694250" y="1919075"/>
            <a:ext cx="3999900" cy="271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dk2"/>
              </a:buClr>
              <a:buSzPts val="1400"/>
              <a:buChar char="●"/>
              <a:defRPr sz="1400">
                <a:solidFill>
                  <a:schemeClr val="dk2"/>
                </a:solidFill>
              </a:defRPr>
            </a:lvl1pPr>
            <a:lvl2pPr marL="914400" lvl="1" indent="-317500">
              <a:spcBef>
                <a:spcPts val="1600"/>
              </a:spcBef>
              <a:spcAft>
                <a:spcPts val="0"/>
              </a:spcAft>
              <a:buClr>
                <a:schemeClr val="dk2"/>
              </a:buClr>
              <a:buSzPts val="1400"/>
              <a:buChar char="○"/>
              <a:defRPr>
                <a:solidFill>
                  <a:schemeClr val="dk2"/>
                </a:solidFill>
              </a:defRPr>
            </a:lvl2pPr>
            <a:lvl3pPr marL="1371600" lvl="2" indent="-317500">
              <a:spcBef>
                <a:spcPts val="1600"/>
              </a:spcBef>
              <a:spcAft>
                <a:spcPts val="0"/>
              </a:spcAft>
              <a:buClr>
                <a:schemeClr val="dk2"/>
              </a:buClr>
              <a:buSzPts val="1400"/>
              <a:buChar char="■"/>
              <a:defRPr>
                <a:solidFill>
                  <a:schemeClr val="dk2"/>
                </a:solidFill>
              </a:defRPr>
            </a:lvl3pPr>
            <a:lvl4pPr marL="1828800" lvl="3" indent="-317500">
              <a:spcBef>
                <a:spcPts val="1600"/>
              </a:spcBef>
              <a:spcAft>
                <a:spcPts val="0"/>
              </a:spcAft>
              <a:buClr>
                <a:schemeClr val="dk2"/>
              </a:buClr>
              <a:buSzPts val="1400"/>
              <a:buChar char="●"/>
              <a:defRPr>
                <a:solidFill>
                  <a:schemeClr val="dk2"/>
                </a:solidFill>
              </a:defRPr>
            </a:lvl4pPr>
            <a:lvl5pPr marL="2286000" lvl="4" indent="-317500">
              <a:spcBef>
                <a:spcPts val="1600"/>
              </a:spcBef>
              <a:spcAft>
                <a:spcPts val="0"/>
              </a:spcAft>
              <a:buClr>
                <a:schemeClr val="dk2"/>
              </a:buClr>
              <a:buSzPts val="1400"/>
              <a:buChar char="○"/>
              <a:defRPr>
                <a:solidFill>
                  <a:schemeClr val="dk2"/>
                </a:solidFill>
              </a:defRPr>
            </a:lvl5pPr>
            <a:lvl6pPr marL="2743200" lvl="5" indent="-317500">
              <a:spcBef>
                <a:spcPts val="1600"/>
              </a:spcBef>
              <a:spcAft>
                <a:spcPts val="0"/>
              </a:spcAft>
              <a:buClr>
                <a:schemeClr val="dk2"/>
              </a:buClr>
              <a:buSzPts val="1400"/>
              <a:buChar char="■"/>
              <a:defRPr>
                <a:solidFill>
                  <a:schemeClr val="dk2"/>
                </a:solidFill>
              </a:defRPr>
            </a:lvl6pPr>
            <a:lvl7pPr marL="3200400" lvl="6" indent="-317500">
              <a:spcBef>
                <a:spcPts val="1600"/>
              </a:spcBef>
              <a:spcAft>
                <a:spcPts val="0"/>
              </a:spcAft>
              <a:buClr>
                <a:schemeClr val="dk2"/>
              </a:buClr>
              <a:buSzPts val="1400"/>
              <a:buChar char="●"/>
              <a:defRPr>
                <a:solidFill>
                  <a:schemeClr val="dk2"/>
                </a:solidFill>
              </a:defRPr>
            </a:lvl7pPr>
            <a:lvl8pPr marL="3657600" lvl="7" indent="-317500">
              <a:spcBef>
                <a:spcPts val="1600"/>
              </a:spcBef>
              <a:spcAft>
                <a:spcPts val="0"/>
              </a:spcAft>
              <a:buClr>
                <a:schemeClr val="dk2"/>
              </a:buClr>
              <a:buSzPts val="1400"/>
              <a:buChar char="○"/>
              <a:defRPr>
                <a:solidFill>
                  <a:schemeClr val="dk2"/>
                </a:solidFill>
              </a:defRPr>
            </a:lvl8pPr>
            <a:lvl9pPr marL="4114800" lvl="8" indent="-317500">
              <a:spcBef>
                <a:spcPts val="1600"/>
              </a:spcBef>
              <a:spcAft>
                <a:spcPts val="1600"/>
              </a:spcAft>
              <a:buClr>
                <a:schemeClr val="dk2"/>
              </a:buClr>
              <a:buSzPts val="1400"/>
              <a:buChar char="■"/>
              <a:defRPr>
                <a:solidFill>
                  <a:schemeClr val="dk2"/>
                </a:solidFill>
              </a:defRPr>
            </a:lvl9pPr>
          </a:lstStyle>
          <a:p>
            <a:endParaRPr/>
          </a:p>
        </p:txBody>
      </p:sp>
      <p:sp>
        <p:nvSpPr>
          <p:cNvPr id="30" name="Google Shape;30;p5"/>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userDrawn="1">
  <p:cSld name="TITLE_ONLY">
    <p:spTree>
      <p:nvGrpSpPr>
        <p:cNvPr id="1" name="Shape 31"/>
        <p:cNvGrpSpPr/>
        <p:nvPr/>
      </p:nvGrpSpPr>
      <p:grpSpPr>
        <a:xfrm>
          <a:off x="0" y="0"/>
          <a:ext cx="0" cy="0"/>
          <a:chOff x="0" y="0"/>
          <a:chExt cx="0" cy="0"/>
        </a:xfrm>
      </p:grpSpPr>
      <p:sp>
        <p:nvSpPr>
          <p:cNvPr id="32" name="Google Shape;32;p6"/>
          <p:cNvSpPr/>
          <p:nvPr userDrawn="1"/>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title"/>
          </p:nvPr>
        </p:nvSpPr>
        <p:spPr>
          <a:xfrm>
            <a:off x="98250" y="16350"/>
            <a:ext cx="8576400" cy="602700"/>
          </a:xfrm>
          <a:prstGeom prst="rect">
            <a:avLst/>
          </a:prstGeom>
        </p:spPr>
        <p:txBody>
          <a:bodyPr spcFirstLastPara="1" wrap="square" lIns="91425" tIns="91425" rIns="91425" bIns="91425" anchor="ctr" anchorCtr="0">
            <a:noAutofit/>
          </a:bodyPr>
          <a:lstStyle>
            <a:lvl1pPr lvl="0">
              <a:spcBef>
                <a:spcPts val="0"/>
              </a:spcBef>
              <a:spcAft>
                <a:spcPts val="0"/>
              </a:spcAft>
              <a:buClr>
                <a:schemeClr val="dk1"/>
              </a:buClr>
              <a:buSzPts val="1800"/>
              <a:buNone/>
              <a:defRPr sz="1800">
                <a:solidFill>
                  <a:schemeClr val="dk1"/>
                </a:solidFil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35" name="Google Shape;35;p6"/>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8" name="Google Shape;28;p5">
            <a:extLst>
              <a:ext uri="{FF2B5EF4-FFF2-40B4-BE49-F238E27FC236}">
                <a16:creationId xmlns:a16="http://schemas.microsoft.com/office/drawing/2014/main" id="{49F608C8-F910-EF4F-A8D9-2C3636D9C46F}"/>
              </a:ext>
            </a:extLst>
          </p:cNvPr>
          <p:cNvSpPr txBox="1">
            <a:spLocks noGrp="1"/>
          </p:cNvSpPr>
          <p:nvPr>
            <p:ph type="body" idx="1"/>
          </p:nvPr>
        </p:nvSpPr>
        <p:spPr>
          <a:xfrm>
            <a:off x="471900" y="1016000"/>
            <a:ext cx="3999900" cy="3613275"/>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dk2"/>
              </a:buClr>
              <a:buSzPts val="1400"/>
              <a:buChar char="●"/>
              <a:defRPr sz="1400">
                <a:solidFill>
                  <a:schemeClr val="dk2"/>
                </a:solidFill>
              </a:defRPr>
            </a:lvl1pPr>
            <a:lvl2pPr marL="914400" lvl="1" indent="-317500">
              <a:spcBef>
                <a:spcPts val="1600"/>
              </a:spcBef>
              <a:spcAft>
                <a:spcPts val="0"/>
              </a:spcAft>
              <a:buClr>
                <a:schemeClr val="dk2"/>
              </a:buClr>
              <a:buSzPts val="1400"/>
              <a:buChar char="○"/>
              <a:defRPr>
                <a:solidFill>
                  <a:schemeClr val="dk2"/>
                </a:solidFill>
              </a:defRPr>
            </a:lvl2pPr>
            <a:lvl3pPr marL="1371600" lvl="2" indent="-317500">
              <a:spcBef>
                <a:spcPts val="1600"/>
              </a:spcBef>
              <a:spcAft>
                <a:spcPts val="0"/>
              </a:spcAft>
              <a:buClr>
                <a:schemeClr val="dk2"/>
              </a:buClr>
              <a:buSzPts val="1400"/>
              <a:buChar char="■"/>
              <a:defRPr>
                <a:solidFill>
                  <a:schemeClr val="dk2"/>
                </a:solidFill>
              </a:defRPr>
            </a:lvl3pPr>
            <a:lvl4pPr marL="1828800" lvl="3" indent="-317500">
              <a:spcBef>
                <a:spcPts val="1600"/>
              </a:spcBef>
              <a:spcAft>
                <a:spcPts val="0"/>
              </a:spcAft>
              <a:buClr>
                <a:schemeClr val="dk2"/>
              </a:buClr>
              <a:buSzPts val="1400"/>
              <a:buChar char="●"/>
              <a:defRPr>
                <a:solidFill>
                  <a:schemeClr val="dk2"/>
                </a:solidFill>
              </a:defRPr>
            </a:lvl4pPr>
            <a:lvl5pPr marL="2286000" lvl="4" indent="-317500">
              <a:spcBef>
                <a:spcPts val="1600"/>
              </a:spcBef>
              <a:spcAft>
                <a:spcPts val="0"/>
              </a:spcAft>
              <a:buClr>
                <a:schemeClr val="dk2"/>
              </a:buClr>
              <a:buSzPts val="1400"/>
              <a:buChar char="○"/>
              <a:defRPr>
                <a:solidFill>
                  <a:schemeClr val="dk2"/>
                </a:solidFill>
              </a:defRPr>
            </a:lvl5pPr>
            <a:lvl6pPr marL="2743200" lvl="5" indent="-317500">
              <a:spcBef>
                <a:spcPts val="1600"/>
              </a:spcBef>
              <a:spcAft>
                <a:spcPts val="0"/>
              </a:spcAft>
              <a:buClr>
                <a:schemeClr val="dk2"/>
              </a:buClr>
              <a:buSzPts val="1400"/>
              <a:buChar char="■"/>
              <a:defRPr>
                <a:solidFill>
                  <a:schemeClr val="dk2"/>
                </a:solidFill>
              </a:defRPr>
            </a:lvl6pPr>
            <a:lvl7pPr marL="3200400" lvl="6" indent="-317500">
              <a:spcBef>
                <a:spcPts val="1600"/>
              </a:spcBef>
              <a:spcAft>
                <a:spcPts val="0"/>
              </a:spcAft>
              <a:buClr>
                <a:schemeClr val="dk2"/>
              </a:buClr>
              <a:buSzPts val="1400"/>
              <a:buChar char="●"/>
              <a:defRPr>
                <a:solidFill>
                  <a:schemeClr val="dk2"/>
                </a:solidFill>
              </a:defRPr>
            </a:lvl7pPr>
            <a:lvl8pPr marL="3657600" lvl="7" indent="-317500">
              <a:spcBef>
                <a:spcPts val="1600"/>
              </a:spcBef>
              <a:spcAft>
                <a:spcPts val="0"/>
              </a:spcAft>
              <a:buClr>
                <a:schemeClr val="dk2"/>
              </a:buClr>
              <a:buSzPts val="1400"/>
              <a:buChar char="○"/>
              <a:defRPr>
                <a:solidFill>
                  <a:schemeClr val="dk2"/>
                </a:solidFill>
              </a:defRPr>
            </a:lvl8pPr>
            <a:lvl9pPr marL="4114800" lvl="8" indent="-317500">
              <a:spcBef>
                <a:spcPts val="1600"/>
              </a:spcBef>
              <a:spcAft>
                <a:spcPts val="1600"/>
              </a:spcAft>
              <a:buClr>
                <a:schemeClr val="dk2"/>
              </a:buClr>
              <a:buSzPts val="1400"/>
              <a:buChar char="■"/>
              <a:defRPr>
                <a:solidFill>
                  <a:schemeClr val="dk2"/>
                </a:solidFill>
              </a:defRPr>
            </a:lvl9pPr>
          </a:lstStyle>
          <a:p>
            <a:endParaRPr/>
          </a:p>
        </p:txBody>
      </p:sp>
      <p:sp>
        <p:nvSpPr>
          <p:cNvPr id="9" name="Google Shape;29;p5">
            <a:extLst>
              <a:ext uri="{FF2B5EF4-FFF2-40B4-BE49-F238E27FC236}">
                <a16:creationId xmlns:a16="http://schemas.microsoft.com/office/drawing/2014/main" id="{E0BBB0C5-5050-9C43-96EA-5C9554300713}"/>
              </a:ext>
            </a:extLst>
          </p:cNvPr>
          <p:cNvSpPr txBox="1">
            <a:spLocks noGrp="1"/>
          </p:cNvSpPr>
          <p:nvPr>
            <p:ph type="body" idx="2"/>
          </p:nvPr>
        </p:nvSpPr>
        <p:spPr>
          <a:xfrm>
            <a:off x="4694250" y="1016000"/>
            <a:ext cx="3999900" cy="3613275"/>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dk2"/>
              </a:buClr>
              <a:buSzPts val="1400"/>
              <a:buChar char="●"/>
              <a:defRPr sz="1400">
                <a:solidFill>
                  <a:schemeClr val="dk2"/>
                </a:solidFill>
              </a:defRPr>
            </a:lvl1pPr>
            <a:lvl2pPr marL="914400" lvl="1" indent="-317500">
              <a:spcBef>
                <a:spcPts val="1600"/>
              </a:spcBef>
              <a:spcAft>
                <a:spcPts val="0"/>
              </a:spcAft>
              <a:buClr>
                <a:schemeClr val="dk2"/>
              </a:buClr>
              <a:buSzPts val="1400"/>
              <a:buChar char="○"/>
              <a:defRPr>
                <a:solidFill>
                  <a:schemeClr val="dk2"/>
                </a:solidFill>
              </a:defRPr>
            </a:lvl2pPr>
            <a:lvl3pPr marL="1371600" lvl="2" indent="-317500">
              <a:spcBef>
                <a:spcPts val="1600"/>
              </a:spcBef>
              <a:spcAft>
                <a:spcPts val="0"/>
              </a:spcAft>
              <a:buClr>
                <a:schemeClr val="dk2"/>
              </a:buClr>
              <a:buSzPts val="1400"/>
              <a:buChar char="■"/>
              <a:defRPr>
                <a:solidFill>
                  <a:schemeClr val="dk2"/>
                </a:solidFill>
              </a:defRPr>
            </a:lvl3pPr>
            <a:lvl4pPr marL="1828800" lvl="3" indent="-317500">
              <a:spcBef>
                <a:spcPts val="1600"/>
              </a:spcBef>
              <a:spcAft>
                <a:spcPts val="0"/>
              </a:spcAft>
              <a:buClr>
                <a:schemeClr val="dk2"/>
              </a:buClr>
              <a:buSzPts val="1400"/>
              <a:buChar char="●"/>
              <a:defRPr>
                <a:solidFill>
                  <a:schemeClr val="dk2"/>
                </a:solidFill>
              </a:defRPr>
            </a:lvl4pPr>
            <a:lvl5pPr marL="2286000" lvl="4" indent="-317500">
              <a:spcBef>
                <a:spcPts val="1600"/>
              </a:spcBef>
              <a:spcAft>
                <a:spcPts val="0"/>
              </a:spcAft>
              <a:buClr>
                <a:schemeClr val="dk2"/>
              </a:buClr>
              <a:buSzPts val="1400"/>
              <a:buChar char="○"/>
              <a:defRPr>
                <a:solidFill>
                  <a:schemeClr val="dk2"/>
                </a:solidFill>
              </a:defRPr>
            </a:lvl5pPr>
            <a:lvl6pPr marL="2743200" lvl="5" indent="-317500">
              <a:spcBef>
                <a:spcPts val="1600"/>
              </a:spcBef>
              <a:spcAft>
                <a:spcPts val="0"/>
              </a:spcAft>
              <a:buClr>
                <a:schemeClr val="dk2"/>
              </a:buClr>
              <a:buSzPts val="1400"/>
              <a:buChar char="■"/>
              <a:defRPr>
                <a:solidFill>
                  <a:schemeClr val="dk2"/>
                </a:solidFill>
              </a:defRPr>
            </a:lvl6pPr>
            <a:lvl7pPr marL="3200400" lvl="6" indent="-317500">
              <a:spcBef>
                <a:spcPts val="1600"/>
              </a:spcBef>
              <a:spcAft>
                <a:spcPts val="0"/>
              </a:spcAft>
              <a:buClr>
                <a:schemeClr val="dk2"/>
              </a:buClr>
              <a:buSzPts val="1400"/>
              <a:buChar char="●"/>
              <a:defRPr>
                <a:solidFill>
                  <a:schemeClr val="dk2"/>
                </a:solidFill>
              </a:defRPr>
            </a:lvl7pPr>
            <a:lvl8pPr marL="3657600" lvl="7" indent="-317500">
              <a:spcBef>
                <a:spcPts val="1600"/>
              </a:spcBef>
              <a:spcAft>
                <a:spcPts val="0"/>
              </a:spcAft>
              <a:buClr>
                <a:schemeClr val="dk2"/>
              </a:buClr>
              <a:buSzPts val="1400"/>
              <a:buChar char="○"/>
              <a:defRPr>
                <a:solidFill>
                  <a:schemeClr val="dk2"/>
                </a:solidFill>
              </a:defRPr>
            </a:lvl8pPr>
            <a:lvl9pPr marL="4114800" lvl="8" indent="-317500">
              <a:spcBef>
                <a:spcPts val="1600"/>
              </a:spcBef>
              <a:spcAft>
                <a:spcPts val="1600"/>
              </a:spcAft>
              <a:buClr>
                <a:schemeClr val="dk2"/>
              </a:buClr>
              <a:buSzPts val="1400"/>
              <a:buChar char="■"/>
              <a:defRPr>
                <a:solidFill>
                  <a:schemeClr val="dk2"/>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reserve="1" userDrawn="1">
  <p:cSld name="1_Title only">
    <p:spTree>
      <p:nvGrpSpPr>
        <p:cNvPr id="1" name="Shape 31"/>
        <p:cNvGrpSpPr/>
        <p:nvPr/>
      </p:nvGrpSpPr>
      <p:grpSpPr>
        <a:xfrm>
          <a:off x="0" y="0"/>
          <a:ext cx="0" cy="0"/>
          <a:chOff x="0" y="0"/>
          <a:chExt cx="0" cy="0"/>
        </a:xfrm>
      </p:grpSpPr>
      <p:sp>
        <p:nvSpPr>
          <p:cNvPr id="32" name="Google Shape;32;p6"/>
          <p:cNvSpPr/>
          <p:nvPr userDrawn="1"/>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title"/>
          </p:nvPr>
        </p:nvSpPr>
        <p:spPr>
          <a:xfrm>
            <a:off x="98250" y="16350"/>
            <a:ext cx="8576400" cy="602700"/>
          </a:xfrm>
          <a:prstGeom prst="rect">
            <a:avLst/>
          </a:prstGeom>
        </p:spPr>
        <p:txBody>
          <a:bodyPr spcFirstLastPara="1" wrap="square" lIns="91425" tIns="91425" rIns="91425" bIns="91425" anchor="ctr" anchorCtr="0">
            <a:noAutofit/>
          </a:bodyPr>
          <a:lstStyle>
            <a:lvl1pPr lvl="0">
              <a:spcBef>
                <a:spcPts val="0"/>
              </a:spcBef>
              <a:spcAft>
                <a:spcPts val="0"/>
              </a:spcAft>
              <a:buClr>
                <a:schemeClr val="dk1"/>
              </a:buClr>
              <a:buSzPts val="1800"/>
              <a:buNone/>
              <a:defRPr sz="1800">
                <a:solidFill>
                  <a:schemeClr val="dk1"/>
                </a:solidFil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35" name="Google Shape;35;p6"/>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8" name="Google Shape;28;p5">
            <a:extLst>
              <a:ext uri="{FF2B5EF4-FFF2-40B4-BE49-F238E27FC236}">
                <a16:creationId xmlns:a16="http://schemas.microsoft.com/office/drawing/2014/main" id="{49F608C8-F910-EF4F-A8D9-2C3636D9C46F}"/>
              </a:ext>
            </a:extLst>
          </p:cNvPr>
          <p:cNvSpPr txBox="1">
            <a:spLocks noGrp="1"/>
          </p:cNvSpPr>
          <p:nvPr>
            <p:ph type="body" idx="1"/>
          </p:nvPr>
        </p:nvSpPr>
        <p:spPr>
          <a:xfrm>
            <a:off x="471900" y="1016000"/>
            <a:ext cx="8222250" cy="3613275"/>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dk2"/>
              </a:buClr>
              <a:buSzPts val="1400"/>
              <a:buChar char="●"/>
              <a:defRPr sz="1400">
                <a:solidFill>
                  <a:schemeClr val="dk2"/>
                </a:solidFill>
              </a:defRPr>
            </a:lvl1pPr>
            <a:lvl2pPr marL="914400" lvl="1" indent="-317500">
              <a:spcBef>
                <a:spcPts val="1600"/>
              </a:spcBef>
              <a:spcAft>
                <a:spcPts val="0"/>
              </a:spcAft>
              <a:buClr>
                <a:schemeClr val="dk2"/>
              </a:buClr>
              <a:buSzPts val="1400"/>
              <a:buChar char="○"/>
              <a:defRPr>
                <a:solidFill>
                  <a:schemeClr val="dk2"/>
                </a:solidFill>
              </a:defRPr>
            </a:lvl2pPr>
            <a:lvl3pPr marL="1371600" lvl="2" indent="-317500">
              <a:spcBef>
                <a:spcPts val="1600"/>
              </a:spcBef>
              <a:spcAft>
                <a:spcPts val="0"/>
              </a:spcAft>
              <a:buClr>
                <a:schemeClr val="dk2"/>
              </a:buClr>
              <a:buSzPts val="1400"/>
              <a:buChar char="■"/>
              <a:defRPr>
                <a:solidFill>
                  <a:schemeClr val="dk2"/>
                </a:solidFill>
              </a:defRPr>
            </a:lvl3pPr>
            <a:lvl4pPr marL="1828800" lvl="3" indent="-317500">
              <a:spcBef>
                <a:spcPts val="1600"/>
              </a:spcBef>
              <a:spcAft>
                <a:spcPts val="0"/>
              </a:spcAft>
              <a:buClr>
                <a:schemeClr val="dk2"/>
              </a:buClr>
              <a:buSzPts val="1400"/>
              <a:buChar char="●"/>
              <a:defRPr>
                <a:solidFill>
                  <a:schemeClr val="dk2"/>
                </a:solidFill>
              </a:defRPr>
            </a:lvl4pPr>
            <a:lvl5pPr marL="2286000" lvl="4" indent="-317500">
              <a:spcBef>
                <a:spcPts val="1600"/>
              </a:spcBef>
              <a:spcAft>
                <a:spcPts val="0"/>
              </a:spcAft>
              <a:buClr>
                <a:schemeClr val="dk2"/>
              </a:buClr>
              <a:buSzPts val="1400"/>
              <a:buChar char="○"/>
              <a:defRPr>
                <a:solidFill>
                  <a:schemeClr val="dk2"/>
                </a:solidFill>
              </a:defRPr>
            </a:lvl5pPr>
            <a:lvl6pPr marL="2743200" lvl="5" indent="-317500">
              <a:spcBef>
                <a:spcPts val="1600"/>
              </a:spcBef>
              <a:spcAft>
                <a:spcPts val="0"/>
              </a:spcAft>
              <a:buClr>
                <a:schemeClr val="dk2"/>
              </a:buClr>
              <a:buSzPts val="1400"/>
              <a:buChar char="■"/>
              <a:defRPr>
                <a:solidFill>
                  <a:schemeClr val="dk2"/>
                </a:solidFill>
              </a:defRPr>
            </a:lvl6pPr>
            <a:lvl7pPr marL="3200400" lvl="6" indent="-317500">
              <a:spcBef>
                <a:spcPts val="1600"/>
              </a:spcBef>
              <a:spcAft>
                <a:spcPts val="0"/>
              </a:spcAft>
              <a:buClr>
                <a:schemeClr val="dk2"/>
              </a:buClr>
              <a:buSzPts val="1400"/>
              <a:buChar char="●"/>
              <a:defRPr>
                <a:solidFill>
                  <a:schemeClr val="dk2"/>
                </a:solidFill>
              </a:defRPr>
            </a:lvl7pPr>
            <a:lvl8pPr marL="3657600" lvl="7" indent="-317500">
              <a:spcBef>
                <a:spcPts val="1600"/>
              </a:spcBef>
              <a:spcAft>
                <a:spcPts val="0"/>
              </a:spcAft>
              <a:buClr>
                <a:schemeClr val="dk2"/>
              </a:buClr>
              <a:buSzPts val="1400"/>
              <a:buChar char="○"/>
              <a:defRPr>
                <a:solidFill>
                  <a:schemeClr val="dk2"/>
                </a:solidFill>
              </a:defRPr>
            </a:lvl8pPr>
            <a:lvl9pPr marL="4114800" lvl="8" indent="-317500">
              <a:spcBef>
                <a:spcPts val="1600"/>
              </a:spcBef>
              <a:spcAft>
                <a:spcPts val="1600"/>
              </a:spcAft>
              <a:buClr>
                <a:schemeClr val="dk2"/>
              </a:buClr>
              <a:buSzPts val="1400"/>
              <a:buChar char="■"/>
              <a:defRPr>
                <a:solidFill>
                  <a:schemeClr val="dk2"/>
                </a:solidFill>
              </a:defRPr>
            </a:lvl9pPr>
          </a:lstStyle>
          <a:p>
            <a:endParaRPr/>
          </a:p>
        </p:txBody>
      </p:sp>
    </p:spTree>
    <p:extLst>
      <p:ext uri="{BB962C8B-B14F-4D97-AF65-F5344CB8AC3E}">
        <p14:creationId xmlns:p14="http://schemas.microsoft.com/office/powerpoint/2010/main" val="1888864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7"/>
          <p:cNvSpPr txBox="1">
            <a:spLocks noGrp="1"/>
          </p:cNvSpPr>
          <p:nvPr>
            <p:ph type="title"/>
          </p:nvPr>
        </p:nvSpPr>
        <p:spPr>
          <a:xfrm>
            <a:off x="226078" y="357800"/>
            <a:ext cx="2808000" cy="953400"/>
          </a:xfrm>
          <a:prstGeom prst="rect">
            <a:avLst/>
          </a:prstGeom>
        </p:spPr>
        <p:txBody>
          <a:bodyPr spcFirstLastPara="1" wrap="square" lIns="91440" tIns="91425" rIns="91425" bIns="91425" anchor="t" anchorCtr="0">
            <a:noAutofit/>
          </a:bodyPr>
          <a:lstStyle>
            <a:lvl1pPr lvl="0">
              <a:spcBef>
                <a:spcPts val="0"/>
              </a:spcBef>
              <a:spcAft>
                <a:spcPts val="0"/>
              </a:spcAft>
              <a:buClr>
                <a:schemeClr val="dk1"/>
              </a:buClr>
              <a:buSzPts val="2400"/>
              <a:buNone/>
              <a:defRPr sz="2400">
                <a:solidFill>
                  <a:schemeClr val="dk1"/>
                </a:solidFill>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226075" y="1465800"/>
            <a:ext cx="2808000" cy="31635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lt1"/>
              </a:buClr>
              <a:buSzPts val="1200"/>
              <a:buChar char="●"/>
              <a:defRPr sz="1200">
                <a:solidFill>
                  <a:schemeClr val="lt1"/>
                </a:solidFill>
              </a:defRPr>
            </a:lvl1pPr>
            <a:lvl2pPr marL="914400" lvl="1" indent="-304800">
              <a:spcBef>
                <a:spcPts val="1600"/>
              </a:spcBef>
              <a:spcAft>
                <a:spcPts val="0"/>
              </a:spcAft>
              <a:buClr>
                <a:schemeClr val="lt1"/>
              </a:buClr>
              <a:buSzPts val="1200"/>
              <a:buChar char="○"/>
              <a:defRPr sz="1200">
                <a:solidFill>
                  <a:schemeClr val="lt1"/>
                </a:solidFill>
              </a:defRPr>
            </a:lvl2pPr>
            <a:lvl3pPr marL="1371600" lvl="2" indent="-304800">
              <a:spcBef>
                <a:spcPts val="1600"/>
              </a:spcBef>
              <a:spcAft>
                <a:spcPts val="0"/>
              </a:spcAft>
              <a:buClr>
                <a:schemeClr val="lt1"/>
              </a:buClr>
              <a:buSzPts val="1200"/>
              <a:buChar char="■"/>
              <a:defRPr sz="1200">
                <a:solidFill>
                  <a:schemeClr val="lt1"/>
                </a:solidFill>
              </a:defRPr>
            </a:lvl3pPr>
            <a:lvl4pPr marL="1828800" lvl="3" indent="-304800">
              <a:spcBef>
                <a:spcPts val="1600"/>
              </a:spcBef>
              <a:spcAft>
                <a:spcPts val="0"/>
              </a:spcAft>
              <a:buClr>
                <a:schemeClr val="lt1"/>
              </a:buClr>
              <a:buSzPts val="1200"/>
              <a:buChar char="●"/>
              <a:defRPr sz="1200">
                <a:solidFill>
                  <a:schemeClr val="lt1"/>
                </a:solidFill>
              </a:defRPr>
            </a:lvl4pPr>
            <a:lvl5pPr marL="2286000" lvl="4" indent="-304800">
              <a:spcBef>
                <a:spcPts val="1600"/>
              </a:spcBef>
              <a:spcAft>
                <a:spcPts val="0"/>
              </a:spcAft>
              <a:buClr>
                <a:schemeClr val="lt1"/>
              </a:buClr>
              <a:buSzPts val="1200"/>
              <a:buChar char="○"/>
              <a:defRPr sz="1200">
                <a:solidFill>
                  <a:schemeClr val="lt1"/>
                </a:solidFill>
              </a:defRPr>
            </a:lvl5pPr>
            <a:lvl6pPr marL="2743200" lvl="5" indent="-304800">
              <a:spcBef>
                <a:spcPts val="1600"/>
              </a:spcBef>
              <a:spcAft>
                <a:spcPts val="0"/>
              </a:spcAft>
              <a:buClr>
                <a:schemeClr val="lt1"/>
              </a:buClr>
              <a:buSzPts val="1200"/>
              <a:buChar char="■"/>
              <a:defRPr sz="1200">
                <a:solidFill>
                  <a:schemeClr val="lt1"/>
                </a:solidFill>
              </a:defRPr>
            </a:lvl6pPr>
            <a:lvl7pPr marL="3200400" lvl="6" indent="-304800">
              <a:spcBef>
                <a:spcPts val="1600"/>
              </a:spcBef>
              <a:spcAft>
                <a:spcPts val="0"/>
              </a:spcAft>
              <a:buClr>
                <a:schemeClr val="lt1"/>
              </a:buClr>
              <a:buSzPts val="1200"/>
              <a:buChar char="●"/>
              <a:defRPr sz="1200">
                <a:solidFill>
                  <a:schemeClr val="lt1"/>
                </a:solidFill>
              </a:defRPr>
            </a:lvl7pPr>
            <a:lvl8pPr marL="3657600" lvl="7" indent="-304800">
              <a:spcBef>
                <a:spcPts val="1600"/>
              </a:spcBef>
              <a:spcAft>
                <a:spcPts val="0"/>
              </a:spcAft>
              <a:buClr>
                <a:schemeClr val="lt1"/>
              </a:buClr>
              <a:buSzPts val="1200"/>
              <a:buChar char="○"/>
              <a:defRPr sz="1200">
                <a:solidFill>
                  <a:schemeClr val="lt1"/>
                </a:solidFill>
              </a:defRPr>
            </a:lvl8pPr>
            <a:lvl9pPr marL="4114800" lvl="8" indent="-304800">
              <a:spcBef>
                <a:spcPts val="1600"/>
              </a:spcBef>
              <a:spcAft>
                <a:spcPts val="1600"/>
              </a:spcAft>
              <a:buClr>
                <a:schemeClr val="lt1"/>
              </a:buClr>
              <a:buSzPts val="1200"/>
              <a:buChar char="■"/>
              <a:defRPr sz="1200">
                <a:solidFill>
                  <a:schemeClr val="lt1"/>
                </a:solidFill>
              </a:defRPr>
            </a:lvl9pPr>
          </a:lstStyle>
          <a:p>
            <a:endParaRPr/>
          </a:p>
        </p:txBody>
      </p:sp>
      <p:sp>
        <p:nvSpPr>
          <p:cNvPr id="41" name="Google Shape;41;p7"/>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dk1"/>
              </a:buClr>
              <a:buSzPts val="6000"/>
              <a:buNone/>
              <a:defRPr sz="6000">
                <a:solidFill>
                  <a:schemeClr val="dk1"/>
                </a:solidFill>
              </a:defRPr>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sp>
        <p:nvSpPr>
          <p:cNvPr id="44" name="Google Shape;44;p8"/>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a:endParaRPr/>
          </a:p>
        </p:txBody>
      </p:sp>
      <p:sp>
        <p:nvSpPr>
          <p:cNvPr id="49" name="Google Shape;49;p9"/>
          <p:cNvSpPr txBox="1">
            <a:spLocks noGrp="1"/>
          </p:cNvSpPr>
          <p:nvPr>
            <p:ph type="subTitle" idx="1"/>
          </p:nvPr>
        </p:nvSpPr>
        <p:spPr>
          <a:xfrm>
            <a:off x="265500" y="2779467"/>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rgbClr val="D9D9D9"/>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dk1"/>
              </a:buClr>
              <a:buSzPts val="3200"/>
              <a:buFont typeface="Roboto"/>
              <a:buNone/>
              <a:defRPr sz="3200">
                <a:solidFill>
                  <a:schemeClr val="dk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60" r:id="rId6"/>
    <p:sldLayoutId id="2147483653" r:id="rId7"/>
    <p:sldLayoutId id="2147483654" r:id="rId8"/>
    <p:sldLayoutId id="2147483655" r:id="rId9"/>
    <p:sldLayoutId id="2147483656" r:id="rId10"/>
    <p:sldLayoutId id="2147483657" r:id="rId11"/>
    <p:sldLayoutId id="2147483658"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s://www.cdc.gov/cholesterol/prevention.htm" TargetMode="External"/><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3"/>
          <p:cNvSpPr txBox="1">
            <a:spLocks noGrp="1"/>
          </p:cNvSpPr>
          <p:nvPr>
            <p:ph type="ctr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PeerSupport </a:t>
            </a:r>
            <a:br>
              <a:rPr lang="en"/>
            </a:br>
            <a:r>
              <a:rPr lang="en"/>
              <a:t>Wellness Program</a:t>
            </a:r>
            <a:endParaRPr/>
          </a:p>
        </p:txBody>
      </p:sp>
      <p:sp>
        <p:nvSpPr>
          <p:cNvPr id="68" name="Google Shape;68;p13"/>
          <p:cNvSpPr txBox="1">
            <a:spLocks noGrp="1"/>
          </p:cNvSpPr>
          <p:nvPr>
            <p:ph type="subTitle"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chemeClr val="tx2">
                    <a:lumMod val="50000"/>
                  </a:schemeClr>
                </a:solidFill>
              </a:rPr>
              <a:t>Peer Leader Training Sessions</a:t>
            </a:r>
            <a:endParaRPr sz="2400">
              <a:solidFill>
                <a:schemeClr val="tx2">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9"/>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PeerSupport Wellness Day</a:t>
            </a:r>
            <a:endParaRPr/>
          </a:p>
        </p:txBody>
      </p:sp>
      <p:sp>
        <p:nvSpPr>
          <p:cNvPr id="2" name="Text Placeholder 1">
            <a:extLst>
              <a:ext uri="{FF2B5EF4-FFF2-40B4-BE49-F238E27FC236}">
                <a16:creationId xmlns:a16="http://schemas.microsoft.com/office/drawing/2014/main" id="{5A485642-6A24-DE43-BF49-521C33039B15}"/>
              </a:ext>
            </a:extLst>
          </p:cNvPr>
          <p:cNvSpPr>
            <a:spLocks noGrp="1"/>
          </p:cNvSpPr>
          <p:nvPr>
            <p:ph type="body" idx="1"/>
          </p:nvPr>
        </p:nvSpPr>
        <p:spPr/>
        <p:txBody>
          <a:bodyPr/>
          <a:lstStyle/>
          <a:p>
            <a:pPr marL="0" lvl="0" indent="0">
              <a:buNone/>
            </a:pPr>
            <a:r>
              <a:rPr lang="en-US" sz="2000">
                <a:solidFill>
                  <a:schemeClr val="tx2">
                    <a:lumMod val="50000"/>
                  </a:schemeClr>
                </a:solidFill>
              </a:rPr>
              <a:t>[Date]</a:t>
            </a:r>
          </a:p>
          <a:p>
            <a:pPr marL="0" lvl="0" indent="0">
              <a:buNone/>
            </a:pPr>
            <a:endParaRPr lang="en-US" sz="2000">
              <a:solidFill>
                <a:schemeClr val="tx2">
                  <a:lumMod val="50000"/>
                </a:schemeClr>
              </a:solidFill>
            </a:endParaRPr>
          </a:p>
          <a:p>
            <a:pPr marL="0" lvl="0" indent="0">
              <a:buNone/>
            </a:pPr>
            <a:r>
              <a:rPr lang="en-US" sz="2000">
                <a:solidFill>
                  <a:schemeClr val="tx2">
                    <a:lumMod val="50000"/>
                  </a:schemeClr>
                </a:solidFill>
              </a:rPr>
              <a:t>Come if you can!</a:t>
            </a:r>
          </a:p>
          <a:p>
            <a:pPr marL="0" lvl="0" indent="0">
              <a:buNone/>
            </a:pPr>
            <a:endParaRPr lang="en-US" sz="2000">
              <a:solidFill>
                <a:schemeClr val="tx2">
                  <a:lumMod val="50000"/>
                </a:schemeClr>
              </a:solidFill>
            </a:endParaRPr>
          </a:p>
          <a:p>
            <a:pPr marL="0" lvl="0" indent="0">
              <a:buNone/>
            </a:pPr>
            <a:r>
              <a:rPr lang="en-US" sz="2000">
                <a:solidFill>
                  <a:schemeClr val="tx2">
                    <a:lumMod val="50000"/>
                  </a:schemeClr>
                </a:solidFill>
              </a:rPr>
              <a:t>Tell people about the PeerSupport Wellness Program</a:t>
            </a:r>
          </a:p>
          <a:p>
            <a:pPr lvl="0" indent="-330200">
              <a:buSzPts val="1600"/>
              <a:buFont typeface="Roboto"/>
              <a:buChar char="-"/>
            </a:pPr>
            <a:r>
              <a:rPr lang="en-US" sz="2000">
                <a:solidFill>
                  <a:schemeClr val="tx2">
                    <a:lumMod val="50000"/>
                  </a:schemeClr>
                </a:solidFill>
              </a:rPr>
              <a:t>Who should join?</a:t>
            </a:r>
          </a:p>
          <a:p>
            <a:pPr lvl="0" indent="-330200">
              <a:buSzPts val="1600"/>
              <a:buFont typeface="Roboto"/>
              <a:buChar char="-"/>
            </a:pPr>
            <a:r>
              <a:rPr lang="en-US" sz="2000">
                <a:solidFill>
                  <a:schemeClr val="tx2">
                    <a:lumMod val="50000"/>
                  </a:schemeClr>
                </a:solidFill>
              </a:rPr>
              <a:t>Give out flyers</a:t>
            </a:r>
          </a:p>
          <a:p>
            <a:pPr marL="0" lvl="0" indent="0">
              <a:buNone/>
            </a:pPr>
            <a:endParaRPr lang="en-US" sz="2000">
              <a:solidFill>
                <a:schemeClr val="tx2">
                  <a:lumMod val="50000"/>
                </a:schemeClr>
              </a:solidFill>
            </a:endParaRPr>
          </a:p>
          <a:p>
            <a:pPr marL="0" lvl="0" indent="0">
              <a:buNone/>
            </a:pPr>
            <a:r>
              <a:rPr lang="en-US" sz="2000">
                <a:solidFill>
                  <a:schemeClr val="tx2">
                    <a:lumMod val="50000"/>
                  </a:schemeClr>
                </a:solidFill>
              </a:rPr>
              <a:t>Do YOU! </a:t>
            </a:r>
          </a:p>
          <a:p>
            <a:endParaRPr lang="en-US"/>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latin typeface="Roboto" panose="02000000000000000000" pitchFamily="2" charset="0"/>
                <a:ea typeface="Roboto" panose="02000000000000000000" pitchFamily="2" charset="0"/>
              </a:rPr>
              <a:t>Learning Objectives—How did we do?</a:t>
            </a:r>
            <a:endParaRPr>
              <a:latin typeface="Roboto" panose="02000000000000000000" pitchFamily="2" charset="0"/>
              <a:ea typeface="Roboto" panose="02000000000000000000" pitchFamily="2" charset="0"/>
            </a:endParaRPr>
          </a:p>
        </p:txBody>
      </p:sp>
      <p:sp>
        <p:nvSpPr>
          <p:cNvPr id="4" name="Text Placeholder 3">
            <a:extLst>
              <a:ext uri="{FF2B5EF4-FFF2-40B4-BE49-F238E27FC236}">
                <a16:creationId xmlns:a16="http://schemas.microsoft.com/office/drawing/2014/main" id="{D6C47D0C-5F2E-014E-8862-3C030074E367}"/>
              </a:ext>
            </a:extLst>
          </p:cNvPr>
          <p:cNvSpPr>
            <a:spLocks noGrp="1"/>
          </p:cNvSpPr>
          <p:nvPr>
            <p:ph type="body" idx="1"/>
          </p:nvPr>
        </p:nvSpPr>
        <p:spPr/>
        <p:txBody>
          <a:bodyPr/>
          <a:lstStyle/>
          <a:p>
            <a:pPr marL="285750" lvl="0" indent="-28575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Explain their role, responsibilities, and goals</a:t>
            </a:r>
          </a:p>
          <a:p>
            <a:pPr marL="285750" lvl="0" indent="-28575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Explain what chronic conditions are and how </a:t>
            </a:r>
            <a:br>
              <a:rPr lang="en-US">
                <a:solidFill>
                  <a:schemeClr val="tx2">
                    <a:lumMod val="50000"/>
                  </a:schemeClr>
                </a:solidFill>
                <a:latin typeface="Roboto" panose="02000000000000000000" pitchFamily="2" charset="0"/>
                <a:ea typeface="Roboto" panose="02000000000000000000" pitchFamily="2" charset="0"/>
              </a:rPr>
            </a:br>
            <a:r>
              <a:rPr lang="en-US">
                <a:solidFill>
                  <a:schemeClr val="tx2">
                    <a:lumMod val="50000"/>
                  </a:schemeClr>
                </a:solidFill>
                <a:latin typeface="Roboto" panose="02000000000000000000" pitchFamily="2" charset="0"/>
                <a:ea typeface="Roboto" panose="02000000000000000000" pitchFamily="2" charset="0"/>
              </a:rPr>
              <a:t>they affect the body</a:t>
            </a:r>
          </a:p>
          <a:p>
            <a:pPr marL="285750" lvl="0" indent="-28575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Define self-management and explain </a:t>
            </a:r>
            <a:br>
              <a:rPr lang="en-US">
                <a:solidFill>
                  <a:schemeClr val="tx2">
                    <a:lumMod val="50000"/>
                  </a:schemeClr>
                </a:solidFill>
                <a:latin typeface="Roboto" panose="02000000000000000000" pitchFamily="2" charset="0"/>
                <a:ea typeface="Roboto" panose="02000000000000000000" pitchFamily="2" charset="0"/>
              </a:rPr>
            </a:br>
            <a:r>
              <a:rPr lang="en-US">
                <a:solidFill>
                  <a:schemeClr val="tx2">
                    <a:lumMod val="50000"/>
                  </a:schemeClr>
                </a:solidFill>
                <a:latin typeface="Roboto" panose="02000000000000000000" pitchFamily="2" charset="0"/>
                <a:ea typeface="Roboto" panose="02000000000000000000" pitchFamily="2" charset="0"/>
              </a:rPr>
              <a:t>why it’s important</a:t>
            </a:r>
          </a:p>
          <a:p>
            <a:pPr marL="285750" lvl="0" indent="-28575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Understand what tools are necessary </a:t>
            </a:r>
            <a:br>
              <a:rPr lang="en-US">
                <a:solidFill>
                  <a:schemeClr val="tx2">
                    <a:lumMod val="50000"/>
                  </a:schemeClr>
                </a:solidFill>
                <a:latin typeface="Roboto" panose="02000000000000000000" pitchFamily="2" charset="0"/>
                <a:ea typeface="Roboto" panose="02000000000000000000" pitchFamily="2" charset="0"/>
              </a:rPr>
            </a:br>
            <a:r>
              <a:rPr lang="en-US">
                <a:solidFill>
                  <a:schemeClr val="tx2">
                    <a:lumMod val="50000"/>
                  </a:schemeClr>
                </a:solidFill>
                <a:latin typeface="Roboto" panose="02000000000000000000" pitchFamily="2" charset="0"/>
                <a:ea typeface="Roboto" panose="02000000000000000000" pitchFamily="2" charset="0"/>
              </a:rPr>
              <a:t>for successful self-management</a:t>
            </a:r>
          </a:p>
          <a:p>
            <a:pPr marL="285750" lvl="0" indent="-28575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Understand how adults learn</a:t>
            </a:r>
          </a:p>
          <a:p>
            <a:pPr marL="285750" lvl="0" indent="-28575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Define intrinsic and extrinsic motivation</a:t>
            </a:r>
          </a:p>
          <a:p>
            <a:pPr marL="285750" lvl="0" indent="-285750">
              <a:lnSpc>
                <a:spcPct val="100000"/>
              </a:lnSpc>
              <a:spcBef>
                <a:spcPts val="800"/>
              </a:spcBef>
              <a:buFontTx/>
              <a:buChar char="-"/>
            </a:pPr>
            <a:endParaRPr lang="en-US">
              <a:solidFill>
                <a:schemeClr val="tx2">
                  <a:lumMod val="50000"/>
                </a:schemeClr>
              </a:solidFill>
              <a:latin typeface="Roboto" panose="02000000000000000000" pitchFamily="2" charset="0"/>
              <a:ea typeface="Roboto" panose="02000000000000000000" pitchFamily="2" charset="0"/>
            </a:endParaRPr>
          </a:p>
          <a:p>
            <a:pPr>
              <a:lnSpc>
                <a:spcPct val="100000"/>
              </a:lnSpc>
              <a:spcBef>
                <a:spcPts val="800"/>
              </a:spcBef>
            </a:pPr>
            <a:endParaRPr lang="en-US">
              <a:solidFill>
                <a:schemeClr val="tx2">
                  <a:lumMod val="50000"/>
                </a:schemeClr>
              </a:solidFill>
            </a:endParaRPr>
          </a:p>
        </p:txBody>
      </p:sp>
      <p:sp>
        <p:nvSpPr>
          <p:cNvPr id="6" name="Text Placeholder 5">
            <a:extLst>
              <a:ext uri="{FF2B5EF4-FFF2-40B4-BE49-F238E27FC236}">
                <a16:creationId xmlns:a16="http://schemas.microsoft.com/office/drawing/2014/main" id="{DBEF68E5-45BB-EF4E-B944-7124534ADDAB}"/>
              </a:ext>
            </a:extLst>
          </p:cNvPr>
          <p:cNvSpPr>
            <a:spLocks noGrp="1"/>
          </p:cNvSpPr>
          <p:nvPr>
            <p:ph type="body" idx="2"/>
          </p:nvPr>
        </p:nvSpPr>
        <p:spPr/>
        <p:txBody>
          <a:bodyPr/>
          <a:lstStyle/>
          <a:p>
            <a:pPr lvl="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Understand, create, and lead others in setting SMART goals</a:t>
            </a:r>
          </a:p>
          <a:p>
            <a:pPr lvl="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Create and lead others through setting an action plan to reach a goal</a:t>
            </a:r>
          </a:p>
          <a:p>
            <a:pPr lvl="0">
              <a:lnSpc>
                <a:spcPct val="100000"/>
              </a:lnSpc>
              <a:spcBef>
                <a:spcPts val="800"/>
              </a:spcBef>
              <a:buFontTx/>
              <a:buChar char="-"/>
            </a:pPr>
            <a:r>
              <a:rPr lang="en-US">
                <a:solidFill>
                  <a:schemeClr val="tx2">
                    <a:lumMod val="50000"/>
                  </a:schemeClr>
                </a:solidFill>
              </a:rPr>
              <a:t>Learn OARS and practice leading someone through an action plan</a:t>
            </a:r>
          </a:p>
          <a:p>
            <a:pPr lvl="0">
              <a:lnSpc>
                <a:spcPct val="100000"/>
              </a:lnSpc>
              <a:spcBef>
                <a:spcPts val="800"/>
              </a:spcBef>
              <a:buFontTx/>
              <a:buChar char="-"/>
            </a:pPr>
            <a:r>
              <a:rPr lang="en-US">
                <a:solidFill>
                  <a:schemeClr val="tx2">
                    <a:lumMod val="50000"/>
                  </a:schemeClr>
                </a:solidFill>
              </a:rPr>
              <a:t>Define / conduct motivational interviewing</a:t>
            </a:r>
          </a:p>
          <a:p>
            <a:pPr lvl="0">
              <a:lnSpc>
                <a:spcPct val="100000"/>
              </a:lnSpc>
              <a:spcBef>
                <a:spcPts val="800"/>
              </a:spcBef>
              <a:buFontTx/>
              <a:buChar char="-"/>
            </a:pPr>
            <a:r>
              <a:rPr lang="en-US">
                <a:solidFill>
                  <a:schemeClr val="tx2">
                    <a:lumMod val="50000"/>
                  </a:schemeClr>
                </a:solidFill>
              </a:rPr>
              <a:t>Define and practice active listening</a:t>
            </a:r>
          </a:p>
          <a:p>
            <a:pPr lvl="0">
              <a:lnSpc>
                <a:spcPct val="100000"/>
              </a:lnSpc>
              <a:spcBef>
                <a:spcPts val="800"/>
              </a:spcBef>
              <a:buFontTx/>
              <a:buChar char="-"/>
            </a:pPr>
            <a:r>
              <a:rPr lang="en-US">
                <a:solidFill>
                  <a:schemeClr val="tx2">
                    <a:lumMod val="50000"/>
                  </a:schemeClr>
                </a:solidFill>
              </a:rPr>
              <a:t>Understand the Do’s and Don’ts of leading a small group</a:t>
            </a:r>
          </a:p>
          <a:p>
            <a:pPr lvl="0">
              <a:lnSpc>
                <a:spcPct val="100000"/>
              </a:lnSpc>
              <a:spcBef>
                <a:spcPts val="800"/>
              </a:spcBef>
              <a:buFontTx/>
              <a:buChar char="-"/>
            </a:pPr>
            <a:endParaRPr lang="en-US">
              <a:solidFill>
                <a:schemeClr val="tx2">
                  <a:lumMod val="50000"/>
                </a:schemeClr>
              </a:solidFill>
            </a:endParaRPr>
          </a:p>
        </p:txBody>
      </p:sp>
    </p:spTree>
    <p:extLst>
      <p:ext uri="{BB962C8B-B14F-4D97-AF65-F5344CB8AC3E}">
        <p14:creationId xmlns:p14="http://schemas.microsoft.com/office/powerpoint/2010/main" val="147309560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5"/>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200"/>
              <a:t>The end—congratulations!</a:t>
            </a:r>
            <a:endParaRPr sz="4200"/>
          </a:p>
        </p:txBody>
      </p:sp>
    </p:spTree>
    <p:extLst>
      <p:ext uri="{BB962C8B-B14F-4D97-AF65-F5344CB8AC3E}">
        <p14:creationId xmlns:p14="http://schemas.microsoft.com/office/powerpoint/2010/main" val="2984216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5"/>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200"/>
              <a:t>Introduction to </a:t>
            </a:r>
            <a:br>
              <a:rPr lang="en-US" sz="4200"/>
            </a:br>
            <a:r>
              <a:rPr lang="en-US" sz="4200"/>
              <a:t>Peer Support </a:t>
            </a:r>
            <a:endParaRPr sz="4200"/>
          </a:p>
        </p:txBody>
      </p:sp>
    </p:spTree>
    <p:extLst>
      <p:ext uri="{BB962C8B-B14F-4D97-AF65-F5344CB8AC3E}">
        <p14:creationId xmlns:p14="http://schemas.microsoft.com/office/powerpoint/2010/main" val="3389610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0"/>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Peer Support</a:t>
            </a:r>
            <a:endParaRPr/>
          </a:p>
        </p:txBody>
      </p:sp>
      <p:sp>
        <p:nvSpPr>
          <p:cNvPr id="115" name="Google Shape;115;p20"/>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solidFill>
                  <a:schemeClr val="tx2">
                    <a:lumMod val="50000"/>
                  </a:schemeClr>
                </a:solidFill>
              </a:rPr>
              <a:t>What does it take to be a successful </a:t>
            </a:r>
            <a:br>
              <a:rPr lang="en">
                <a:solidFill>
                  <a:schemeClr val="tx2">
                    <a:lumMod val="50000"/>
                  </a:schemeClr>
                </a:solidFill>
              </a:rPr>
            </a:br>
            <a:r>
              <a:rPr lang="en">
                <a:solidFill>
                  <a:schemeClr val="tx2">
                    <a:lumMod val="50000"/>
                  </a:schemeClr>
                </a:solidFill>
              </a:rPr>
              <a:t>Peer Leader?</a:t>
            </a:r>
            <a:endParaRPr>
              <a:solidFill>
                <a:schemeClr val="tx2">
                  <a:lumMod val="50000"/>
                </a:schemeClr>
              </a:solidFill>
            </a:endParaRPr>
          </a:p>
          <a:p>
            <a:pPr marL="0" lvl="0" indent="0" algn="l" rtl="0">
              <a:lnSpc>
                <a:spcPct val="100000"/>
              </a:lnSpc>
              <a:spcBef>
                <a:spcPts val="1600"/>
              </a:spcBef>
              <a:spcAft>
                <a:spcPts val="0"/>
              </a:spcAft>
              <a:buNone/>
            </a:pPr>
            <a:r>
              <a:rPr lang="en">
                <a:solidFill>
                  <a:schemeClr val="tx2">
                    <a:lumMod val="50000"/>
                  </a:schemeClr>
                </a:solidFill>
              </a:rPr>
              <a:t>Open ears</a:t>
            </a:r>
            <a:endParaRPr>
              <a:solidFill>
                <a:schemeClr val="tx2">
                  <a:lumMod val="50000"/>
                </a:schemeClr>
              </a:solidFill>
            </a:endParaRPr>
          </a:p>
          <a:p>
            <a:pPr marL="0" lvl="0" indent="0" algn="l" rtl="0">
              <a:lnSpc>
                <a:spcPct val="100000"/>
              </a:lnSpc>
              <a:spcBef>
                <a:spcPts val="1600"/>
              </a:spcBef>
              <a:spcAft>
                <a:spcPts val="0"/>
              </a:spcAft>
              <a:buNone/>
            </a:pPr>
            <a:r>
              <a:rPr lang="en">
                <a:solidFill>
                  <a:schemeClr val="tx2">
                    <a:lumMod val="50000"/>
                  </a:schemeClr>
                </a:solidFill>
              </a:rPr>
              <a:t>Communication skills</a:t>
            </a:r>
            <a:endParaRPr>
              <a:solidFill>
                <a:schemeClr val="tx2">
                  <a:lumMod val="50000"/>
                </a:schemeClr>
              </a:solidFill>
            </a:endParaRPr>
          </a:p>
          <a:p>
            <a:pPr marL="0" lvl="0" indent="0" algn="l" rtl="0">
              <a:lnSpc>
                <a:spcPct val="100000"/>
              </a:lnSpc>
              <a:spcBef>
                <a:spcPts val="1600"/>
              </a:spcBef>
              <a:spcAft>
                <a:spcPts val="0"/>
              </a:spcAft>
              <a:buNone/>
            </a:pPr>
            <a:r>
              <a:rPr lang="en">
                <a:solidFill>
                  <a:schemeClr val="tx2">
                    <a:lumMod val="50000"/>
                  </a:schemeClr>
                </a:solidFill>
              </a:rPr>
              <a:t>Ability to connect and listen to them</a:t>
            </a:r>
            <a:endParaRPr>
              <a:solidFill>
                <a:schemeClr val="tx2">
                  <a:lumMod val="50000"/>
                </a:schemeClr>
              </a:solidFill>
            </a:endParaRPr>
          </a:p>
          <a:p>
            <a:pPr marL="0" lvl="0" indent="0" algn="l" rtl="0">
              <a:lnSpc>
                <a:spcPct val="100000"/>
              </a:lnSpc>
              <a:spcBef>
                <a:spcPts val="1600"/>
              </a:spcBef>
              <a:spcAft>
                <a:spcPts val="1600"/>
              </a:spcAft>
              <a:buNone/>
            </a:pPr>
            <a:endParaRPr>
              <a:solidFill>
                <a:schemeClr val="tx2">
                  <a:lumMod val="50000"/>
                </a:schemeClr>
              </a:solidFill>
            </a:endParaRPr>
          </a:p>
        </p:txBody>
      </p:sp>
      <p:sp>
        <p:nvSpPr>
          <p:cNvPr id="116" name="Google Shape;116;p20"/>
          <p:cNvSpPr txBox="1">
            <a:spLocks noGrp="1"/>
          </p:cNvSpPr>
          <p:nvPr>
            <p:ph type="body" idx="2"/>
          </p:nvPr>
        </p:nvSpPr>
        <p:spPr>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solidFill>
                  <a:schemeClr val="tx2">
                    <a:lumMod val="50000"/>
                  </a:schemeClr>
                </a:solidFill>
              </a:rPr>
              <a:t>Understand, provide empathy </a:t>
            </a:r>
            <a:endParaRPr>
              <a:solidFill>
                <a:schemeClr val="tx2">
                  <a:lumMod val="50000"/>
                </a:schemeClr>
              </a:solidFill>
            </a:endParaRPr>
          </a:p>
          <a:p>
            <a:pPr marL="0" lvl="0" indent="0" algn="l" rtl="0">
              <a:lnSpc>
                <a:spcPct val="100000"/>
              </a:lnSpc>
              <a:spcBef>
                <a:spcPts val="1600"/>
              </a:spcBef>
              <a:spcAft>
                <a:spcPts val="0"/>
              </a:spcAft>
              <a:buNone/>
            </a:pPr>
            <a:r>
              <a:rPr lang="en">
                <a:solidFill>
                  <a:schemeClr val="tx2">
                    <a:lumMod val="50000"/>
                  </a:schemeClr>
                </a:solidFill>
              </a:rPr>
              <a:t>Listen and guide as best we can - enact on a solution</a:t>
            </a:r>
            <a:endParaRPr>
              <a:solidFill>
                <a:schemeClr val="tx2">
                  <a:lumMod val="50000"/>
                </a:schemeClr>
              </a:solidFill>
            </a:endParaRPr>
          </a:p>
          <a:p>
            <a:pPr marL="0" lvl="0" indent="0" algn="l" rtl="0">
              <a:lnSpc>
                <a:spcPct val="100000"/>
              </a:lnSpc>
              <a:spcBef>
                <a:spcPts val="1600"/>
              </a:spcBef>
              <a:spcAft>
                <a:spcPts val="0"/>
              </a:spcAft>
              <a:buNone/>
            </a:pPr>
            <a:r>
              <a:rPr lang="en">
                <a:solidFill>
                  <a:schemeClr val="tx2">
                    <a:lumMod val="50000"/>
                  </a:schemeClr>
                </a:solidFill>
              </a:rPr>
              <a:t>Be open </a:t>
            </a:r>
            <a:endParaRPr>
              <a:solidFill>
                <a:schemeClr val="tx2">
                  <a:lumMod val="50000"/>
                </a:schemeClr>
              </a:solidFill>
            </a:endParaRPr>
          </a:p>
          <a:p>
            <a:pPr marL="0" lvl="0" indent="0" algn="l" rtl="0">
              <a:lnSpc>
                <a:spcPct val="100000"/>
              </a:lnSpc>
              <a:spcBef>
                <a:spcPts val="1600"/>
              </a:spcBef>
              <a:spcAft>
                <a:spcPts val="0"/>
              </a:spcAft>
              <a:buNone/>
            </a:pPr>
            <a:r>
              <a:rPr lang="en">
                <a:solidFill>
                  <a:schemeClr val="tx2">
                    <a:lumMod val="50000"/>
                  </a:schemeClr>
                </a:solidFill>
              </a:rPr>
              <a:t>Be honest, send them to the right resources </a:t>
            </a:r>
            <a:endParaRPr>
              <a:solidFill>
                <a:schemeClr val="tx2">
                  <a:lumMod val="50000"/>
                </a:schemeClr>
              </a:solidFill>
            </a:endParaRPr>
          </a:p>
          <a:p>
            <a:pPr marL="0" lvl="0" indent="0" algn="l" rtl="0">
              <a:lnSpc>
                <a:spcPct val="100000"/>
              </a:lnSpc>
              <a:spcBef>
                <a:spcPts val="1600"/>
              </a:spcBef>
              <a:spcAft>
                <a:spcPts val="0"/>
              </a:spcAft>
              <a:buNone/>
            </a:pPr>
            <a:r>
              <a:rPr lang="en">
                <a:solidFill>
                  <a:schemeClr val="tx2">
                    <a:lumMod val="50000"/>
                  </a:schemeClr>
                </a:solidFill>
              </a:rPr>
              <a:t>Gain trust</a:t>
            </a:r>
            <a:endParaRPr>
              <a:solidFill>
                <a:schemeClr val="tx2">
                  <a:lumMod val="50000"/>
                </a:schemeClr>
              </a:solidFill>
            </a:endParaRPr>
          </a:p>
          <a:p>
            <a:pPr marL="0" lvl="0" indent="0" algn="l" rtl="0">
              <a:spcBef>
                <a:spcPts val="1600"/>
              </a:spcBef>
              <a:spcAft>
                <a:spcPts val="1600"/>
              </a:spcAft>
              <a:buNone/>
            </a:pPr>
            <a:endParaRPr>
              <a:solidFill>
                <a:schemeClr val="tx2">
                  <a:lumMod val="50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1"/>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Peer Support</a:t>
            </a:r>
            <a:endParaRPr/>
          </a:p>
        </p:txBody>
      </p:sp>
      <p:sp>
        <p:nvSpPr>
          <p:cNvPr id="2" name="Text Placeholder 1">
            <a:extLst>
              <a:ext uri="{FF2B5EF4-FFF2-40B4-BE49-F238E27FC236}">
                <a16:creationId xmlns:a16="http://schemas.microsoft.com/office/drawing/2014/main" id="{6C9DA069-DE9C-654B-98A1-387B5252D339}"/>
              </a:ext>
            </a:extLst>
          </p:cNvPr>
          <p:cNvSpPr>
            <a:spLocks noGrp="1"/>
          </p:cNvSpPr>
          <p:nvPr>
            <p:ph type="body" idx="1"/>
          </p:nvPr>
        </p:nvSpPr>
        <p:spPr/>
        <p:txBody>
          <a:bodyPr/>
          <a:lstStyle/>
          <a:p>
            <a:pPr marL="0" lvl="0" indent="0">
              <a:buNone/>
            </a:pPr>
            <a:r>
              <a:rPr lang="en-US">
                <a:solidFill>
                  <a:schemeClr val="tx2">
                    <a:lumMod val="50000"/>
                  </a:schemeClr>
                </a:solidFill>
              </a:rPr>
              <a:t>Peer support is:</a:t>
            </a:r>
          </a:p>
          <a:p>
            <a:pPr lvl="1" indent="-330200">
              <a:spcBef>
                <a:spcPts val="0"/>
              </a:spcBef>
              <a:buSzPts val="1600"/>
              <a:buFont typeface="Roboto"/>
              <a:buAutoNum type="alphaLcPeriod"/>
            </a:pPr>
            <a:r>
              <a:rPr lang="en-US">
                <a:solidFill>
                  <a:schemeClr val="tx2">
                    <a:lumMod val="50000"/>
                  </a:schemeClr>
                </a:solidFill>
              </a:rPr>
              <a:t>Voluntary</a:t>
            </a:r>
          </a:p>
          <a:p>
            <a:pPr lvl="1" indent="-330200">
              <a:spcBef>
                <a:spcPts val="0"/>
              </a:spcBef>
              <a:buSzPts val="1600"/>
              <a:buFont typeface="Roboto"/>
              <a:buAutoNum type="alphaLcPeriod"/>
            </a:pPr>
            <a:r>
              <a:rPr lang="en-US">
                <a:solidFill>
                  <a:schemeClr val="tx2">
                    <a:lumMod val="50000"/>
                  </a:schemeClr>
                </a:solidFill>
              </a:rPr>
              <a:t>Mutual (equally shared power)</a:t>
            </a:r>
          </a:p>
          <a:p>
            <a:pPr lvl="1" indent="-330200">
              <a:spcBef>
                <a:spcPts val="0"/>
              </a:spcBef>
              <a:buSzPts val="1600"/>
              <a:buFont typeface="Roboto"/>
              <a:buAutoNum type="alphaLcPeriod"/>
            </a:pPr>
            <a:r>
              <a:rPr lang="en-US">
                <a:solidFill>
                  <a:schemeClr val="tx2">
                    <a:lumMod val="50000"/>
                  </a:schemeClr>
                </a:solidFill>
              </a:rPr>
              <a:t>Strengths-focused</a:t>
            </a:r>
          </a:p>
          <a:p>
            <a:pPr lvl="1" indent="-330200">
              <a:spcBef>
                <a:spcPts val="0"/>
              </a:spcBef>
              <a:buSzPts val="1600"/>
              <a:buFont typeface="Roboto"/>
              <a:buAutoNum type="alphaLcPeriod"/>
            </a:pPr>
            <a:r>
              <a:rPr lang="en-US">
                <a:solidFill>
                  <a:schemeClr val="tx2">
                    <a:lumMod val="50000"/>
                  </a:schemeClr>
                </a:solidFill>
              </a:rPr>
              <a:t>Transparent</a:t>
            </a:r>
          </a:p>
          <a:p>
            <a:pPr lvl="1" indent="-330200">
              <a:spcBef>
                <a:spcPts val="0"/>
              </a:spcBef>
              <a:buSzPts val="1600"/>
              <a:buFont typeface="Roboto"/>
              <a:buAutoNum type="alphaLcPeriod"/>
            </a:pPr>
            <a:r>
              <a:rPr lang="en-US">
                <a:solidFill>
                  <a:schemeClr val="tx2">
                    <a:lumMod val="50000"/>
                  </a:schemeClr>
                </a:solidFill>
              </a:rPr>
              <a:t>Person-driven. </a:t>
            </a:r>
          </a:p>
          <a:p>
            <a:pPr lvl="0" indent="0">
              <a:buNone/>
            </a:pPr>
            <a:endParaRPr lang="en-US">
              <a:solidFill>
                <a:schemeClr val="tx2">
                  <a:lumMod val="50000"/>
                </a:schemeClr>
              </a:solidFill>
            </a:endParaRPr>
          </a:p>
          <a:p>
            <a:pPr marL="0" lvl="0" indent="0">
              <a:buNone/>
            </a:pPr>
            <a:r>
              <a:rPr lang="en-US">
                <a:solidFill>
                  <a:schemeClr val="tx2">
                    <a:lumMod val="50000"/>
                  </a:schemeClr>
                </a:solidFill>
              </a:rPr>
              <a:t>Peer Leaders are open minded, empathetic, respectful, honest, and direct. </a:t>
            </a:r>
          </a:p>
          <a:p>
            <a:pPr lvl="0" indent="0">
              <a:buNone/>
            </a:pPr>
            <a:endParaRPr lang="en-US">
              <a:solidFill>
                <a:schemeClr val="tx2">
                  <a:lumMod val="50000"/>
                </a:schemeClr>
              </a:solidFill>
            </a:endParaRPr>
          </a:p>
          <a:p>
            <a:pPr lvl="0"/>
            <a:r>
              <a:rPr lang="en-US">
                <a:solidFill>
                  <a:schemeClr val="tx2">
                    <a:lumMod val="50000"/>
                  </a:schemeClr>
                </a:solidFill>
              </a:rPr>
              <a:t>Peer Leaders facilitate change. </a:t>
            </a:r>
          </a:p>
          <a:p>
            <a:pPr lvl="0" indent="0">
              <a:buNone/>
            </a:pPr>
            <a:endParaRPr lang="en-US">
              <a:solidFill>
                <a:schemeClr val="tx2">
                  <a:lumMod val="50000"/>
                </a:schemeClr>
              </a:solidFill>
            </a:endParaRPr>
          </a:p>
          <a:p>
            <a:pPr lvl="0"/>
            <a:r>
              <a:rPr lang="en-US">
                <a:solidFill>
                  <a:schemeClr val="tx2">
                    <a:lumMod val="50000"/>
                  </a:schemeClr>
                </a:solidFill>
              </a:rPr>
              <a:t>Peer Leaders provide a natural place for social connection and social support.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2"/>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Roles and Responsibilities</a:t>
            </a:r>
            <a:endParaRPr/>
          </a:p>
        </p:txBody>
      </p:sp>
      <p:sp>
        <p:nvSpPr>
          <p:cNvPr id="2" name="Text Placeholder 1">
            <a:extLst>
              <a:ext uri="{FF2B5EF4-FFF2-40B4-BE49-F238E27FC236}">
                <a16:creationId xmlns:a16="http://schemas.microsoft.com/office/drawing/2014/main" id="{5F7DD3B2-5B24-BB49-AE41-29AAB86B04D5}"/>
              </a:ext>
            </a:extLst>
          </p:cNvPr>
          <p:cNvSpPr>
            <a:spLocks noGrp="1"/>
          </p:cNvSpPr>
          <p:nvPr>
            <p:ph type="body" idx="1"/>
          </p:nvPr>
        </p:nvSpPr>
        <p:spPr/>
        <p:txBody>
          <a:bodyPr/>
          <a:lstStyle/>
          <a:p>
            <a:pPr marL="0" lvl="0" indent="0">
              <a:lnSpc>
                <a:spcPct val="150000"/>
              </a:lnSpc>
              <a:buNone/>
            </a:pPr>
            <a:r>
              <a:rPr lang="en-US">
                <a:solidFill>
                  <a:schemeClr val="tx2">
                    <a:lumMod val="50000"/>
                  </a:schemeClr>
                </a:solidFill>
              </a:rPr>
              <a:t>We will succeed because of you!</a:t>
            </a:r>
          </a:p>
          <a:p>
            <a:pPr marL="0" lvl="0" indent="0">
              <a:lnSpc>
                <a:spcPct val="150000"/>
              </a:lnSpc>
              <a:buNone/>
            </a:pPr>
            <a:r>
              <a:rPr lang="en-US">
                <a:solidFill>
                  <a:schemeClr val="tx2">
                    <a:lumMod val="50000"/>
                  </a:schemeClr>
                </a:solidFill>
              </a:rPr>
              <a:t>Why did we invite you to participate?</a:t>
            </a:r>
          </a:p>
          <a:p>
            <a:pPr marL="0" lvl="0" indent="0">
              <a:lnSpc>
                <a:spcPct val="150000"/>
              </a:lnSpc>
              <a:buNone/>
            </a:pPr>
            <a:r>
              <a:rPr lang="en-US">
                <a:solidFill>
                  <a:schemeClr val="tx2">
                    <a:lumMod val="50000"/>
                  </a:schemeClr>
                </a:solidFill>
              </a:rPr>
              <a:t>What will we do?</a:t>
            </a:r>
          </a:p>
          <a:p>
            <a:pPr lvl="0">
              <a:lnSpc>
                <a:spcPct val="150000"/>
              </a:lnSpc>
              <a:buFont typeface="Roboto"/>
              <a:buChar char="-"/>
            </a:pPr>
            <a:r>
              <a:rPr lang="en-US">
                <a:solidFill>
                  <a:schemeClr val="tx2">
                    <a:lumMod val="50000"/>
                  </a:schemeClr>
                </a:solidFill>
              </a:rPr>
              <a:t>Training about the topics and methods of providing peer support</a:t>
            </a:r>
          </a:p>
          <a:p>
            <a:pPr lvl="0">
              <a:lnSpc>
                <a:spcPct val="150000"/>
              </a:lnSpc>
              <a:buFont typeface="Roboto"/>
              <a:buChar char="-"/>
            </a:pPr>
            <a:r>
              <a:rPr lang="en-US">
                <a:solidFill>
                  <a:schemeClr val="tx2">
                    <a:lumMod val="50000"/>
                  </a:schemeClr>
                </a:solidFill>
              </a:rPr>
              <a:t>Support before, during, and after the groups - preparation, feedback, more training</a:t>
            </a:r>
          </a:p>
          <a:p>
            <a:pPr lvl="0">
              <a:lnSpc>
                <a:spcPct val="150000"/>
              </a:lnSpc>
              <a:buFont typeface="Roboto"/>
              <a:buChar char="-"/>
            </a:pPr>
            <a:r>
              <a:rPr lang="en-US">
                <a:solidFill>
                  <a:schemeClr val="tx2">
                    <a:lumMod val="50000"/>
                  </a:schemeClr>
                </a:solidFill>
              </a:rPr>
              <a:t>Be here for you! </a:t>
            </a:r>
          </a:p>
          <a:p>
            <a:pPr marL="0" lvl="0" indent="0">
              <a:lnSpc>
                <a:spcPct val="150000"/>
              </a:lnSpc>
              <a:buNone/>
            </a:pPr>
            <a:r>
              <a:rPr lang="en-US">
                <a:solidFill>
                  <a:schemeClr val="tx2">
                    <a:lumMod val="50000"/>
                  </a:schemeClr>
                </a:solidFill>
              </a:rPr>
              <a:t>What do we ask of you?</a:t>
            </a:r>
          </a:p>
          <a:p>
            <a:pPr lvl="0">
              <a:lnSpc>
                <a:spcPct val="150000"/>
              </a:lnSpc>
              <a:buFont typeface="Roboto"/>
              <a:buChar char="-"/>
            </a:pPr>
            <a:r>
              <a:rPr lang="en-US">
                <a:solidFill>
                  <a:schemeClr val="tx2">
                    <a:lumMod val="50000"/>
                  </a:schemeClr>
                </a:solidFill>
              </a:rPr>
              <a:t>Be here!</a:t>
            </a:r>
          </a:p>
          <a:p>
            <a:pPr lvl="0">
              <a:lnSpc>
                <a:spcPct val="150000"/>
              </a:lnSpc>
              <a:buFont typeface="Roboto"/>
              <a:buChar char="-"/>
            </a:pPr>
            <a:r>
              <a:rPr lang="en-US">
                <a:solidFill>
                  <a:schemeClr val="tx2">
                    <a:lumMod val="50000"/>
                  </a:schemeClr>
                </a:solidFill>
              </a:rPr>
              <a:t>Be ready to learn and teach</a:t>
            </a:r>
          </a:p>
          <a:p>
            <a:pPr lvl="0">
              <a:lnSpc>
                <a:spcPct val="150000"/>
              </a:lnSpc>
              <a:buFont typeface="Roboto"/>
              <a:buChar char="-"/>
            </a:pPr>
            <a:r>
              <a:rPr lang="en-US">
                <a:solidFill>
                  <a:schemeClr val="tx2">
                    <a:lumMod val="50000"/>
                  </a:schemeClr>
                </a:solidFill>
              </a:rPr>
              <a:t>Ask questions! Tell us what is going well &amp; how we can improve.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4"/>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Training Topics</a:t>
            </a:r>
            <a:endParaRPr/>
          </a:p>
        </p:txBody>
      </p:sp>
      <p:sp>
        <p:nvSpPr>
          <p:cNvPr id="2" name="Text Placeholder 1">
            <a:extLst>
              <a:ext uri="{FF2B5EF4-FFF2-40B4-BE49-F238E27FC236}">
                <a16:creationId xmlns:a16="http://schemas.microsoft.com/office/drawing/2014/main" id="{76E12219-E772-4440-847A-0046189965A3}"/>
              </a:ext>
            </a:extLst>
          </p:cNvPr>
          <p:cNvSpPr>
            <a:spLocks noGrp="1"/>
          </p:cNvSpPr>
          <p:nvPr>
            <p:ph type="body" idx="1"/>
          </p:nvPr>
        </p:nvSpPr>
        <p:spPr/>
        <p:txBody>
          <a:bodyPr/>
          <a:lstStyle/>
          <a:p>
            <a:endParaRPr lang="en-US"/>
          </a:p>
        </p:txBody>
      </p:sp>
      <p:graphicFrame>
        <p:nvGraphicFramePr>
          <p:cNvPr id="140" name="Google Shape;140;p24"/>
          <p:cNvGraphicFramePr/>
          <p:nvPr>
            <p:extLst>
              <p:ext uri="{D42A27DB-BD31-4B8C-83A1-F6EECF244321}">
                <p14:modId xmlns:p14="http://schemas.microsoft.com/office/powerpoint/2010/main" val="768116035"/>
              </p:ext>
            </p:extLst>
          </p:nvPr>
        </p:nvGraphicFramePr>
        <p:xfrm>
          <a:off x="492000" y="960425"/>
          <a:ext cx="8100400" cy="4145160"/>
        </p:xfrm>
        <a:graphic>
          <a:graphicData uri="http://schemas.openxmlformats.org/drawingml/2006/table">
            <a:tbl>
              <a:tblPr>
                <a:noFill/>
                <a:tableStyleId>{4EF03751-292A-4784-8968-EE1DE738B637}</a:tableStyleId>
              </a:tblPr>
              <a:tblGrid>
                <a:gridCol w="1143000">
                  <a:extLst>
                    <a:ext uri="{9D8B030D-6E8A-4147-A177-3AD203B41FA5}">
                      <a16:colId xmlns:a16="http://schemas.microsoft.com/office/drawing/2014/main" val="20000"/>
                    </a:ext>
                  </a:extLst>
                </a:gridCol>
                <a:gridCol w="1167850">
                  <a:extLst>
                    <a:ext uri="{9D8B030D-6E8A-4147-A177-3AD203B41FA5}">
                      <a16:colId xmlns:a16="http://schemas.microsoft.com/office/drawing/2014/main" val="20001"/>
                    </a:ext>
                  </a:extLst>
                </a:gridCol>
                <a:gridCol w="5789550">
                  <a:extLst>
                    <a:ext uri="{9D8B030D-6E8A-4147-A177-3AD203B41FA5}">
                      <a16:colId xmlns:a16="http://schemas.microsoft.com/office/drawing/2014/main" val="20002"/>
                    </a:ext>
                  </a:extLst>
                </a:gridCol>
              </a:tblGrid>
              <a:tr h="322575">
                <a:tc>
                  <a:txBody>
                    <a:bodyPr/>
                    <a:lstStyle/>
                    <a:p>
                      <a:pPr marL="0" lvl="0" indent="0" algn="l" rtl="0">
                        <a:spcBef>
                          <a:spcPts val="0"/>
                        </a:spcBef>
                        <a:spcAft>
                          <a:spcPts val="0"/>
                        </a:spcAft>
                        <a:buNone/>
                      </a:pPr>
                      <a:r>
                        <a:rPr lang="en" sz="1400" b="1">
                          <a:solidFill>
                            <a:schemeClr val="tx2">
                              <a:lumMod val="50000"/>
                            </a:schemeClr>
                          </a:solidFill>
                          <a:latin typeface="Roboto" panose="02000000000000000000" pitchFamily="2" charset="0"/>
                          <a:ea typeface="Roboto" panose="02000000000000000000" pitchFamily="2" charset="0"/>
                        </a:rPr>
                        <a:t>Training #</a:t>
                      </a:r>
                      <a:endParaRPr sz="1400" b="1">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400" b="1">
                          <a:solidFill>
                            <a:schemeClr val="tx2">
                              <a:lumMod val="50000"/>
                            </a:schemeClr>
                          </a:solidFill>
                          <a:latin typeface="Roboto" panose="02000000000000000000" pitchFamily="2" charset="0"/>
                          <a:ea typeface="Roboto" panose="02000000000000000000" pitchFamily="2" charset="0"/>
                        </a:rPr>
                        <a:t>Date</a:t>
                      </a:r>
                      <a:endParaRPr sz="1400" b="1">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400" b="1">
                          <a:solidFill>
                            <a:schemeClr val="tx2">
                              <a:lumMod val="50000"/>
                            </a:schemeClr>
                          </a:solidFill>
                          <a:latin typeface="Roboto" panose="02000000000000000000" pitchFamily="2" charset="0"/>
                          <a:ea typeface="Roboto" panose="02000000000000000000" pitchFamily="2" charset="0"/>
                        </a:rPr>
                        <a:t>Topics to Cover</a:t>
                      </a:r>
                      <a:endParaRPr sz="1400" b="1">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803925">
                <a:tc>
                  <a:txBody>
                    <a:bodyPr/>
                    <a:lstStyle/>
                    <a:p>
                      <a:pPr marL="0" lvl="0" indent="0" algn="l" rtl="0">
                        <a:spcBef>
                          <a:spcPts val="0"/>
                        </a:spcBef>
                        <a:spcAft>
                          <a:spcPts val="0"/>
                        </a:spcAft>
                        <a:buNone/>
                      </a:pPr>
                      <a:r>
                        <a:rPr lang="en" sz="1400" b="1">
                          <a:solidFill>
                            <a:schemeClr val="tx2">
                              <a:lumMod val="50000"/>
                            </a:schemeClr>
                          </a:solidFill>
                          <a:latin typeface="Roboto" panose="02000000000000000000" pitchFamily="2" charset="0"/>
                          <a:ea typeface="Roboto" panose="02000000000000000000" pitchFamily="2" charset="0"/>
                        </a:rPr>
                        <a:t>1</a:t>
                      </a:r>
                      <a:endParaRPr sz="1400" b="1">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[Date]</a:t>
                      </a:r>
                      <a:endParaRPr sz="1400">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Overview of Peer Led Program </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Peer Leader Roles &amp; Responsibilities</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PeerSupport Wellness Day Planning</a:t>
                      </a:r>
                      <a:endParaRPr sz="1400">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897025">
                <a:tc>
                  <a:txBody>
                    <a:bodyPr/>
                    <a:lstStyle/>
                    <a:p>
                      <a:pPr marL="0" lvl="0" indent="0" algn="l" rtl="0">
                        <a:spcBef>
                          <a:spcPts val="0"/>
                        </a:spcBef>
                        <a:spcAft>
                          <a:spcPts val="0"/>
                        </a:spcAft>
                        <a:buNone/>
                      </a:pPr>
                      <a:r>
                        <a:rPr lang="en" sz="1400" b="1">
                          <a:solidFill>
                            <a:schemeClr val="tx2">
                              <a:lumMod val="50000"/>
                            </a:schemeClr>
                          </a:solidFill>
                          <a:latin typeface="Roboto" panose="02000000000000000000" pitchFamily="2" charset="0"/>
                          <a:ea typeface="Roboto" panose="02000000000000000000" pitchFamily="2" charset="0"/>
                        </a:rPr>
                        <a:t>2</a:t>
                      </a:r>
                      <a:endParaRPr sz="1400" b="1">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400">
                          <a:solidFill>
                            <a:schemeClr val="tx2">
                              <a:lumMod val="50000"/>
                            </a:schemeClr>
                          </a:solidFill>
                          <a:latin typeface="Roboto" panose="02000000000000000000" pitchFamily="2" charset="0"/>
                          <a:ea typeface="Roboto" panose="02000000000000000000" pitchFamily="2" charset="0"/>
                        </a:rPr>
                        <a:t>[Date]</a:t>
                      </a: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Chronic Conditions Overview</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Introduction to self-management</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How Adults Learn</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SMART Goal Setting &amp; Action Planning</a:t>
                      </a:r>
                      <a:endParaRPr sz="1400">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964375">
                <a:tc>
                  <a:txBody>
                    <a:bodyPr/>
                    <a:lstStyle/>
                    <a:p>
                      <a:pPr marL="0" lvl="0" indent="0" algn="l" rtl="0">
                        <a:spcBef>
                          <a:spcPts val="0"/>
                        </a:spcBef>
                        <a:spcAft>
                          <a:spcPts val="0"/>
                        </a:spcAft>
                        <a:buNone/>
                      </a:pPr>
                      <a:r>
                        <a:rPr lang="en" sz="1400" b="1">
                          <a:solidFill>
                            <a:schemeClr val="tx2">
                              <a:lumMod val="50000"/>
                            </a:schemeClr>
                          </a:solidFill>
                          <a:latin typeface="Roboto" panose="02000000000000000000" pitchFamily="2" charset="0"/>
                          <a:ea typeface="Roboto" panose="02000000000000000000" pitchFamily="2" charset="0"/>
                        </a:rPr>
                        <a:t>3</a:t>
                      </a:r>
                      <a:endParaRPr sz="1400" b="1">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400">
                          <a:solidFill>
                            <a:schemeClr val="tx2">
                              <a:lumMod val="50000"/>
                            </a:schemeClr>
                          </a:solidFill>
                          <a:latin typeface="Roboto" panose="02000000000000000000" pitchFamily="2" charset="0"/>
                          <a:ea typeface="Roboto" panose="02000000000000000000" pitchFamily="2" charset="0"/>
                        </a:rPr>
                        <a:t>[Date]</a:t>
                      </a: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Motivational Interviewing Part 1</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a:t>
                      </a:r>
                      <a:r>
                        <a:rPr lang="en" sz="1400">
                          <a:solidFill>
                            <a:schemeClr val="tx2">
                              <a:lumMod val="50000"/>
                            </a:schemeClr>
                          </a:solidFill>
                          <a:latin typeface="Roboto" panose="02000000000000000000" pitchFamily="2" charset="0"/>
                          <a:ea typeface="Roboto" panose="02000000000000000000" pitchFamily="2" charset="0"/>
                          <a:cs typeface="Times New Roman"/>
                          <a:sym typeface="Times New Roman"/>
                        </a:rPr>
                        <a:t>       </a:t>
                      </a:r>
                      <a:r>
                        <a:rPr lang="en" sz="1400">
                          <a:solidFill>
                            <a:schemeClr val="tx2">
                              <a:lumMod val="50000"/>
                            </a:schemeClr>
                          </a:solidFill>
                          <a:latin typeface="Roboto" panose="02000000000000000000" pitchFamily="2" charset="0"/>
                          <a:ea typeface="Roboto" panose="02000000000000000000" pitchFamily="2" charset="0"/>
                        </a:rPr>
                        <a:t>Verbal and Nonverbal Communication</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a:t>
                      </a:r>
                      <a:r>
                        <a:rPr lang="en" sz="1400">
                          <a:solidFill>
                            <a:schemeClr val="tx2">
                              <a:lumMod val="50000"/>
                            </a:schemeClr>
                          </a:solidFill>
                          <a:latin typeface="Roboto" panose="02000000000000000000" pitchFamily="2" charset="0"/>
                          <a:ea typeface="Roboto" panose="02000000000000000000" pitchFamily="2" charset="0"/>
                          <a:cs typeface="Times New Roman"/>
                          <a:sym typeface="Times New Roman"/>
                        </a:rPr>
                        <a:t>       </a:t>
                      </a:r>
                      <a:r>
                        <a:rPr lang="en" sz="1400">
                          <a:solidFill>
                            <a:schemeClr val="tx2">
                              <a:lumMod val="50000"/>
                            </a:schemeClr>
                          </a:solidFill>
                          <a:latin typeface="Roboto" panose="02000000000000000000" pitchFamily="2" charset="0"/>
                          <a:ea typeface="Roboto" panose="02000000000000000000" pitchFamily="2" charset="0"/>
                        </a:rPr>
                        <a:t>Active Listening</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a:t>
                      </a:r>
                      <a:r>
                        <a:rPr lang="en" sz="1400">
                          <a:solidFill>
                            <a:schemeClr val="tx2">
                              <a:lumMod val="50000"/>
                            </a:schemeClr>
                          </a:solidFill>
                          <a:latin typeface="Roboto" panose="02000000000000000000" pitchFamily="2" charset="0"/>
                          <a:ea typeface="Roboto" panose="02000000000000000000" pitchFamily="2" charset="0"/>
                          <a:cs typeface="Times New Roman"/>
                          <a:sym typeface="Times New Roman"/>
                        </a:rPr>
                        <a:t>       </a:t>
                      </a:r>
                      <a:r>
                        <a:rPr lang="en" sz="1400">
                          <a:solidFill>
                            <a:schemeClr val="tx2">
                              <a:lumMod val="50000"/>
                            </a:schemeClr>
                          </a:solidFill>
                          <a:latin typeface="Roboto" panose="02000000000000000000" pitchFamily="2" charset="0"/>
                          <a:ea typeface="Roboto" panose="02000000000000000000" pitchFamily="2" charset="0"/>
                        </a:rPr>
                        <a:t>Barriers to Communication </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Small Group Facilitation</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a:t>
                      </a:r>
                      <a:r>
                        <a:rPr lang="en" sz="1400">
                          <a:solidFill>
                            <a:schemeClr val="tx2">
                              <a:lumMod val="50000"/>
                            </a:schemeClr>
                          </a:solidFill>
                          <a:latin typeface="Roboto" panose="02000000000000000000" pitchFamily="2" charset="0"/>
                          <a:ea typeface="Roboto" panose="02000000000000000000" pitchFamily="2" charset="0"/>
                          <a:cs typeface="Times New Roman"/>
                          <a:sym typeface="Times New Roman"/>
                        </a:rPr>
                        <a:t>       </a:t>
                      </a:r>
                      <a:r>
                        <a:rPr lang="en" sz="1400">
                          <a:solidFill>
                            <a:schemeClr val="tx2">
                              <a:lumMod val="50000"/>
                            </a:schemeClr>
                          </a:solidFill>
                          <a:latin typeface="Roboto" panose="02000000000000000000" pitchFamily="2" charset="0"/>
                          <a:ea typeface="Roboto" panose="02000000000000000000" pitchFamily="2" charset="0"/>
                        </a:rPr>
                        <a:t>Staying to time</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a:t>
                      </a:r>
                      <a:r>
                        <a:rPr lang="en" sz="1400">
                          <a:solidFill>
                            <a:schemeClr val="tx2">
                              <a:lumMod val="50000"/>
                            </a:schemeClr>
                          </a:solidFill>
                          <a:latin typeface="Roboto" panose="02000000000000000000" pitchFamily="2" charset="0"/>
                          <a:ea typeface="Roboto" panose="02000000000000000000" pitchFamily="2" charset="0"/>
                          <a:cs typeface="Times New Roman"/>
                          <a:sym typeface="Times New Roman"/>
                        </a:rPr>
                        <a:t>       </a:t>
                      </a:r>
                      <a:r>
                        <a:rPr lang="en" sz="1400">
                          <a:solidFill>
                            <a:schemeClr val="tx2">
                              <a:lumMod val="50000"/>
                            </a:schemeClr>
                          </a:solidFill>
                          <a:latin typeface="Roboto" panose="02000000000000000000" pitchFamily="2" charset="0"/>
                          <a:ea typeface="Roboto" panose="02000000000000000000" pitchFamily="2" charset="0"/>
                        </a:rPr>
                        <a:t>Facilitation tools</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a:t>
                      </a:r>
                      <a:r>
                        <a:rPr lang="en" sz="1400">
                          <a:solidFill>
                            <a:schemeClr val="tx2">
                              <a:lumMod val="50000"/>
                            </a:schemeClr>
                          </a:solidFill>
                          <a:latin typeface="Roboto" panose="02000000000000000000" pitchFamily="2" charset="0"/>
                          <a:ea typeface="Roboto" panose="02000000000000000000" pitchFamily="2" charset="0"/>
                          <a:cs typeface="Times New Roman"/>
                          <a:sym typeface="Times New Roman"/>
                        </a:rPr>
                        <a:t>       </a:t>
                      </a:r>
                      <a:r>
                        <a:rPr lang="en" sz="1400">
                          <a:solidFill>
                            <a:schemeClr val="tx2">
                              <a:lumMod val="50000"/>
                            </a:schemeClr>
                          </a:solidFill>
                          <a:latin typeface="Roboto" panose="02000000000000000000" pitchFamily="2" charset="0"/>
                          <a:ea typeface="Roboto" panose="02000000000000000000" pitchFamily="2" charset="0"/>
                        </a:rPr>
                        <a:t>Bringing the Conversation Back on Topic</a:t>
                      </a:r>
                      <a:endParaRPr sz="1400">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5"/>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Training Topics</a:t>
            </a:r>
            <a:endParaRPr/>
          </a:p>
        </p:txBody>
      </p:sp>
      <p:sp>
        <p:nvSpPr>
          <p:cNvPr id="2" name="Text Placeholder 1">
            <a:extLst>
              <a:ext uri="{FF2B5EF4-FFF2-40B4-BE49-F238E27FC236}">
                <a16:creationId xmlns:a16="http://schemas.microsoft.com/office/drawing/2014/main" id="{C8C9B864-B942-1F44-B76F-35A3A7F9C967}"/>
              </a:ext>
            </a:extLst>
          </p:cNvPr>
          <p:cNvSpPr>
            <a:spLocks noGrp="1"/>
          </p:cNvSpPr>
          <p:nvPr>
            <p:ph type="body" idx="1"/>
          </p:nvPr>
        </p:nvSpPr>
        <p:spPr/>
        <p:txBody>
          <a:bodyPr/>
          <a:lstStyle/>
          <a:p>
            <a:endParaRPr lang="en-US"/>
          </a:p>
        </p:txBody>
      </p:sp>
      <p:graphicFrame>
        <p:nvGraphicFramePr>
          <p:cNvPr id="146" name="Google Shape;146;p25"/>
          <p:cNvGraphicFramePr/>
          <p:nvPr>
            <p:extLst>
              <p:ext uri="{D42A27DB-BD31-4B8C-83A1-F6EECF244321}">
                <p14:modId xmlns:p14="http://schemas.microsoft.com/office/powerpoint/2010/main" val="1682145685"/>
              </p:ext>
            </p:extLst>
          </p:nvPr>
        </p:nvGraphicFramePr>
        <p:xfrm>
          <a:off x="1406400" y="1208175"/>
          <a:ext cx="6210300" cy="3485225"/>
        </p:xfrm>
        <a:graphic>
          <a:graphicData uri="http://schemas.openxmlformats.org/drawingml/2006/table">
            <a:tbl>
              <a:tblPr>
                <a:noFill/>
                <a:tableStyleId>{4EF03751-292A-4784-8968-EE1DE738B637}</a:tableStyleId>
              </a:tblPr>
              <a:tblGrid>
                <a:gridCol w="876300">
                  <a:extLst>
                    <a:ext uri="{9D8B030D-6E8A-4147-A177-3AD203B41FA5}">
                      <a16:colId xmlns:a16="http://schemas.microsoft.com/office/drawing/2014/main" val="20000"/>
                    </a:ext>
                  </a:extLst>
                </a:gridCol>
                <a:gridCol w="895350">
                  <a:extLst>
                    <a:ext uri="{9D8B030D-6E8A-4147-A177-3AD203B41FA5}">
                      <a16:colId xmlns:a16="http://schemas.microsoft.com/office/drawing/2014/main" val="20001"/>
                    </a:ext>
                  </a:extLst>
                </a:gridCol>
                <a:gridCol w="4438650">
                  <a:extLst>
                    <a:ext uri="{9D8B030D-6E8A-4147-A177-3AD203B41FA5}">
                      <a16:colId xmlns:a16="http://schemas.microsoft.com/office/drawing/2014/main" val="20002"/>
                    </a:ext>
                  </a:extLst>
                </a:gridCol>
              </a:tblGrid>
              <a:tr h="1306675">
                <a:tc>
                  <a:txBody>
                    <a:bodyPr/>
                    <a:lstStyle/>
                    <a:p>
                      <a:pPr marL="0" lvl="0" indent="0" algn="l" rtl="0">
                        <a:spcBef>
                          <a:spcPts val="0"/>
                        </a:spcBef>
                        <a:spcAft>
                          <a:spcPts val="0"/>
                        </a:spcAft>
                        <a:buNone/>
                      </a:pPr>
                      <a:r>
                        <a:rPr lang="en" sz="1400" b="1">
                          <a:solidFill>
                            <a:schemeClr val="tx2">
                              <a:lumMod val="50000"/>
                            </a:schemeClr>
                          </a:solidFill>
                          <a:latin typeface="Roboto" panose="02000000000000000000" pitchFamily="2" charset="0"/>
                          <a:ea typeface="Roboto" panose="02000000000000000000" pitchFamily="2" charset="0"/>
                        </a:rPr>
                        <a:t>4</a:t>
                      </a:r>
                      <a:endParaRPr sz="1400" b="1">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400">
                          <a:solidFill>
                            <a:schemeClr val="tx2">
                              <a:lumMod val="50000"/>
                            </a:schemeClr>
                          </a:solidFill>
                          <a:latin typeface="Roboto" panose="02000000000000000000" pitchFamily="2" charset="0"/>
                          <a:ea typeface="Roboto" panose="02000000000000000000" pitchFamily="2" charset="0"/>
                        </a:rPr>
                        <a:t>[Date]</a:t>
                      </a: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Working in pairs/teams</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a:t>
                      </a:r>
                      <a:r>
                        <a:rPr lang="en" sz="1400">
                          <a:solidFill>
                            <a:schemeClr val="tx2">
                              <a:lumMod val="50000"/>
                            </a:schemeClr>
                          </a:solidFill>
                          <a:latin typeface="Roboto" panose="02000000000000000000" pitchFamily="2" charset="0"/>
                          <a:ea typeface="Roboto" panose="02000000000000000000" pitchFamily="2" charset="0"/>
                          <a:cs typeface="Times New Roman"/>
                          <a:sym typeface="Times New Roman"/>
                        </a:rPr>
                        <a:t>       </a:t>
                      </a:r>
                      <a:r>
                        <a:rPr lang="en" sz="1400">
                          <a:solidFill>
                            <a:schemeClr val="tx2">
                              <a:lumMod val="50000"/>
                            </a:schemeClr>
                          </a:solidFill>
                          <a:latin typeface="Roboto" panose="02000000000000000000" pitchFamily="2" charset="0"/>
                          <a:ea typeface="Roboto" panose="02000000000000000000" pitchFamily="2" charset="0"/>
                        </a:rPr>
                        <a:t>Conflict Resolution</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Case management-retention/engagement</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Motivational Interviewing Practice</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Small group facilitation practice</a:t>
                      </a:r>
                      <a:endParaRPr sz="1400">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871875">
                <a:tc>
                  <a:txBody>
                    <a:bodyPr/>
                    <a:lstStyle/>
                    <a:p>
                      <a:pPr marL="0" lvl="0" indent="0" algn="l" rtl="0">
                        <a:spcBef>
                          <a:spcPts val="0"/>
                        </a:spcBef>
                        <a:spcAft>
                          <a:spcPts val="0"/>
                        </a:spcAft>
                        <a:buNone/>
                      </a:pPr>
                      <a:r>
                        <a:rPr lang="en" sz="1400" b="1">
                          <a:solidFill>
                            <a:schemeClr val="tx2">
                              <a:lumMod val="50000"/>
                            </a:schemeClr>
                          </a:solidFill>
                          <a:latin typeface="Roboto" panose="02000000000000000000" pitchFamily="2" charset="0"/>
                          <a:ea typeface="Roboto" panose="02000000000000000000" pitchFamily="2" charset="0"/>
                        </a:rPr>
                        <a:t>5</a:t>
                      </a:r>
                      <a:endParaRPr sz="1400" b="1">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400">
                          <a:solidFill>
                            <a:schemeClr val="tx2">
                              <a:lumMod val="50000"/>
                            </a:schemeClr>
                          </a:solidFill>
                          <a:latin typeface="Roboto" panose="02000000000000000000" pitchFamily="2" charset="0"/>
                          <a:ea typeface="Roboto" panose="02000000000000000000" pitchFamily="2" charset="0"/>
                        </a:rPr>
                        <a:t>[Date]</a:t>
                      </a: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Session activities and exercise</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Helping people work through barriers</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Motivational Interviewing Part 2</a:t>
                      </a:r>
                      <a:endParaRPr sz="1400">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306675">
                <a:tc>
                  <a:txBody>
                    <a:bodyPr/>
                    <a:lstStyle/>
                    <a:p>
                      <a:pPr marL="0" lvl="0" indent="0" algn="l" rtl="0">
                        <a:spcBef>
                          <a:spcPts val="0"/>
                        </a:spcBef>
                        <a:spcAft>
                          <a:spcPts val="0"/>
                        </a:spcAft>
                        <a:buNone/>
                      </a:pPr>
                      <a:r>
                        <a:rPr lang="en" sz="1400" b="1">
                          <a:solidFill>
                            <a:schemeClr val="tx2">
                              <a:lumMod val="50000"/>
                            </a:schemeClr>
                          </a:solidFill>
                          <a:latin typeface="Roboto" panose="02000000000000000000" pitchFamily="2" charset="0"/>
                          <a:ea typeface="Roboto" panose="02000000000000000000" pitchFamily="2" charset="0"/>
                        </a:rPr>
                        <a:t>6</a:t>
                      </a:r>
                      <a:endParaRPr sz="1400" b="1">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sz="1400">
                          <a:solidFill>
                            <a:schemeClr val="tx2">
                              <a:lumMod val="50000"/>
                            </a:schemeClr>
                          </a:solidFill>
                          <a:latin typeface="Roboto" panose="02000000000000000000" pitchFamily="2" charset="0"/>
                          <a:ea typeface="Roboto" panose="02000000000000000000" pitchFamily="2" charset="0"/>
                        </a:rPr>
                        <a:t>[Date]</a:t>
                      </a: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Setting Healthy Boundaries</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Ethics &amp; Confidentiality</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Mandated Reporting </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Self-care</a:t>
                      </a:r>
                      <a:endParaRPr sz="1400">
                        <a:solidFill>
                          <a:schemeClr val="tx2">
                            <a:lumMod val="50000"/>
                          </a:schemeClr>
                        </a:solidFill>
                        <a:latin typeface="Roboto" panose="02000000000000000000" pitchFamily="2" charset="0"/>
                        <a:ea typeface="Roboto" panose="02000000000000000000" pitchFamily="2" charset="0"/>
                      </a:endParaRPr>
                    </a:p>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rPr>
                        <a:t>Resources for peer leaders</a:t>
                      </a:r>
                      <a:endParaRPr sz="1400">
                        <a:solidFill>
                          <a:schemeClr val="tx2">
                            <a:lumMod val="50000"/>
                          </a:schemeClr>
                        </a:solidFill>
                        <a:latin typeface="Roboto" panose="02000000000000000000" pitchFamily="2" charset="0"/>
                        <a:ea typeface="Roboto" panose="02000000000000000000" pitchFamily="2" charset="0"/>
                      </a:endParaRPr>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7"/>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200"/>
              <a:t>“We rise by lifting others.”</a:t>
            </a:r>
            <a:endParaRPr sz="4200"/>
          </a:p>
          <a:p>
            <a:pPr marL="2743200" lvl="0" indent="-419100" algn="l" rtl="0">
              <a:spcBef>
                <a:spcPts val="0"/>
              </a:spcBef>
              <a:spcAft>
                <a:spcPts val="0"/>
              </a:spcAft>
              <a:buSzPts val="3000"/>
              <a:buChar char="-"/>
            </a:pPr>
            <a:r>
              <a:rPr lang="en" sz="3000"/>
              <a:t>Robert Ingersoll</a:t>
            </a:r>
            <a:endParaRPr sz="3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8"/>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000"/>
              <a:t>Thanks!</a:t>
            </a:r>
            <a:endParaRPr sz="3000"/>
          </a:p>
        </p:txBody>
      </p:sp>
      <p:sp>
        <p:nvSpPr>
          <p:cNvPr id="163" name="Google Shape;163;p28"/>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solidFill>
                  <a:schemeClr val="tx2">
                    <a:lumMod val="50000"/>
                  </a:schemeClr>
                </a:solidFill>
              </a:rPr>
              <a:t>Contact us:</a:t>
            </a:r>
            <a:endParaRPr sz="1400">
              <a:solidFill>
                <a:schemeClr val="tx2">
                  <a:lumMod val="50000"/>
                </a:schemeClr>
              </a:solidFill>
            </a:endParaRPr>
          </a:p>
          <a:p>
            <a:pPr marL="0" lvl="0" indent="0" algn="l" rtl="0">
              <a:spcBef>
                <a:spcPts val="1600"/>
              </a:spcBef>
              <a:spcAft>
                <a:spcPts val="0"/>
              </a:spcAft>
              <a:buNone/>
            </a:pPr>
            <a:r>
              <a:rPr lang="en-US" sz="1400">
                <a:solidFill>
                  <a:schemeClr val="tx2">
                    <a:lumMod val="50000"/>
                  </a:schemeClr>
                </a:solidFill>
              </a:rPr>
              <a:t>[Contact info]</a:t>
            </a:r>
            <a:endParaRPr sz="1400">
              <a:solidFill>
                <a:schemeClr val="tx2">
                  <a:lumMod val="50000"/>
                </a:schemeClr>
              </a:solidFill>
            </a:endParaRPr>
          </a:p>
        </p:txBody>
      </p:sp>
      <p:pic>
        <p:nvPicPr>
          <p:cNvPr id="164" name="Google Shape;164;p28" descr="Black and white upward shot of Golden Gate Bridge"/>
          <p:cNvPicPr preferRelativeResize="0"/>
          <p:nvPr/>
        </p:nvPicPr>
        <p:blipFill rotWithShape="1">
          <a:blip r:embed="rId3">
            <a:alphaModFix/>
          </a:blip>
          <a:srcRect l="19071" t="9" r="4853"/>
          <a:stretch/>
        </p:blipFill>
        <p:spPr>
          <a:xfrm>
            <a:off x="3274676" y="0"/>
            <a:ext cx="5869325" cy="514350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5"/>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Peer Leader Training Program</a:t>
            </a:r>
            <a:endParaRPr/>
          </a:p>
        </p:txBody>
      </p:sp>
    </p:spTree>
    <p:extLst>
      <p:ext uri="{BB962C8B-B14F-4D97-AF65-F5344CB8AC3E}">
        <p14:creationId xmlns:p14="http://schemas.microsoft.com/office/powerpoint/2010/main" val="2989236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5"/>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200"/>
              <a:t>Introduction to </a:t>
            </a:r>
            <a:br>
              <a:rPr lang="en-US" sz="4200"/>
            </a:br>
            <a:r>
              <a:rPr lang="en-US" sz="4200"/>
              <a:t>the PeerSupport </a:t>
            </a:r>
            <a:br>
              <a:rPr lang="en-US" sz="4200"/>
            </a:br>
            <a:r>
              <a:rPr lang="en-US" sz="4200"/>
              <a:t>Wellness Program</a:t>
            </a:r>
            <a:endParaRPr sz="4200"/>
          </a:p>
        </p:txBody>
      </p:sp>
    </p:spTree>
    <p:extLst>
      <p:ext uri="{BB962C8B-B14F-4D97-AF65-F5344CB8AC3E}">
        <p14:creationId xmlns:p14="http://schemas.microsoft.com/office/powerpoint/2010/main" val="34308506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75"/>
          <p:cNvSpPr txBox="1">
            <a:spLocks noGrp="1"/>
          </p:cNvSpPr>
          <p:nvPr>
            <p:ph type="title"/>
          </p:nvPr>
        </p:nvSpPr>
        <p:spPr>
          <a:xfrm>
            <a:off x="226075" y="357800"/>
            <a:ext cx="2982000" cy="953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Training: Friday 6/28	</a:t>
            </a:r>
            <a:endParaRPr/>
          </a:p>
        </p:txBody>
      </p:sp>
      <p:sp>
        <p:nvSpPr>
          <p:cNvPr id="559" name="Google Shape;559;p75"/>
          <p:cNvSpPr txBox="1">
            <a:spLocks noGrp="1"/>
          </p:cNvSpPr>
          <p:nvPr>
            <p:ph type="body" idx="1"/>
          </p:nvPr>
        </p:nvSpPr>
        <p:spPr>
          <a:xfrm>
            <a:off x="226075" y="1465800"/>
            <a:ext cx="2808000" cy="3163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800">
                <a:solidFill>
                  <a:schemeClr val="dk1"/>
                </a:solidFill>
              </a:rPr>
              <a:t>Learning Objectives</a:t>
            </a:r>
            <a:endParaRPr sz="1800">
              <a:solidFill>
                <a:schemeClr val="dk1"/>
              </a:solidFill>
            </a:endParaRPr>
          </a:p>
        </p:txBody>
      </p:sp>
      <p:sp>
        <p:nvSpPr>
          <p:cNvPr id="560" name="Google Shape;560;p75"/>
          <p:cNvSpPr txBox="1"/>
          <p:nvPr/>
        </p:nvSpPr>
        <p:spPr>
          <a:xfrm>
            <a:off x="3780525" y="925225"/>
            <a:ext cx="4904700" cy="370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Roboto"/>
                <a:ea typeface="Roboto"/>
                <a:cs typeface="Roboto"/>
                <a:sym typeface="Roboto"/>
              </a:rPr>
              <a:t>Learning Objectives:</a:t>
            </a: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By the end of this session, peer supporters will be able to:</a:t>
            </a: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457200" lvl="0" indent="-317500" algn="l" rtl="0">
              <a:spcBef>
                <a:spcPts val="0"/>
              </a:spcBef>
              <a:spcAft>
                <a:spcPts val="0"/>
              </a:spcAft>
              <a:buSzPts val="1400"/>
              <a:buFont typeface="Roboto"/>
              <a:buAutoNum type="arabicParenR"/>
            </a:pPr>
            <a:r>
              <a:rPr lang="en">
                <a:latin typeface="Roboto"/>
                <a:ea typeface="Roboto"/>
                <a:cs typeface="Roboto"/>
                <a:sym typeface="Roboto"/>
              </a:rPr>
              <a:t>Explain what SMART goals are to others</a:t>
            </a:r>
            <a:endParaRPr>
              <a:latin typeface="Roboto"/>
              <a:ea typeface="Roboto"/>
              <a:cs typeface="Roboto"/>
              <a:sym typeface="Roboto"/>
            </a:endParaRPr>
          </a:p>
          <a:p>
            <a:pPr marL="457200" lvl="0" indent="-317500" algn="l" rtl="0">
              <a:spcBef>
                <a:spcPts val="0"/>
              </a:spcBef>
              <a:spcAft>
                <a:spcPts val="0"/>
              </a:spcAft>
              <a:buSzPts val="1400"/>
              <a:buFont typeface="Roboto"/>
              <a:buAutoNum type="arabicParenR"/>
            </a:pPr>
            <a:r>
              <a:rPr lang="en">
                <a:latin typeface="Roboto"/>
                <a:ea typeface="Roboto"/>
                <a:cs typeface="Roboto"/>
                <a:sym typeface="Roboto"/>
              </a:rPr>
              <a:t>Lead a peer through the SMART Goal-Setting Steps</a:t>
            </a:r>
            <a:endParaRPr>
              <a:latin typeface="Roboto"/>
              <a:ea typeface="Roboto"/>
              <a:cs typeface="Roboto"/>
              <a:sym typeface="Roboto"/>
            </a:endParaRPr>
          </a:p>
          <a:p>
            <a:pPr marL="457200" lvl="0" indent="-317500" algn="l" rtl="0">
              <a:spcBef>
                <a:spcPts val="0"/>
              </a:spcBef>
              <a:spcAft>
                <a:spcPts val="0"/>
              </a:spcAft>
              <a:buSzPts val="1400"/>
              <a:buFont typeface="Roboto"/>
              <a:buAutoNum type="arabicParenR"/>
            </a:pPr>
            <a:r>
              <a:rPr lang="en">
                <a:latin typeface="Roboto"/>
                <a:ea typeface="Roboto"/>
                <a:cs typeface="Roboto"/>
                <a:sym typeface="Roboto"/>
              </a:rPr>
              <a:t>Practice leading someone through an action plan</a:t>
            </a:r>
            <a:endParaRPr>
              <a:latin typeface="Roboto"/>
              <a:ea typeface="Roboto"/>
              <a:cs typeface="Roboto"/>
              <a:sym typeface="Roboto"/>
            </a:endParaRPr>
          </a:p>
          <a:p>
            <a:pPr marL="457200" lvl="0" indent="-317500" algn="l" rtl="0">
              <a:spcBef>
                <a:spcPts val="0"/>
              </a:spcBef>
              <a:spcAft>
                <a:spcPts val="0"/>
              </a:spcAft>
              <a:buSzPts val="1400"/>
              <a:buFont typeface="Roboto"/>
              <a:buAutoNum type="arabicParenR"/>
            </a:pPr>
            <a:r>
              <a:rPr lang="en">
                <a:latin typeface="Roboto"/>
                <a:ea typeface="Roboto"/>
                <a:cs typeface="Roboto"/>
                <a:sym typeface="Roboto"/>
              </a:rPr>
              <a:t>Define motivational interviewing</a:t>
            </a:r>
            <a:endParaRPr>
              <a:latin typeface="Roboto"/>
              <a:ea typeface="Roboto"/>
              <a:cs typeface="Roboto"/>
              <a:sym typeface="Roboto"/>
            </a:endParaRPr>
          </a:p>
          <a:p>
            <a:pPr marL="457200" lvl="0" indent="-317500" algn="l" rtl="0">
              <a:spcBef>
                <a:spcPts val="0"/>
              </a:spcBef>
              <a:spcAft>
                <a:spcPts val="0"/>
              </a:spcAft>
              <a:buSzPts val="1400"/>
              <a:buFont typeface="Roboto"/>
              <a:buAutoNum type="arabicParenR"/>
            </a:pPr>
            <a:r>
              <a:rPr lang="en">
                <a:latin typeface="Roboto"/>
                <a:ea typeface="Roboto"/>
                <a:cs typeface="Roboto"/>
                <a:sym typeface="Roboto"/>
              </a:rPr>
              <a:t>Explain the spirit of motivational interviewing</a:t>
            </a:r>
            <a:endParaRPr>
              <a:latin typeface="Roboto"/>
              <a:ea typeface="Roboto"/>
              <a:cs typeface="Roboto"/>
              <a:sym typeface="Roboto"/>
            </a:endParaRPr>
          </a:p>
          <a:p>
            <a:pPr marL="457200" lvl="0" indent="-317500" algn="l" rtl="0">
              <a:spcBef>
                <a:spcPts val="0"/>
              </a:spcBef>
              <a:spcAft>
                <a:spcPts val="0"/>
              </a:spcAft>
              <a:buSzPts val="1400"/>
              <a:buFont typeface="Roboto"/>
              <a:buAutoNum type="arabicParenR"/>
            </a:pPr>
            <a:r>
              <a:rPr lang="en">
                <a:latin typeface="Roboto"/>
                <a:ea typeface="Roboto"/>
                <a:cs typeface="Roboto"/>
                <a:sym typeface="Roboto"/>
              </a:rPr>
              <a:t>Explain what OARS means</a:t>
            </a:r>
            <a:endParaRPr>
              <a:latin typeface="Roboto"/>
              <a:ea typeface="Roboto"/>
              <a:cs typeface="Roboto"/>
              <a:sym typeface="Roboto"/>
            </a:endParaRPr>
          </a:p>
          <a:p>
            <a:pPr marL="457200" lvl="0" indent="-317500" algn="l" rtl="0">
              <a:spcBef>
                <a:spcPts val="0"/>
              </a:spcBef>
              <a:spcAft>
                <a:spcPts val="0"/>
              </a:spcAft>
              <a:buSzPts val="1400"/>
              <a:buFont typeface="Roboto"/>
              <a:buAutoNum type="arabicParenR"/>
            </a:pPr>
            <a:r>
              <a:rPr lang="en">
                <a:latin typeface="Roboto"/>
                <a:ea typeface="Roboto"/>
                <a:cs typeface="Roboto"/>
                <a:sym typeface="Roboto"/>
              </a:rPr>
              <a:t>Practice active listening in pairs</a:t>
            </a:r>
            <a:endParaRPr>
              <a:latin typeface="Roboto"/>
              <a:ea typeface="Roboto"/>
              <a:cs typeface="Roboto"/>
              <a:sym typeface="Roboto"/>
            </a:endParaRPr>
          </a:p>
          <a:p>
            <a:pPr marL="457200" lvl="0" indent="0" algn="l" rtl="0">
              <a:spcBef>
                <a:spcPts val="0"/>
              </a:spcBef>
              <a:spcAft>
                <a:spcPts val="0"/>
              </a:spcAft>
              <a:buNone/>
            </a:pPr>
            <a:endParaRPr>
              <a:latin typeface="Roboto"/>
              <a:ea typeface="Roboto"/>
              <a:cs typeface="Roboto"/>
              <a:sym typeface="Roboto"/>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latin typeface="Roboto" panose="02000000000000000000" pitchFamily="2" charset="0"/>
                <a:ea typeface="Roboto" panose="02000000000000000000" pitchFamily="2" charset="0"/>
              </a:rPr>
              <a:t>Learning Objectives	</a:t>
            </a:r>
            <a:endParaRPr>
              <a:latin typeface="Roboto" panose="02000000000000000000" pitchFamily="2" charset="0"/>
              <a:ea typeface="Roboto" panose="02000000000000000000" pitchFamily="2" charset="0"/>
            </a:endParaRPr>
          </a:p>
        </p:txBody>
      </p:sp>
      <p:sp>
        <p:nvSpPr>
          <p:cNvPr id="4" name="Text Placeholder 3">
            <a:extLst>
              <a:ext uri="{FF2B5EF4-FFF2-40B4-BE49-F238E27FC236}">
                <a16:creationId xmlns:a16="http://schemas.microsoft.com/office/drawing/2014/main" id="{D6C47D0C-5F2E-014E-8862-3C030074E367}"/>
              </a:ext>
            </a:extLst>
          </p:cNvPr>
          <p:cNvSpPr>
            <a:spLocks noGrp="1"/>
          </p:cNvSpPr>
          <p:nvPr>
            <p:ph type="body" idx="1"/>
          </p:nvPr>
        </p:nvSpPr>
        <p:spPr/>
        <p:txBody>
          <a:bodyPr/>
          <a:lstStyle/>
          <a:p>
            <a:pPr marL="0" lvl="0" indent="0">
              <a:lnSpc>
                <a:spcPct val="100000"/>
              </a:lnSpc>
              <a:spcBef>
                <a:spcPts val="800"/>
              </a:spcBef>
              <a:buNone/>
            </a:pPr>
            <a:r>
              <a:rPr lang="en-US">
                <a:solidFill>
                  <a:schemeClr val="tx2">
                    <a:lumMod val="50000"/>
                  </a:schemeClr>
                </a:solidFill>
                <a:latin typeface="Roboto" panose="02000000000000000000" pitchFamily="2" charset="0"/>
                <a:ea typeface="Roboto" panose="02000000000000000000" pitchFamily="2" charset="0"/>
              </a:rPr>
              <a:t>By the end of these sessions, peer leaders </a:t>
            </a:r>
            <a:br>
              <a:rPr lang="en-US">
                <a:solidFill>
                  <a:schemeClr val="tx2">
                    <a:lumMod val="50000"/>
                  </a:schemeClr>
                </a:solidFill>
                <a:latin typeface="Roboto" panose="02000000000000000000" pitchFamily="2" charset="0"/>
                <a:ea typeface="Roboto" panose="02000000000000000000" pitchFamily="2" charset="0"/>
              </a:rPr>
            </a:br>
            <a:r>
              <a:rPr lang="en-US">
                <a:solidFill>
                  <a:schemeClr val="tx2">
                    <a:lumMod val="50000"/>
                  </a:schemeClr>
                </a:solidFill>
                <a:latin typeface="Roboto" panose="02000000000000000000" pitchFamily="2" charset="0"/>
                <a:ea typeface="Roboto" panose="02000000000000000000" pitchFamily="2" charset="0"/>
              </a:rPr>
              <a:t>will be able to:</a:t>
            </a:r>
          </a:p>
          <a:p>
            <a:pPr marL="285750" lvl="0" indent="-28575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Explain their role, responsibilities, and goals</a:t>
            </a:r>
          </a:p>
          <a:p>
            <a:pPr marL="285750" lvl="0" indent="-28575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Explain what chronic conditions are and how </a:t>
            </a:r>
            <a:br>
              <a:rPr lang="en-US">
                <a:solidFill>
                  <a:schemeClr val="tx2">
                    <a:lumMod val="50000"/>
                  </a:schemeClr>
                </a:solidFill>
                <a:latin typeface="Roboto" panose="02000000000000000000" pitchFamily="2" charset="0"/>
                <a:ea typeface="Roboto" panose="02000000000000000000" pitchFamily="2" charset="0"/>
              </a:rPr>
            </a:br>
            <a:r>
              <a:rPr lang="en-US">
                <a:solidFill>
                  <a:schemeClr val="tx2">
                    <a:lumMod val="50000"/>
                  </a:schemeClr>
                </a:solidFill>
                <a:latin typeface="Roboto" panose="02000000000000000000" pitchFamily="2" charset="0"/>
                <a:ea typeface="Roboto" panose="02000000000000000000" pitchFamily="2" charset="0"/>
              </a:rPr>
              <a:t>they affect the body</a:t>
            </a:r>
          </a:p>
          <a:p>
            <a:pPr marL="285750" lvl="0" indent="-28575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Define self-management and explain </a:t>
            </a:r>
            <a:br>
              <a:rPr lang="en-US">
                <a:solidFill>
                  <a:schemeClr val="tx2">
                    <a:lumMod val="50000"/>
                  </a:schemeClr>
                </a:solidFill>
                <a:latin typeface="Roboto" panose="02000000000000000000" pitchFamily="2" charset="0"/>
                <a:ea typeface="Roboto" panose="02000000000000000000" pitchFamily="2" charset="0"/>
              </a:rPr>
            </a:br>
            <a:r>
              <a:rPr lang="en-US">
                <a:solidFill>
                  <a:schemeClr val="tx2">
                    <a:lumMod val="50000"/>
                  </a:schemeClr>
                </a:solidFill>
                <a:latin typeface="Roboto" panose="02000000000000000000" pitchFamily="2" charset="0"/>
                <a:ea typeface="Roboto" panose="02000000000000000000" pitchFamily="2" charset="0"/>
              </a:rPr>
              <a:t>why it’s important</a:t>
            </a:r>
          </a:p>
          <a:p>
            <a:pPr marL="285750" lvl="0" indent="-28575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Understand what tools are necessary </a:t>
            </a:r>
            <a:br>
              <a:rPr lang="en-US">
                <a:solidFill>
                  <a:schemeClr val="tx2">
                    <a:lumMod val="50000"/>
                  </a:schemeClr>
                </a:solidFill>
                <a:latin typeface="Roboto" panose="02000000000000000000" pitchFamily="2" charset="0"/>
                <a:ea typeface="Roboto" panose="02000000000000000000" pitchFamily="2" charset="0"/>
              </a:rPr>
            </a:br>
            <a:r>
              <a:rPr lang="en-US">
                <a:solidFill>
                  <a:schemeClr val="tx2">
                    <a:lumMod val="50000"/>
                  </a:schemeClr>
                </a:solidFill>
                <a:latin typeface="Roboto" panose="02000000000000000000" pitchFamily="2" charset="0"/>
                <a:ea typeface="Roboto" panose="02000000000000000000" pitchFamily="2" charset="0"/>
              </a:rPr>
              <a:t>for successful self-management</a:t>
            </a:r>
          </a:p>
          <a:p>
            <a:pPr marL="285750" lvl="0" indent="-28575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Understand how adults learn</a:t>
            </a:r>
          </a:p>
          <a:p>
            <a:pPr marL="285750" lvl="0" indent="-28575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Define intrinsic and extrinsic motivation</a:t>
            </a:r>
          </a:p>
          <a:p>
            <a:pPr marL="285750" lvl="0" indent="-285750">
              <a:lnSpc>
                <a:spcPct val="100000"/>
              </a:lnSpc>
              <a:spcBef>
                <a:spcPts val="800"/>
              </a:spcBef>
              <a:buFontTx/>
              <a:buChar char="-"/>
            </a:pPr>
            <a:endParaRPr lang="en-US">
              <a:solidFill>
                <a:schemeClr val="tx2">
                  <a:lumMod val="50000"/>
                </a:schemeClr>
              </a:solidFill>
              <a:latin typeface="Roboto" panose="02000000000000000000" pitchFamily="2" charset="0"/>
              <a:ea typeface="Roboto" panose="02000000000000000000" pitchFamily="2" charset="0"/>
            </a:endParaRPr>
          </a:p>
          <a:p>
            <a:pPr>
              <a:lnSpc>
                <a:spcPct val="100000"/>
              </a:lnSpc>
              <a:spcBef>
                <a:spcPts val="800"/>
              </a:spcBef>
            </a:pPr>
            <a:endParaRPr lang="en-US">
              <a:solidFill>
                <a:schemeClr val="tx2">
                  <a:lumMod val="50000"/>
                </a:schemeClr>
              </a:solidFill>
            </a:endParaRPr>
          </a:p>
        </p:txBody>
      </p:sp>
      <p:sp>
        <p:nvSpPr>
          <p:cNvPr id="6" name="Text Placeholder 5">
            <a:extLst>
              <a:ext uri="{FF2B5EF4-FFF2-40B4-BE49-F238E27FC236}">
                <a16:creationId xmlns:a16="http://schemas.microsoft.com/office/drawing/2014/main" id="{DBEF68E5-45BB-EF4E-B944-7124534ADDAB}"/>
              </a:ext>
            </a:extLst>
          </p:cNvPr>
          <p:cNvSpPr>
            <a:spLocks noGrp="1"/>
          </p:cNvSpPr>
          <p:nvPr>
            <p:ph type="body" idx="2"/>
          </p:nvPr>
        </p:nvSpPr>
        <p:spPr/>
        <p:txBody>
          <a:bodyPr/>
          <a:lstStyle/>
          <a:p>
            <a:pPr marL="139700" lvl="0" indent="0">
              <a:lnSpc>
                <a:spcPct val="100000"/>
              </a:lnSpc>
              <a:spcBef>
                <a:spcPts val="800"/>
              </a:spcBef>
              <a:buNone/>
            </a:pPr>
            <a:br>
              <a:rPr lang="en-US">
                <a:solidFill>
                  <a:schemeClr val="tx2">
                    <a:lumMod val="50000"/>
                  </a:schemeClr>
                </a:solidFill>
                <a:latin typeface="Roboto" panose="02000000000000000000" pitchFamily="2" charset="0"/>
                <a:ea typeface="Roboto" panose="02000000000000000000" pitchFamily="2" charset="0"/>
              </a:rPr>
            </a:br>
            <a:endParaRPr lang="en-US">
              <a:solidFill>
                <a:schemeClr val="tx2">
                  <a:lumMod val="50000"/>
                </a:schemeClr>
              </a:solidFill>
              <a:latin typeface="Roboto" panose="02000000000000000000" pitchFamily="2" charset="0"/>
              <a:ea typeface="Roboto" panose="02000000000000000000" pitchFamily="2" charset="0"/>
            </a:endParaRPr>
          </a:p>
          <a:p>
            <a:pPr lvl="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Understand, create, and lead others in setting SMART goals</a:t>
            </a:r>
          </a:p>
          <a:p>
            <a:pPr lvl="0">
              <a:lnSpc>
                <a:spcPct val="100000"/>
              </a:lnSpc>
              <a:spcBef>
                <a:spcPts val="800"/>
              </a:spcBef>
              <a:buFontTx/>
              <a:buChar char="-"/>
            </a:pPr>
            <a:r>
              <a:rPr lang="en-US">
                <a:solidFill>
                  <a:schemeClr val="tx2">
                    <a:lumMod val="50000"/>
                  </a:schemeClr>
                </a:solidFill>
                <a:latin typeface="Roboto" panose="02000000000000000000" pitchFamily="2" charset="0"/>
                <a:ea typeface="Roboto" panose="02000000000000000000" pitchFamily="2" charset="0"/>
              </a:rPr>
              <a:t>Create and lead others through setting an action plan to reach a goal</a:t>
            </a:r>
          </a:p>
          <a:p>
            <a:pPr lvl="0">
              <a:lnSpc>
                <a:spcPct val="100000"/>
              </a:lnSpc>
              <a:spcBef>
                <a:spcPts val="800"/>
              </a:spcBef>
              <a:buFontTx/>
              <a:buChar char="-"/>
            </a:pPr>
            <a:r>
              <a:rPr lang="en-US">
                <a:solidFill>
                  <a:schemeClr val="tx2">
                    <a:lumMod val="50000"/>
                  </a:schemeClr>
                </a:solidFill>
              </a:rPr>
              <a:t>Learn OARS and practice leading someone through an action plan</a:t>
            </a:r>
          </a:p>
          <a:p>
            <a:pPr lvl="0">
              <a:lnSpc>
                <a:spcPct val="100000"/>
              </a:lnSpc>
              <a:spcBef>
                <a:spcPts val="800"/>
              </a:spcBef>
              <a:buFontTx/>
              <a:buChar char="-"/>
            </a:pPr>
            <a:r>
              <a:rPr lang="en-US">
                <a:solidFill>
                  <a:schemeClr val="tx2">
                    <a:lumMod val="50000"/>
                  </a:schemeClr>
                </a:solidFill>
              </a:rPr>
              <a:t>Define /conduct motivational interviewing</a:t>
            </a:r>
          </a:p>
          <a:p>
            <a:pPr lvl="0">
              <a:lnSpc>
                <a:spcPct val="100000"/>
              </a:lnSpc>
              <a:spcBef>
                <a:spcPts val="800"/>
              </a:spcBef>
              <a:buFontTx/>
              <a:buChar char="-"/>
            </a:pPr>
            <a:r>
              <a:rPr lang="en-US">
                <a:solidFill>
                  <a:schemeClr val="tx2">
                    <a:lumMod val="50000"/>
                  </a:schemeClr>
                </a:solidFill>
              </a:rPr>
              <a:t>Define and practice active listening</a:t>
            </a:r>
          </a:p>
          <a:p>
            <a:pPr lvl="0">
              <a:lnSpc>
                <a:spcPct val="100000"/>
              </a:lnSpc>
              <a:spcBef>
                <a:spcPts val="800"/>
              </a:spcBef>
              <a:buFontTx/>
              <a:buChar char="-"/>
            </a:pPr>
            <a:r>
              <a:rPr lang="en-US">
                <a:solidFill>
                  <a:schemeClr val="tx2">
                    <a:lumMod val="50000"/>
                  </a:schemeClr>
                </a:solidFill>
              </a:rPr>
              <a:t>Understand the Do’s and Don’ts of leading a small group</a:t>
            </a:r>
          </a:p>
          <a:p>
            <a:pPr lvl="0">
              <a:lnSpc>
                <a:spcPct val="100000"/>
              </a:lnSpc>
              <a:spcBef>
                <a:spcPts val="800"/>
              </a:spcBef>
              <a:buFontTx/>
              <a:buChar char="-"/>
            </a:pPr>
            <a:endParaRPr lang="en-US">
              <a:solidFill>
                <a:schemeClr val="tx2">
                  <a:lumMod val="50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0"/>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Sample Training Program Agenda</a:t>
            </a:r>
            <a:endParaRPr/>
          </a:p>
        </p:txBody>
      </p:sp>
      <p:sp>
        <p:nvSpPr>
          <p:cNvPr id="177" name="Google Shape;177;p30"/>
          <p:cNvSpPr txBox="1">
            <a:spLocks noGrp="1"/>
          </p:cNvSpPr>
          <p:nvPr>
            <p:ph type="body" idx="1"/>
          </p:nvPr>
        </p:nvSpPr>
        <p:spPr>
          <a:xfrm>
            <a:off x="471900" y="1919075"/>
            <a:ext cx="3999900" cy="271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10:30 - 10:40 - Welcome &amp; Schedule Review</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10:40 - 11:00 - Peer Leader Objectives &amp; </a:t>
            </a:r>
            <a:br>
              <a:rPr lang="en">
                <a:solidFill>
                  <a:schemeClr val="tx2">
                    <a:lumMod val="50000"/>
                  </a:schemeClr>
                </a:solidFill>
              </a:rPr>
            </a:br>
            <a:r>
              <a:rPr lang="en">
                <a:solidFill>
                  <a:schemeClr val="tx2">
                    <a:lumMod val="50000"/>
                  </a:schemeClr>
                </a:solidFill>
              </a:rPr>
              <a:t>Self-Assessment</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11:00 - 11:15 - How Adults Learn</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11:15 - 11:50 - Chronic Conditions </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11:50 - 12:00 - Break</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12:00 - 12:30 - Lunch</a:t>
            </a:r>
            <a:endParaRPr>
              <a:solidFill>
                <a:schemeClr val="tx2">
                  <a:lumMod val="50000"/>
                </a:schemeClr>
              </a:solidFill>
            </a:endParaRPr>
          </a:p>
          <a:p>
            <a:pPr marL="0" lvl="0" indent="0" algn="l" rtl="0">
              <a:spcBef>
                <a:spcPts val="1600"/>
              </a:spcBef>
              <a:spcAft>
                <a:spcPts val="1600"/>
              </a:spcAft>
              <a:buNone/>
            </a:pPr>
            <a:endParaRPr>
              <a:solidFill>
                <a:schemeClr val="tx2">
                  <a:lumMod val="50000"/>
                </a:schemeClr>
              </a:solidFill>
            </a:endParaRPr>
          </a:p>
        </p:txBody>
      </p:sp>
      <p:sp>
        <p:nvSpPr>
          <p:cNvPr id="178" name="Google Shape;178;p30"/>
          <p:cNvSpPr txBox="1">
            <a:spLocks noGrp="1"/>
          </p:cNvSpPr>
          <p:nvPr>
            <p:ph type="body" idx="2"/>
          </p:nvPr>
        </p:nvSpPr>
        <p:spPr>
          <a:xfrm>
            <a:off x="4694250" y="1919075"/>
            <a:ext cx="3999900" cy="271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12:30 - 12:45 - Self-Management</a:t>
            </a:r>
            <a:endParaRPr/>
          </a:p>
          <a:p>
            <a:pPr marL="0" lvl="0" indent="0" algn="l" rtl="0">
              <a:spcBef>
                <a:spcPts val="1600"/>
              </a:spcBef>
              <a:spcAft>
                <a:spcPts val="0"/>
              </a:spcAft>
              <a:buNone/>
            </a:pPr>
            <a:r>
              <a:rPr lang="en"/>
              <a:t>12:45 - 12:55 - Behavior Change </a:t>
            </a:r>
            <a:endParaRPr/>
          </a:p>
          <a:p>
            <a:pPr marL="0" lvl="0" indent="0" algn="l" rtl="0">
              <a:spcBef>
                <a:spcPts val="1600"/>
              </a:spcBef>
              <a:spcAft>
                <a:spcPts val="0"/>
              </a:spcAft>
              <a:buNone/>
            </a:pPr>
            <a:r>
              <a:rPr lang="en"/>
              <a:t>12:55 - 1:10 - Break</a:t>
            </a:r>
            <a:endParaRPr/>
          </a:p>
          <a:p>
            <a:pPr marL="0" lvl="0" indent="0" algn="l" rtl="0">
              <a:spcBef>
                <a:spcPts val="1600"/>
              </a:spcBef>
              <a:spcAft>
                <a:spcPts val="0"/>
              </a:spcAft>
              <a:buNone/>
            </a:pPr>
            <a:r>
              <a:rPr lang="en"/>
              <a:t>1:10 - 1:50 - SMART Goal Setting &amp;</a:t>
            </a:r>
            <a:br>
              <a:rPr lang="en"/>
            </a:br>
            <a:r>
              <a:rPr lang="en"/>
              <a:t>Action Planning</a:t>
            </a:r>
            <a:endParaRPr/>
          </a:p>
          <a:p>
            <a:pPr marL="0" lvl="0" indent="0" algn="l" rtl="0">
              <a:spcBef>
                <a:spcPts val="1600"/>
              </a:spcBef>
              <a:spcAft>
                <a:spcPts val="1600"/>
              </a:spcAft>
              <a:buNone/>
            </a:pPr>
            <a:r>
              <a:rPr lang="en"/>
              <a:t>1:50 - 2:00 - Overview of what we learned today; questions/concerns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3"/>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What is your job as a peer leader?		</a:t>
            </a:r>
            <a:endParaRPr/>
          </a:p>
        </p:txBody>
      </p:sp>
      <p:sp>
        <p:nvSpPr>
          <p:cNvPr id="197" name="Google Shape;197;p33"/>
          <p:cNvSpPr txBox="1">
            <a:spLocks noGrp="1"/>
          </p:cNvSpPr>
          <p:nvPr>
            <p:ph type="body" idx="1"/>
          </p:nvPr>
        </p:nvSpPr>
        <p:spPr>
          <a:xfrm>
            <a:off x="471900" y="2083667"/>
            <a:ext cx="3999900" cy="2710200"/>
          </a:xfrm>
          <a:prstGeom prst="rect">
            <a:avLst/>
          </a:prstGeom>
        </p:spPr>
        <p:txBody>
          <a:bodyPr spcFirstLastPara="1" wrap="square" lIns="91440" tIns="91425" rIns="91425" bIns="91425" anchor="t" anchorCtr="0">
            <a:noAutofit/>
          </a:bodyPr>
          <a:lstStyle/>
          <a:p>
            <a:pPr marL="0" lvl="0" indent="0" algn="l" rtl="0">
              <a:spcBef>
                <a:spcPts val="0"/>
              </a:spcBef>
              <a:spcAft>
                <a:spcPts val="0"/>
              </a:spcAft>
              <a:buNone/>
            </a:pPr>
            <a:r>
              <a:rPr lang="en" u="sng">
                <a:solidFill>
                  <a:schemeClr val="tx2">
                    <a:lumMod val="50000"/>
                  </a:schemeClr>
                </a:solidFill>
              </a:rPr>
              <a:t>WHAT</a:t>
            </a:r>
            <a:endParaRPr u="sng">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To </a:t>
            </a:r>
            <a:r>
              <a:rPr lang="en" b="1">
                <a:solidFill>
                  <a:schemeClr val="tx2">
                    <a:lumMod val="50000"/>
                  </a:schemeClr>
                </a:solidFill>
              </a:rPr>
              <a:t>educate</a:t>
            </a:r>
            <a:r>
              <a:rPr lang="en">
                <a:solidFill>
                  <a:schemeClr val="tx2">
                    <a:lumMod val="50000"/>
                  </a:schemeClr>
                </a:solidFill>
              </a:rPr>
              <a:t> </a:t>
            </a:r>
            <a:endParaRPr>
              <a:solidFill>
                <a:schemeClr val="tx2">
                  <a:lumMod val="50000"/>
                </a:schemeClr>
              </a:solidFill>
            </a:endParaRPr>
          </a:p>
          <a:p>
            <a:pPr marL="0" lvl="0" indent="0" algn="l" rtl="0">
              <a:spcBef>
                <a:spcPts val="1600"/>
              </a:spcBef>
              <a:spcAft>
                <a:spcPts val="1600"/>
              </a:spcAft>
              <a:buNone/>
            </a:pPr>
            <a:r>
              <a:rPr lang="en" i="1">
                <a:solidFill>
                  <a:schemeClr val="tx2">
                    <a:lumMod val="50000"/>
                  </a:schemeClr>
                </a:solidFill>
              </a:rPr>
              <a:t>What is happening?</a:t>
            </a:r>
            <a:endParaRPr>
              <a:solidFill>
                <a:schemeClr val="tx2">
                  <a:lumMod val="50000"/>
                </a:schemeClr>
              </a:solidFill>
            </a:endParaRPr>
          </a:p>
        </p:txBody>
      </p:sp>
      <p:sp>
        <p:nvSpPr>
          <p:cNvPr id="198" name="Google Shape;198;p33"/>
          <p:cNvSpPr txBox="1">
            <a:spLocks noGrp="1"/>
          </p:cNvSpPr>
          <p:nvPr>
            <p:ph type="body" idx="2"/>
          </p:nvPr>
        </p:nvSpPr>
        <p:spPr>
          <a:xfrm>
            <a:off x="4694250" y="2083667"/>
            <a:ext cx="3999900" cy="2710200"/>
          </a:xfrm>
          <a:prstGeom prst="rect">
            <a:avLst/>
          </a:prstGeom>
        </p:spPr>
        <p:txBody>
          <a:bodyPr spcFirstLastPara="1" wrap="square" lIns="91440" tIns="91425" rIns="91425" bIns="91425" anchor="t" anchorCtr="0">
            <a:noAutofit/>
          </a:bodyPr>
          <a:lstStyle/>
          <a:p>
            <a:pPr marL="0" lvl="0" indent="0" algn="l" rtl="0">
              <a:spcBef>
                <a:spcPts val="0"/>
              </a:spcBef>
              <a:spcAft>
                <a:spcPts val="0"/>
              </a:spcAft>
              <a:buNone/>
            </a:pPr>
            <a:r>
              <a:rPr lang="en" u="sng">
                <a:solidFill>
                  <a:schemeClr val="tx2">
                    <a:lumMod val="50000"/>
                  </a:schemeClr>
                </a:solidFill>
              </a:rPr>
              <a:t>HOW</a:t>
            </a:r>
            <a:endParaRPr u="sng">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To </a:t>
            </a:r>
            <a:r>
              <a:rPr lang="en" b="1">
                <a:solidFill>
                  <a:schemeClr val="tx2">
                    <a:lumMod val="50000"/>
                  </a:schemeClr>
                </a:solidFill>
              </a:rPr>
              <a:t>train</a:t>
            </a:r>
            <a:endParaRPr b="1">
              <a:solidFill>
                <a:schemeClr val="tx2">
                  <a:lumMod val="50000"/>
                </a:schemeClr>
              </a:solidFill>
            </a:endParaRPr>
          </a:p>
          <a:p>
            <a:pPr marL="0" lvl="0" indent="0" algn="l" rtl="0">
              <a:spcBef>
                <a:spcPts val="1600"/>
              </a:spcBef>
              <a:spcAft>
                <a:spcPts val="1600"/>
              </a:spcAft>
              <a:buNone/>
            </a:pPr>
            <a:r>
              <a:rPr lang="en" i="1">
                <a:solidFill>
                  <a:schemeClr val="tx2">
                    <a:lumMod val="50000"/>
                  </a:schemeClr>
                </a:solidFill>
              </a:rPr>
              <a:t>How do I make changes?</a:t>
            </a:r>
            <a:endParaRPr i="1">
              <a:solidFill>
                <a:schemeClr val="tx2">
                  <a:lumMod val="50000"/>
                </a:schemeClr>
              </a:solidFill>
            </a:endParaRPr>
          </a:p>
        </p:txBody>
      </p:sp>
      <p:sp>
        <p:nvSpPr>
          <p:cNvPr id="199" name="Google Shape;199;p33"/>
          <p:cNvSpPr txBox="1">
            <a:spLocks noGrp="1"/>
          </p:cNvSpPr>
          <p:nvPr>
            <p:ph type="body" idx="1"/>
          </p:nvPr>
        </p:nvSpPr>
        <p:spPr>
          <a:xfrm>
            <a:off x="2562495" y="2083667"/>
            <a:ext cx="2303700" cy="2080200"/>
          </a:xfrm>
          <a:prstGeom prst="rect">
            <a:avLst/>
          </a:prstGeom>
        </p:spPr>
        <p:txBody>
          <a:bodyPr spcFirstLastPara="1" wrap="square" lIns="91440" tIns="91425" rIns="91425" bIns="91425" anchor="t" anchorCtr="0">
            <a:noAutofit/>
          </a:bodyPr>
          <a:lstStyle/>
          <a:p>
            <a:pPr marL="0" lvl="0" indent="0" algn="l" rtl="0">
              <a:spcBef>
                <a:spcPts val="0"/>
              </a:spcBef>
              <a:spcAft>
                <a:spcPts val="0"/>
              </a:spcAft>
              <a:buNone/>
            </a:pPr>
            <a:r>
              <a:rPr lang="en" u="sng">
                <a:solidFill>
                  <a:schemeClr val="tx2">
                    <a:lumMod val="50000"/>
                  </a:schemeClr>
                </a:solidFill>
              </a:rPr>
              <a:t>WHY</a:t>
            </a:r>
            <a:endParaRPr u="sng">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To </a:t>
            </a:r>
            <a:r>
              <a:rPr lang="en" b="1">
                <a:solidFill>
                  <a:schemeClr val="tx2">
                    <a:lumMod val="50000"/>
                  </a:schemeClr>
                </a:solidFill>
              </a:rPr>
              <a:t>motivate</a:t>
            </a:r>
            <a:endParaRPr>
              <a:solidFill>
                <a:schemeClr val="tx2">
                  <a:lumMod val="50000"/>
                </a:schemeClr>
              </a:solidFill>
            </a:endParaRPr>
          </a:p>
          <a:p>
            <a:pPr marL="0" lvl="0" indent="0" algn="l" rtl="0">
              <a:spcBef>
                <a:spcPts val="1600"/>
              </a:spcBef>
              <a:spcAft>
                <a:spcPts val="1600"/>
              </a:spcAft>
              <a:buNone/>
            </a:pPr>
            <a:r>
              <a:rPr lang="en" i="1">
                <a:solidFill>
                  <a:schemeClr val="tx2">
                    <a:lumMod val="50000"/>
                  </a:schemeClr>
                </a:solidFill>
              </a:rPr>
              <a:t>Why should I change?</a:t>
            </a:r>
            <a:endParaRPr>
              <a:solidFill>
                <a:schemeClr val="tx2">
                  <a:lumMod val="50000"/>
                </a:schemeClr>
              </a:solidFill>
            </a:endParaRPr>
          </a:p>
        </p:txBody>
      </p:sp>
      <p:sp>
        <p:nvSpPr>
          <p:cNvPr id="200" name="Google Shape;200;p33"/>
          <p:cNvSpPr txBox="1"/>
          <p:nvPr/>
        </p:nvSpPr>
        <p:spPr>
          <a:xfrm>
            <a:off x="471900" y="3911993"/>
            <a:ext cx="8222100" cy="57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i="1">
                <a:solidFill>
                  <a:schemeClr val="tx2">
                    <a:lumMod val="50000"/>
                  </a:schemeClr>
                </a:solidFill>
                <a:latin typeface="Roboto"/>
                <a:ea typeface="Roboto"/>
                <a:cs typeface="Roboto"/>
                <a:sym typeface="Roboto"/>
              </a:rPr>
              <a:t>These do not replace healthcare! Peer support can help people get more benefit from their care by making changes at home, but this cannot and does not replace healthcare from a medical professional. </a:t>
            </a:r>
            <a:endParaRPr i="1">
              <a:solidFill>
                <a:schemeClr val="tx2">
                  <a:lumMod val="50000"/>
                </a:schemeClr>
              </a:solidFill>
              <a:latin typeface="Roboto"/>
              <a:ea typeface="Roboto"/>
              <a:cs typeface="Roboto"/>
              <a:sym typeface="Roboto"/>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4"/>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Core Values of Peer Supporters</a:t>
            </a:r>
            <a:endParaRPr/>
          </a:p>
        </p:txBody>
      </p:sp>
      <p:sp>
        <p:nvSpPr>
          <p:cNvPr id="2" name="Text Placeholder 1">
            <a:extLst>
              <a:ext uri="{FF2B5EF4-FFF2-40B4-BE49-F238E27FC236}">
                <a16:creationId xmlns:a16="http://schemas.microsoft.com/office/drawing/2014/main" id="{171DC09D-E3A2-3642-AFB3-A3EAA4E34C20}"/>
              </a:ext>
            </a:extLst>
          </p:cNvPr>
          <p:cNvSpPr>
            <a:spLocks noGrp="1"/>
          </p:cNvSpPr>
          <p:nvPr>
            <p:ph type="body" idx="1"/>
          </p:nvPr>
        </p:nvSpPr>
        <p:spPr>
          <a:xfrm>
            <a:off x="471900" y="1016000"/>
            <a:ext cx="5124228" cy="3613275"/>
          </a:xfrm>
        </p:spPr>
        <p:txBody>
          <a:bodyPr/>
          <a:lstStyle/>
          <a:p>
            <a:pPr marL="0" lvl="0" indent="0">
              <a:lnSpc>
                <a:spcPct val="100000"/>
              </a:lnSpc>
              <a:buNone/>
            </a:pPr>
            <a:r>
              <a:rPr lang="en-US" b="1">
                <a:solidFill>
                  <a:schemeClr val="tx2">
                    <a:lumMod val="50000"/>
                  </a:schemeClr>
                </a:solidFill>
              </a:rPr>
              <a:t>Mutuality: </a:t>
            </a:r>
            <a:r>
              <a:rPr lang="en-US">
                <a:solidFill>
                  <a:schemeClr val="tx2">
                    <a:lumMod val="50000"/>
                  </a:schemeClr>
                </a:solidFill>
              </a:rPr>
              <a:t>We value the empathy that comes from </a:t>
            </a:r>
            <a:br>
              <a:rPr lang="en-US">
                <a:solidFill>
                  <a:schemeClr val="tx2">
                    <a:lumMod val="50000"/>
                  </a:schemeClr>
                </a:solidFill>
              </a:rPr>
            </a:br>
            <a:r>
              <a:rPr lang="en-US">
                <a:solidFill>
                  <a:schemeClr val="tx2">
                    <a:lumMod val="50000"/>
                  </a:schemeClr>
                </a:solidFill>
              </a:rPr>
              <a:t>shared experience</a:t>
            </a:r>
          </a:p>
          <a:p>
            <a:pPr marL="0" lvl="0" indent="0">
              <a:lnSpc>
                <a:spcPct val="100000"/>
              </a:lnSpc>
              <a:spcBef>
                <a:spcPts val="800"/>
              </a:spcBef>
              <a:buNone/>
            </a:pPr>
            <a:r>
              <a:rPr lang="en-US" b="1">
                <a:solidFill>
                  <a:schemeClr val="tx2">
                    <a:lumMod val="50000"/>
                  </a:schemeClr>
                </a:solidFill>
              </a:rPr>
              <a:t>Dignity: </a:t>
            </a:r>
            <a:r>
              <a:rPr lang="en-US">
                <a:solidFill>
                  <a:schemeClr val="tx2">
                    <a:lumMod val="50000"/>
                  </a:schemeClr>
                </a:solidFill>
              </a:rPr>
              <a:t>We honour and respect the intrinsic worth of everyone</a:t>
            </a:r>
          </a:p>
          <a:p>
            <a:pPr marL="0" lvl="0" indent="0">
              <a:lnSpc>
                <a:spcPct val="100000"/>
              </a:lnSpc>
              <a:spcBef>
                <a:spcPts val="800"/>
              </a:spcBef>
              <a:buNone/>
            </a:pPr>
            <a:r>
              <a:rPr lang="en-US" b="1">
                <a:solidFill>
                  <a:schemeClr val="tx2">
                    <a:lumMod val="50000"/>
                  </a:schemeClr>
                </a:solidFill>
              </a:rPr>
              <a:t>Self-Determination: </a:t>
            </a:r>
            <a:r>
              <a:rPr lang="en-US">
                <a:solidFill>
                  <a:schemeClr val="tx2">
                    <a:lumMod val="50000"/>
                  </a:schemeClr>
                </a:solidFill>
              </a:rPr>
              <a:t>We honour an autonomy and the inherent right to make one’s own choices as they determine their path</a:t>
            </a:r>
          </a:p>
          <a:p>
            <a:pPr marL="0" lvl="0" indent="0">
              <a:lnSpc>
                <a:spcPct val="100000"/>
              </a:lnSpc>
              <a:spcBef>
                <a:spcPts val="800"/>
              </a:spcBef>
              <a:buNone/>
            </a:pPr>
            <a:r>
              <a:rPr lang="en-US" b="1">
                <a:solidFill>
                  <a:schemeClr val="tx2">
                    <a:lumMod val="50000"/>
                  </a:schemeClr>
                </a:solidFill>
              </a:rPr>
              <a:t>Personal Integrity: </a:t>
            </a:r>
            <a:r>
              <a:rPr lang="en-US">
                <a:solidFill>
                  <a:schemeClr val="tx2">
                    <a:lumMod val="50000"/>
                  </a:schemeClr>
                </a:solidFill>
              </a:rPr>
              <a:t>We value interpersonal relationships that honour authenticity, trust, respect and ethical behavior that upholds our Code of Conduct.</a:t>
            </a:r>
          </a:p>
          <a:p>
            <a:pPr marL="0" lvl="0" indent="0">
              <a:lnSpc>
                <a:spcPct val="100000"/>
              </a:lnSpc>
              <a:spcBef>
                <a:spcPts val="800"/>
              </a:spcBef>
              <a:buNone/>
            </a:pPr>
            <a:r>
              <a:rPr lang="en-US" b="1">
                <a:solidFill>
                  <a:schemeClr val="tx2">
                    <a:lumMod val="50000"/>
                  </a:schemeClr>
                </a:solidFill>
              </a:rPr>
              <a:t>Trust: </a:t>
            </a:r>
            <a:r>
              <a:rPr lang="en-US">
                <a:solidFill>
                  <a:schemeClr val="tx2">
                    <a:lumMod val="50000"/>
                  </a:schemeClr>
                </a:solidFill>
              </a:rPr>
              <a:t>We are honest, reliable, and accountable for our actions</a:t>
            </a:r>
          </a:p>
          <a:p>
            <a:pPr marL="0" lvl="0" indent="0">
              <a:lnSpc>
                <a:spcPct val="100000"/>
              </a:lnSpc>
              <a:spcBef>
                <a:spcPts val="800"/>
              </a:spcBef>
              <a:buNone/>
            </a:pPr>
            <a:r>
              <a:rPr lang="en-US" b="1">
                <a:solidFill>
                  <a:schemeClr val="tx2">
                    <a:lumMod val="50000"/>
                  </a:schemeClr>
                </a:solidFill>
              </a:rPr>
              <a:t>Health and well-being: </a:t>
            </a:r>
            <a:r>
              <a:rPr lang="en-US">
                <a:solidFill>
                  <a:schemeClr val="tx2">
                    <a:lumMod val="50000"/>
                  </a:schemeClr>
                </a:solidFill>
              </a:rPr>
              <a:t>We value health, well-being, and </a:t>
            </a:r>
            <a:br>
              <a:rPr lang="en-US">
                <a:solidFill>
                  <a:schemeClr val="tx2">
                    <a:lumMod val="50000"/>
                  </a:schemeClr>
                </a:solidFill>
              </a:rPr>
            </a:br>
            <a:r>
              <a:rPr lang="en-US">
                <a:solidFill>
                  <a:schemeClr val="tx2">
                    <a:lumMod val="50000"/>
                  </a:schemeClr>
                </a:solidFill>
              </a:rPr>
              <a:t>the power of hope for ourselves and others</a:t>
            </a:r>
          </a:p>
          <a:p>
            <a:pPr marL="0" lvl="0" indent="0">
              <a:lnSpc>
                <a:spcPct val="100000"/>
              </a:lnSpc>
              <a:spcBef>
                <a:spcPts val="800"/>
              </a:spcBef>
              <a:buNone/>
            </a:pPr>
            <a:r>
              <a:rPr lang="en-US" b="1">
                <a:solidFill>
                  <a:schemeClr val="tx2">
                    <a:lumMod val="50000"/>
                  </a:schemeClr>
                </a:solidFill>
              </a:rPr>
              <a:t>Social Inclusion: </a:t>
            </a:r>
            <a:r>
              <a:rPr lang="en-US">
                <a:solidFill>
                  <a:schemeClr val="tx2">
                    <a:lumMod val="50000"/>
                  </a:schemeClr>
                </a:solidFill>
              </a:rPr>
              <a:t>We respect diversity and value social justice</a:t>
            </a:r>
          </a:p>
          <a:p>
            <a:pPr marL="0" lvl="0" indent="0">
              <a:lnSpc>
                <a:spcPct val="100000"/>
              </a:lnSpc>
              <a:spcBef>
                <a:spcPts val="800"/>
              </a:spcBef>
              <a:buNone/>
            </a:pPr>
            <a:r>
              <a:rPr lang="en-US" b="1">
                <a:solidFill>
                  <a:schemeClr val="tx2">
                    <a:lumMod val="50000"/>
                  </a:schemeClr>
                </a:solidFill>
              </a:rPr>
              <a:t>Lifelong Learning: </a:t>
            </a:r>
            <a:r>
              <a:rPr lang="en-US">
                <a:solidFill>
                  <a:schemeClr val="tx2">
                    <a:lumMod val="50000"/>
                  </a:schemeClr>
                </a:solidFill>
              </a:rPr>
              <a:t>We value personal growth through professional and personal development</a:t>
            </a:r>
          </a:p>
          <a:p>
            <a:pPr marL="0" lvl="0" indent="0">
              <a:lnSpc>
                <a:spcPct val="100000"/>
              </a:lnSpc>
              <a:spcBef>
                <a:spcPts val="800"/>
              </a:spcBef>
              <a:buNone/>
            </a:pPr>
            <a:endParaRPr lang="en-US">
              <a:solidFill>
                <a:schemeClr val="tx2">
                  <a:lumMod val="50000"/>
                </a:schemeClr>
              </a:solidFill>
            </a:endParaRPr>
          </a:p>
          <a:p>
            <a:pPr>
              <a:lnSpc>
                <a:spcPct val="100000"/>
              </a:lnSpc>
            </a:pPr>
            <a:endParaRPr lang="en-US">
              <a:solidFill>
                <a:schemeClr val="tx2">
                  <a:lumMod val="50000"/>
                </a:schemeClr>
              </a:solidFill>
            </a:endParaRPr>
          </a:p>
        </p:txBody>
      </p:sp>
      <p:pic>
        <p:nvPicPr>
          <p:cNvPr id="206" name="Google Shape;206;p34"/>
          <p:cNvPicPr preferRelativeResize="0"/>
          <p:nvPr/>
        </p:nvPicPr>
        <p:blipFill>
          <a:blip r:embed="rId3">
            <a:alphaModFix/>
          </a:blip>
          <a:stretch>
            <a:fillRect/>
          </a:stretch>
        </p:blipFill>
        <p:spPr>
          <a:xfrm>
            <a:off x="5884274" y="1317956"/>
            <a:ext cx="3259726" cy="3007156"/>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5"/>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Exercise:</a:t>
            </a:r>
            <a:endParaRPr/>
          </a:p>
          <a:p>
            <a:pPr marL="0" lvl="0" indent="0" algn="l" rtl="0">
              <a:spcBef>
                <a:spcPts val="0"/>
              </a:spcBef>
              <a:spcAft>
                <a:spcPts val="0"/>
              </a:spcAft>
              <a:buNone/>
            </a:pPr>
            <a:r>
              <a:rPr lang="en"/>
              <a:t>Self-Assessment</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6"/>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How do adults learn?</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37"/>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Adult Learning</a:t>
            </a:r>
            <a:endParaRPr/>
          </a:p>
        </p:txBody>
      </p:sp>
      <p:sp>
        <p:nvSpPr>
          <p:cNvPr id="2" name="Text Placeholder 1">
            <a:extLst>
              <a:ext uri="{FF2B5EF4-FFF2-40B4-BE49-F238E27FC236}">
                <a16:creationId xmlns:a16="http://schemas.microsoft.com/office/drawing/2014/main" id="{346086B0-76F2-8C4C-BCCD-7FDA261BA5F9}"/>
              </a:ext>
            </a:extLst>
          </p:cNvPr>
          <p:cNvSpPr>
            <a:spLocks noGrp="1"/>
          </p:cNvSpPr>
          <p:nvPr>
            <p:ph type="body" idx="1"/>
          </p:nvPr>
        </p:nvSpPr>
        <p:spPr/>
        <p:txBody>
          <a:bodyPr/>
          <a:lstStyle/>
          <a:p>
            <a:endParaRPr lang="en-US"/>
          </a:p>
        </p:txBody>
      </p:sp>
      <p:sp>
        <p:nvSpPr>
          <p:cNvPr id="5" name="Google Shape;81;p15">
            <a:extLst>
              <a:ext uri="{FF2B5EF4-FFF2-40B4-BE49-F238E27FC236}">
                <a16:creationId xmlns:a16="http://schemas.microsoft.com/office/drawing/2014/main" id="{CDB32901-A6FE-E443-9D34-A7AA6E9394CB}"/>
              </a:ext>
            </a:extLst>
          </p:cNvPr>
          <p:cNvSpPr txBox="1">
            <a:spLocks/>
          </p:cNvSpPr>
          <p:nvPr/>
        </p:nvSpPr>
        <p:spPr>
          <a:xfrm>
            <a:off x="3682506" y="1034456"/>
            <a:ext cx="5141453" cy="3163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l" rtl="0">
              <a:lnSpc>
                <a:spcPct val="115000"/>
              </a:lnSpc>
              <a:spcBef>
                <a:spcPts val="0"/>
              </a:spcBef>
              <a:spcAft>
                <a:spcPts val="0"/>
              </a:spcAft>
              <a:buClr>
                <a:schemeClr val="lt1"/>
              </a:buClr>
              <a:buSzPts val="1200"/>
              <a:buFont typeface="Roboto"/>
              <a:buChar char="●"/>
              <a:defRPr sz="1200" b="0" i="0" u="none" strike="noStrike" cap="none">
                <a:solidFill>
                  <a:schemeClr val="lt1"/>
                </a:solidFill>
                <a:latin typeface="Roboto"/>
                <a:ea typeface="Roboto"/>
                <a:cs typeface="Roboto"/>
                <a:sym typeface="Roboto"/>
              </a:defRPr>
            </a:lvl1pPr>
            <a:lvl2pPr marL="914400" marR="0" lvl="1" indent="-304800" algn="l" rtl="0">
              <a:lnSpc>
                <a:spcPct val="115000"/>
              </a:lnSpc>
              <a:spcBef>
                <a:spcPts val="1600"/>
              </a:spcBef>
              <a:spcAft>
                <a:spcPts val="0"/>
              </a:spcAft>
              <a:buClr>
                <a:schemeClr val="lt1"/>
              </a:buClr>
              <a:buSzPts val="1200"/>
              <a:buFont typeface="Roboto"/>
              <a:buChar char="○"/>
              <a:defRPr sz="1200" b="0" i="0" u="none" strike="noStrike" cap="none">
                <a:solidFill>
                  <a:schemeClr val="lt1"/>
                </a:solidFill>
                <a:latin typeface="Roboto"/>
                <a:ea typeface="Roboto"/>
                <a:cs typeface="Roboto"/>
                <a:sym typeface="Roboto"/>
              </a:defRPr>
            </a:lvl2pPr>
            <a:lvl3pPr marL="1371600" marR="0" lvl="2" indent="-304800" algn="l" rtl="0">
              <a:lnSpc>
                <a:spcPct val="115000"/>
              </a:lnSpc>
              <a:spcBef>
                <a:spcPts val="1600"/>
              </a:spcBef>
              <a:spcAft>
                <a:spcPts val="0"/>
              </a:spcAft>
              <a:buClr>
                <a:schemeClr val="lt1"/>
              </a:buClr>
              <a:buSzPts val="1200"/>
              <a:buFont typeface="Roboto"/>
              <a:buChar char="■"/>
              <a:defRPr sz="1200" b="0" i="0" u="none" strike="noStrike" cap="none">
                <a:solidFill>
                  <a:schemeClr val="lt1"/>
                </a:solidFill>
                <a:latin typeface="Roboto"/>
                <a:ea typeface="Roboto"/>
                <a:cs typeface="Roboto"/>
                <a:sym typeface="Roboto"/>
              </a:defRPr>
            </a:lvl3pPr>
            <a:lvl4pPr marL="1828800" marR="0" lvl="3" indent="-304800" algn="l" rtl="0">
              <a:lnSpc>
                <a:spcPct val="115000"/>
              </a:lnSpc>
              <a:spcBef>
                <a:spcPts val="1600"/>
              </a:spcBef>
              <a:spcAft>
                <a:spcPts val="0"/>
              </a:spcAft>
              <a:buClr>
                <a:schemeClr val="lt1"/>
              </a:buClr>
              <a:buSzPts val="1200"/>
              <a:buFont typeface="Roboto"/>
              <a:buChar char="●"/>
              <a:defRPr sz="1200" b="0" i="0" u="none" strike="noStrike" cap="none">
                <a:solidFill>
                  <a:schemeClr val="lt1"/>
                </a:solidFill>
                <a:latin typeface="Roboto"/>
                <a:ea typeface="Roboto"/>
                <a:cs typeface="Roboto"/>
                <a:sym typeface="Roboto"/>
              </a:defRPr>
            </a:lvl4pPr>
            <a:lvl5pPr marL="2286000" marR="0" lvl="4" indent="-304800" algn="l" rtl="0">
              <a:lnSpc>
                <a:spcPct val="115000"/>
              </a:lnSpc>
              <a:spcBef>
                <a:spcPts val="1600"/>
              </a:spcBef>
              <a:spcAft>
                <a:spcPts val="0"/>
              </a:spcAft>
              <a:buClr>
                <a:schemeClr val="lt1"/>
              </a:buClr>
              <a:buSzPts val="1200"/>
              <a:buFont typeface="Roboto"/>
              <a:buChar char="○"/>
              <a:defRPr sz="1200" b="0" i="0" u="none" strike="noStrike" cap="none">
                <a:solidFill>
                  <a:schemeClr val="lt1"/>
                </a:solidFill>
                <a:latin typeface="Roboto"/>
                <a:ea typeface="Roboto"/>
                <a:cs typeface="Roboto"/>
                <a:sym typeface="Roboto"/>
              </a:defRPr>
            </a:lvl5pPr>
            <a:lvl6pPr marL="2743200" marR="0" lvl="5" indent="-304800" algn="l" rtl="0">
              <a:lnSpc>
                <a:spcPct val="115000"/>
              </a:lnSpc>
              <a:spcBef>
                <a:spcPts val="1600"/>
              </a:spcBef>
              <a:spcAft>
                <a:spcPts val="0"/>
              </a:spcAft>
              <a:buClr>
                <a:schemeClr val="lt1"/>
              </a:buClr>
              <a:buSzPts val="1200"/>
              <a:buFont typeface="Roboto"/>
              <a:buChar char="■"/>
              <a:defRPr sz="1200" b="0" i="0" u="none" strike="noStrike" cap="none">
                <a:solidFill>
                  <a:schemeClr val="lt1"/>
                </a:solidFill>
                <a:latin typeface="Roboto"/>
                <a:ea typeface="Roboto"/>
                <a:cs typeface="Roboto"/>
                <a:sym typeface="Roboto"/>
              </a:defRPr>
            </a:lvl6pPr>
            <a:lvl7pPr marL="3200400" marR="0" lvl="6" indent="-304800" algn="l" rtl="0">
              <a:lnSpc>
                <a:spcPct val="115000"/>
              </a:lnSpc>
              <a:spcBef>
                <a:spcPts val="1600"/>
              </a:spcBef>
              <a:spcAft>
                <a:spcPts val="0"/>
              </a:spcAft>
              <a:buClr>
                <a:schemeClr val="lt1"/>
              </a:buClr>
              <a:buSzPts val="1200"/>
              <a:buFont typeface="Roboto"/>
              <a:buChar char="●"/>
              <a:defRPr sz="1200" b="0" i="0" u="none" strike="noStrike" cap="none">
                <a:solidFill>
                  <a:schemeClr val="lt1"/>
                </a:solidFill>
                <a:latin typeface="Roboto"/>
                <a:ea typeface="Roboto"/>
                <a:cs typeface="Roboto"/>
                <a:sym typeface="Roboto"/>
              </a:defRPr>
            </a:lvl7pPr>
            <a:lvl8pPr marL="3657600" marR="0" lvl="7" indent="-304800" algn="l" rtl="0">
              <a:lnSpc>
                <a:spcPct val="115000"/>
              </a:lnSpc>
              <a:spcBef>
                <a:spcPts val="1600"/>
              </a:spcBef>
              <a:spcAft>
                <a:spcPts val="0"/>
              </a:spcAft>
              <a:buClr>
                <a:schemeClr val="lt1"/>
              </a:buClr>
              <a:buSzPts val="1200"/>
              <a:buFont typeface="Roboto"/>
              <a:buChar char="○"/>
              <a:defRPr sz="1200" b="0" i="0" u="none" strike="noStrike" cap="none">
                <a:solidFill>
                  <a:schemeClr val="lt1"/>
                </a:solidFill>
                <a:latin typeface="Roboto"/>
                <a:ea typeface="Roboto"/>
                <a:cs typeface="Roboto"/>
                <a:sym typeface="Roboto"/>
              </a:defRPr>
            </a:lvl8pPr>
            <a:lvl9pPr marL="4114800" marR="0" lvl="8" indent="-304800" algn="l" rtl="0">
              <a:lnSpc>
                <a:spcPct val="115000"/>
              </a:lnSpc>
              <a:spcBef>
                <a:spcPts val="1600"/>
              </a:spcBef>
              <a:spcAft>
                <a:spcPts val="1600"/>
              </a:spcAft>
              <a:buClr>
                <a:schemeClr val="lt1"/>
              </a:buClr>
              <a:buSzPts val="1200"/>
              <a:buFont typeface="Roboto"/>
              <a:buChar char="■"/>
              <a:defRPr sz="1200" b="0" i="0" u="none" strike="noStrike" cap="none">
                <a:solidFill>
                  <a:schemeClr val="lt1"/>
                </a:solidFill>
                <a:latin typeface="Roboto"/>
                <a:ea typeface="Roboto"/>
                <a:cs typeface="Roboto"/>
                <a:sym typeface="Roboto"/>
              </a:defRPr>
            </a:lvl9pPr>
          </a:lstStyle>
          <a:p>
            <a:pPr marL="0" lvl="0" indent="0">
              <a:buNone/>
            </a:pPr>
            <a:r>
              <a:rPr lang="en-US" sz="2000">
                <a:solidFill>
                  <a:schemeClr val="tx2">
                    <a:lumMod val="50000"/>
                  </a:schemeClr>
                </a:solidFill>
              </a:rPr>
              <a:t>Think about the last time you learned something - a new skill or fact?</a:t>
            </a:r>
          </a:p>
          <a:p>
            <a:pPr marL="0" lvl="0" indent="0">
              <a:buNone/>
            </a:pPr>
            <a:endParaRPr lang="en-US" sz="2000">
              <a:solidFill>
                <a:schemeClr val="tx2">
                  <a:lumMod val="50000"/>
                </a:schemeClr>
              </a:solidFill>
            </a:endParaRPr>
          </a:p>
          <a:p>
            <a:pPr marL="0" lvl="0" indent="0">
              <a:buNone/>
            </a:pPr>
            <a:r>
              <a:rPr lang="en-US" sz="2000">
                <a:solidFill>
                  <a:schemeClr val="tx2">
                    <a:lumMod val="50000"/>
                  </a:schemeClr>
                </a:solidFill>
              </a:rPr>
              <a:t>What helped you remember it?</a:t>
            </a:r>
          </a:p>
          <a:p>
            <a:pPr marL="0" lvl="0" indent="0">
              <a:buNone/>
            </a:pPr>
            <a:endParaRPr lang="en-US" sz="2000">
              <a:solidFill>
                <a:schemeClr val="tx2">
                  <a:lumMod val="50000"/>
                </a:schemeClr>
              </a:solidFill>
            </a:endParaRPr>
          </a:p>
          <a:p>
            <a:pPr marL="0" lvl="0" indent="0">
              <a:buNone/>
            </a:pPr>
            <a:r>
              <a:rPr lang="en-US" sz="2000">
                <a:solidFill>
                  <a:schemeClr val="tx2">
                    <a:lumMod val="50000"/>
                  </a:schemeClr>
                </a:solidFill>
              </a:rPr>
              <a:t>When did you feel like you had learned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38"/>
          <p:cNvSpPr/>
          <p:nvPr/>
        </p:nvSpPr>
        <p:spPr>
          <a:xfrm rot="-228298">
            <a:off x="3561950" y="2411316"/>
            <a:ext cx="1505418" cy="1463638"/>
          </a:xfrm>
          <a:prstGeom prst="ellipse">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8"/>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Adults Remember…</a:t>
            </a:r>
            <a:endParaRPr/>
          </a:p>
        </p:txBody>
      </p:sp>
      <p:sp>
        <p:nvSpPr>
          <p:cNvPr id="2" name="Text Placeholder 1">
            <a:extLst>
              <a:ext uri="{FF2B5EF4-FFF2-40B4-BE49-F238E27FC236}">
                <a16:creationId xmlns:a16="http://schemas.microsoft.com/office/drawing/2014/main" id="{476CC6A1-D432-E244-842F-D795FCB4445B}"/>
              </a:ext>
            </a:extLst>
          </p:cNvPr>
          <p:cNvSpPr>
            <a:spLocks noGrp="1"/>
          </p:cNvSpPr>
          <p:nvPr>
            <p:ph type="body" idx="1"/>
          </p:nvPr>
        </p:nvSpPr>
        <p:spPr/>
        <p:txBody>
          <a:bodyPr/>
          <a:lstStyle/>
          <a:p>
            <a:endParaRPr lang="en-US"/>
          </a:p>
        </p:txBody>
      </p:sp>
      <p:sp>
        <p:nvSpPr>
          <p:cNvPr id="230" name="Google Shape;230;p38"/>
          <p:cNvSpPr/>
          <p:nvPr/>
        </p:nvSpPr>
        <p:spPr>
          <a:xfrm>
            <a:off x="3344413" y="2287175"/>
            <a:ext cx="1730400" cy="1599300"/>
          </a:xfrm>
          <a:prstGeom prst="pie">
            <a:avLst>
              <a:gd name="adj1" fmla="val 0"/>
              <a:gd name="adj2" fmla="val 3923124"/>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8"/>
          <p:cNvSpPr/>
          <p:nvPr/>
        </p:nvSpPr>
        <p:spPr>
          <a:xfrm rot="-234030">
            <a:off x="5596233" y="2346966"/>
            <a:ext cx="1428910" cy="1479696"/>
          </a:xfrm>
          <a:prstGeom prst="ellipse">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8"/>
          <p:cNvSpPr/>
          <p:nvPr/>
        </p:nvSpPr>
        <p:spPr>
          <a:xfrm>
            <a:off x="5448063" y="2338025"/>
            <a:ext cx="1556700" cy="1497600"/>
          </a:xfrm>
          <a:prstGeom prst="pie">
            <a:avLst>
              <a:gd name="adj1" fmla="val 17732407"/>
              <a:gd name="adj2" fmla="val 5230168"/>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8"/>
          <p:cNvSpPr/>
          <p:nvPr/>
        </p:nvSpPr>
        <p:spPr>
          <a:xfrm rot="-234564">
            <a:off x="7360791" y="2342713"/>
            <a:ext cx="1619268" cy="1516974"/>
          </a:xfrm>
          <a:prstGeom prst="ellipse">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8"/>
          <p:cNvSpPr/>
          <p:nvPr/>
        </p:nvSpPr>
        <p:spPr>
          <a:xfrm>
            <a:off x="7376875" y="2356350"/>
            <a:ext cx="1603800" cy="1497600"/>
          </a:xfrm>
          <a:prstGeom prst="pie">
            <a:avLst>
              <a:gd name="adj1" fmla="val 8751302"/>
              <a:gd name="adj2" fmla="val 5230168"/>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8"/>
          <p:cNvSpPr txBox="1"/>
          <p:nvPr/>
        </p:nvSpPr>
        <p:spPr>
          <a:xfrm>
            <a:off x="3479049" y="1038825"/>
            <a:ext cx="1671220" cy="828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tx2">
                    <a:lumMod val="50000"/>
                  </a:schemeClr>
                </a:solidFill>
                <a:latin typeface="Roboto"/>
                <a:ea typeface="Roboto"/>
                <a:cs typeface="Roboto"/>
                <a:sym typeface="Roboto"/>
              </a:rPr>
              <a:t>20% of what they hear	</a:t>
            </a:r>
            <a:endParaRPr sz="2000">
              <a:solidFill>
                <a:schemeClr val="tx2">
                  <a:lumMod val="50000"/>
                </a:schemeClr>
              </a:solidFill>
              <a:latin typeface="Roboto"/>
              <a:ea typeface="Roboto"/>
              <a:cs typeface="Roboto"/>
              <a:sym typeface="Roboto"/>
            </a:endParaRPr>
          </a:p>
        </p:txBody>
      </p:sp>
      <p:sp>
        <p:nvSpPr>
          <p:cNvPr id="236" name="Google Shape;236;p38"/>
          <p:cNvSpPr txBox="1"/>
          <p:nvPr/>
        </p:nvSpPr>
        <p:spPr>
          <a:xfrm>
            <a:off x="5448063" y="1038825"/>
            <a:ext cx="1643955" cy="828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tx2">
                    <a:lumMod val="50000"/>
                  </a:schemeClr>
                </a:solidFill>
                <a:latin typeface="Roboto"/>
                <a:ea typeface="Roboto"/>
                <a:cs typeface="Roboto"/>
                <a:sym typeface="Roboto"/>
              </a:rPr>
              <a:t>40% of what they hear and see</a:t>
            </a:r>
            <a:endParaRPr sz="2000">
              <a:solidFill>
                <a:schemeClr val="tx2">
                  <a:lumMod val="50000"/>
                </a:schemeClr>
              </a:solidFill>
              <a:latin typeface="Roboto"/>
              <a:ea typeface="Roboto"/>
              <a:cs typeface="Roboto"/>
              <a:sym typeface="Roboto"/>
            </a:endParaRPr>
          </a:p>
        </p:txBody>
      </p:sp>
      <p:sp>
        <p:nvSpPr>
          <p:cNvPr id="237" name="Google Shape;237;p38"/>
          <p:cNvSpPr txBox="1"/>
          <p:nvPr/>
        </p:nvSpPr>
        <p:spPr>
          <a:xfrm>
            <a:off x="7346617" y="1038825"/>
            <a:ext cx="1647615" cy="828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tx2">
                    <a:lumMod val="50000"/>
                  </a:schemeClr>
                </a:solidFill>
                <a:latin typeface="Roboto"/>
                <a:ea typeface="Roboto"/>
                <a:cs typeface="Roboto"/>
                <a:sym typeface="Roboto"/>
              </a:rPr>
              <a:t>80% of what they do	</a:t>
            </a:r>
            <a:endParaRPr sz="2000">
              <a:solidFill>
                <a:schemeClr val="tx2">
                  <a:lumMod val="50000"/>
                </a:schemeClr>
              </a:solidFill>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RISE Model of Teaching	</a:t>
            </a:r>
            <a:endParaRPr/>
          </a:p>
        </p:txBody>
      </p:sp>
      <p:sp>
        <p:nvSpPr>
          <p:cNvPr id="243" name="Google Shape;243;p39"/>
          <p:cNvSpPr txBox="1">
            <a:spLocks noGrp="1"/>
          </p:cNvSpPr>
          <p:nvPr>
            <p:ph type="body" idx="1"/>
          </p:nvPr>
        </p:nvSpPr>
        <p:spPr>
          <a:prstGeom prst="rect">
            <a:avLst/>
          </a:prstGeom>
        </p:spPr>
        <p:txBody>
          <a:bodyPr spcFirstLastPara="1" wrap="square" lIns="91440" tIns="91425" rIns="91425" bIns="91425" anchor="t" anchorCtr="0">
            <a:noAutofit/>
          </a:bodyPr>
          <a:lstStyle/>
          <a:p>
            <a:pPr marL="0" lvl="0" indent="0" rtl="0">
              <a:spcBef>
                <a:spcPts val="0"/>
              </a:spcBef>
              <a:spcAft>
                <a:spcPts val="0"/>
              </a:spcAft>
              <a:buNone/>
            </a:pPr>
            <a:r>
              <a:rPr lang="en" b="1">
                <a:solidFill>
                  <a:schemeClr val="tx2">
                    <a:lumMod val="50000"/>
                  </a:schemeClr>
                </a:solidFill>
                <a:latin typeface="Arial"/>
                <a:ea typeface="Arial"/>
                <a:cs typeface="Arial"/>
                <a:sym typeface="Arial"/>
              </a:rPr>
              <a:t>Respectful</a:t>
            </a:r>
            <a:endParaRPr b="1">
              <a:solidFill>
                <a:schemeClr val="tx2">
                  <a:lumMod val="50000"/>
                </a:schemeClr>
              </a:solidFill>
              <a:latin typeface="Arial"/>
              <a:ea typeface="Arial"/>
              <a:cs typeface="Arial"/>
              <a:sym typeface="Arial"/>
            </a:endParaRPr>
          </a:p>
          <a:p>
            <a:pPr marL="0" lvl="0" indent="0" rtl="0">
              <a:spcBef>
                <a:spcPts val="0"/>
              </a:spcBef>
              <a:spcAft>
                <a:spcPts val="0"/>
              </a:spcAft>
              <a:buNone/>
            </a:pPr>
            <a:r>
              <a:rPr lang="en">
                <a:solidFill>
                  <a:schemeClr val="tx2">
                    <a:lumMod val="50000"/>
                  </a:schemeClr>
                </a:solidFill>
                <a:latin typeface="Arial"/>
                <a:ea typeface="Arial"/>
                <a:cs typeface="Arial"/>
                <a:sym typeface="Arial"/>
              </a:rPr>
              <a:t>Learners feel important and valued. Adults need to feel respected for who they are, where they’ve been, and what they know how to do. </a:t>
            </a:r>
            <a:endParaRPr>
              <a:solidFill>
                <a:schemeClr val="tx2">
                  <a:lumMod val="50000"/>
                </a:schemeClr>
              </a:solidFill>
              <a:latin typeface="Arial"/>
              <a:ea typeface="Arial"/>
              <a:cs typeface="Arial"/>
              <a:sym typeface="Arial"/>
            </a:endParaRPr>
          </a:p>
          <a:p>
            <a:pPr marL="0" lvl="0" indent="0" rtl="0">
              <a:spcBef>
                <a:spcPts val="0"/>
              </a:spcBef>
              <a:spcAft>
                <a:spcPts val="0"/>
              </a:spcAft>
              <a:buNone/>
            </a:pPr>
            <a:endParaRPr>
              <a:solidFill>
                <a:schemeClr val="tx2">
                  <a:lumMod val="50000"/>
                </a:schemeClr>
              </a:solidFill>
              <a:latin typeface="Arial"/>
              <a:ea typeface="Arial"/>
              <a:cs typeface="Arial"/>
              <a:sym typeface="Arial"/>
            </a:endParaRPr>
          </a:p>
          <a:p>
            <a:pPr marL="0" lvl="0" indent="0" rtl="0">
              <a:spcBef>
                <a:spcPts val="0"/>
              </a:spcBef>
              <a:spcAft>
                <a:spcPts val="0"/>
              </a:spcAft>
              <a:buNone/>
            </a:pPr>
            <a:r>
              <a:rPr lang="en-US" b="1">
                <a:solidFill>
                  <a:schemeClr val="tx2">
                    <a:lumMod val="50000"/>
                  </a:schemeClr>
                </a:solidFill>
                <a:latin typeface="Arial"/>
                <a:ea typeface="Arial"/>
                <a:cs typeface="Arial"/>
                <a:sym typeface="Arial"/>
              </a:rPr>
              <a:t>Immediately meaningful</a:t>
            </a:r>
            <a:endParaRPr b="1">
              <a:solidFill>
                <a:schemeClr val="tx2">
                  <a:lumMod val="50000"/>
                </a:schemeClr>
              </a:solidFill>
              <a:latin typeface="Arial"/>
              <a:ea typeface="Arial"/>
              <a:cs typeface="Arial"/>
              <a:sym typeface="Arial"/>
            </a:endParaRPr>
          </a:p>
          <a:p>
            <a:pPr marL="0" lvl="0" indent="0" rtl="0">
              <a:spcBef>
                <a:spcPts val="0"/>
              </a:spcBef>
              <a:spcAft>
                <a:spcPts val="0"/>
              </a:spcAft>
              <a:buNone/>
            </a:pPr>
            <a:r>
              <a:rPr lang="en">
                <a:solidFill>
                  <a:schemeClr val="tx2">
                    <a:lumMod val="50000"/>
                  </a:schemeClr>
                </a:solidFill>
                <a:latin typeface="Arial"/>
                <a:ea typeface="Arial"/>
                <a:cs typeface="Arial"/>
                <a:sym typeface="Arial"/>
              </a:rPr>
              <a:t>Something that learners feel is helpful in their own lives right now, that they can take back and use right away.</a:t>
            </a:r>
            <a:endParaRPr>
              <a:solidFill>
                <a:schemeClr val="tx2">
                  <a:lumMod val="50000"/>
                </a:schemeClr>
              </a:solidFill>
              <a:latin typeface="Arial"/>
              <a:ea typeface="Arial"/>
              <a:cs typeface="Arial"/>
              <a:sym typeface="Arial"/>
            </a:endParaRPr>
          </a:p>
        </p:txBody>
      </p:sp>
      <p:sp>
        <p:nvSpPr>
          <p:cNvPr id="2" name="Text Placeholder 1">
            <a:extLst>
              <a:ext uri="{FF2B5EF4-FFF2-40B4-BE49-F238E27FC236}">
                <a16:creationId xmlns:a16="http://schemas.microsoft.com/office/drawing/2014/main" id="{33B5B84B-7A96-FE45-A613-C93AA4CB426C}"/>
              </a:ext>
            </a:extLst>
          </p:cNvPr>
          <p:cNvSpPr>
            <a:spLocks noGrp="1"/>
          </p:cNvSpPr>
          <p:nvPr>
            <p:ph type="body" idx="2"/>
          </p:nvPr>
        </p:nvSpPr>
        <p:spPr/>
        <p:txBody>
          <a:bodyPr/>
          <a:lstStyle/>
          <a:p>
            <a:pPr marL="0" lvl="0" indent="0">
              <a:buNone/>
            </a:pPr>
            <a:r>
              <a:rPr lang="en-US" b="1">
                <a:solidFill>
                  <a:schemeClr val="tx2">
                    <a:lumMod val="50000"/>
                  </a:schemeClr>
                </a:solidFill>
                <a:latin typeface="Arial"/>
                <a:ea typeface="Arial"/>
                <a:cs typeface="Arial"/>
                <a:sym typeface="Arial"/>
              </a:rPr>
              <a:t>Safe</a:t>
            </a:r>
          </a:p>
          <a:p>
            <a:pPr marL="0" lvl="0" indent="0">
              <a:buNone/>
            </a:pPr>
            <a:r>
              <a:rPr lang="en-US">
                <a:solidFill>
                  <a:schemeClr val="tx2">
                    <a:lumMod val="50000"/>
                  </a:schemeClr>
                </a:solidFill>
                <a:latin typeface="Arial"/>
                <a:ea typeface="Arial"/>
                <a:cs typeface="Arial"/>
                <a:sym typeface="Arial"/>
              </a:rPr>
              <a:t>Learners feel comfortable, confident and willing to ask questions and share fears and feelings.</a:t>
            </a:r>
          </a:p>
          <a:p>
            <a:pPr marL="0" lvl="0" indent="0">
              <a:buNone/>
            </a:pPr>
            <a:endParaRPr lang="en-US">
              <a:solidFill>
                <a:schemeClr val="tx2">
                  <a:lumMod val="50000"/>
                </a:schemeClr>
              </a:solidFill>
              <a:latin typeface="Arial"/>
              <a:ea typeface="Arial"/>
              <a:cs typeface="Arial"/>
              <a:sym typeface="Arial"/>
            </a:endParaRPr>
          </a:p>
          <a:p>
            <a:pPr marL="0" lvl="0" indent="0">
              <a:buNone/>
            </a:pPr>
            <a:r>
              <a:rPr lang="en-US" b="1">
                <a:solidFill>
                  <a:schemeClr val="tx2">
                    <a:lumMod val="50000"/>
                  </a:schemeClr>
                </a:solidFill>
                <a:latin typeface="Arial"/>
                <a:ea typeface="Arial"/>
                <a:cs typeface="Arial"/>
                <a:sym typeface="Arial"/>
              </a:rPr>
              <a:t>Engaging</a:t>
            </a:r>
          </a:p>
          <a:p>
            <a:pPr marL="0" lvl="0" indent="0">
              <a:buNone/>
            </a:pPr>
            <a:r>
              <a:rPr lang="en-US">
                <a:solidFill>
                  <a:schemeClr val="tx2">
                    <a:lumMod val="50000"/>
                  </a:schemeClr>
                </a:solidFill>
                <a:latin typeface="Arial"/>
                <a:ea typeface="Arial"/>
                <a:cs typeface="Arial"/>
                <a:sym typeface="Arial"/>
              </a:rPr>
              <a:t>Learners are involved, and participate in their learning.  We look for the smiles, conversation, laughter, questions, and movement that let us know our learners are engaged</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4"/>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What?</a:t>
            </a:r>
            <a:endParaRPr/>
          </a:p>
        </p:txBody>
      </p:sp>
      <p:sp>
        <p:nvSpPr>
          <p:cNvPr id="74" name="Google Shape;74;p14"/>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12-week program</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Group of patients (12-15)</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Help patients feel good day-to-day</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Led by you!</a:t>
            </a:r>
            <a:endParaRPr>
              <a:solidFill>
                <a:schemeClr val="tx2">
                  <a:lumMod val="50000"/>
                </a:schemeClr>
              </a:solidFill>
            </a:endParaRPr>
          </a:p>
          <a:p>
            <a:pPr marL="0" lvl="0" indent="0" algn="l" rtl="0">
              <a:spcBef>
                <a:spcPts val="1600"/>
              </a:spcBef>
              <a:spcAft>
                <a:spcPts val="0"/>
              </a:spcAft>
              <a:buNone/>
            </a:pPr>
            <a:endParaRPr>
              <a:solidFill>
                <a:schemeClr val="tx2">
                  <a:lumMod val="50000"/>
                </a:schemeClr>
              </a:solidFill>
            </a:endParaRPr>
          </a:p>
          <a:p>
            <a:pPr marL="0" lvl="0" indent="0" algn="l" rtl="0">
              <a:spcBef>
                <a:spcPts val="1600"/>
              </a:spcBef>
              <a:spcAft>
                <a:spcPts val="1600"/>
              </a:spcAft>
              <a:buNone/>
            </a:pPr>
            <a:endParaRPr>
              <a:solidFill>
                <a:schemeClr val="tx2">
                  <a:lumMod val="50000"/>
                </a:schemeClr>
              </a:solidFill>
            </a:endParaRPr>
          </a:p>
        </p:txBody>
      </p:sp>
      <p:sp>
        <p:nvSpPr>
          <p:cNvPr id="75" name="Google Shape;75;p14"/>
          <p:cNvSpPr txBox="1">
            <a:spLocks noGrp="1"/>
          </p:cNvSpPr>
          <p:nvPr>
            <p:ph type="body" idx="2"/>
          </p:nvPr>
        </p:nvSpPr>
        <p:spPr>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solidFill>
                  <a:schemeClr val="tx2">
                    <a:lumMod val="50000"/>
                  </a:schemeClr>
                </a:solidFill>
              </a:rPr>
              <a:t>Each week, different main topic</a:t>
            </a:r>
            <a:endParaRPr>
              <a:solidFill>
                <a:schemeClr val="tx2">
                  <a:lumMod val="50000"/>
                </a:schemeClr>
              </a:solidFill>
            </a:endParaRPr>
          </a:p>
          <a:p>
            <a:pPr marL="0" lvl="0" indent="0" algn="l" rtl="0">
              <a:lnSpc>
                <a:spcPct val="100000"/>
              </a:lnSpc>
              <a:spcBef>
                <a:spcPts val="0"/>
              </a:spcBef>
              <a:spcAft>
                <a:spcPts val="0"/>
              </a:spcAft>
              <a:buNone/>
            </a:pPr>
            <a:endParaRPr>
              <a:solidFill>
                <a:schemeClr val="tx2">
                  <a:lumMod val="50000"/>
                </a:schemeClr>
              </a:solidFill>
            </a:endParaRPr>
          </a:p>
          <a:p>
            <a:pPr marL="0" lvl="0" indent="0" algn="l" rtl="0">
              <a:lnSpc>
                <a:spcPct val="100000"/>
              </a:lnSpc>
              <a:spcBef>
                <a:spcPts val="0"/>
              </a:spcBef>
              <a:spcAft>
                <a:spcPts val="0"/>
              </a:spcAft>
              <a:buNone/>
            </a:pPr>
            <a:r>
              <a:rPr lang="en">
                <a:solidFill>
                  <a:schemeClr val="tx2">
                    <a:lumMod val="50000"/>
                  </a:schemeClr>
                </a:solidFill>
              </a:rPr>
              <a:t>1.5 hours</a:t>
            </a:r>
            <a:endParaRPr>
              <a:solidFill>
                <a:schemeClr val="tx2">
                  <a:lumMod val="50000"/>
                </a:schemeClr>
              </a:solidFill>
            </a:endParaRPr>
          </a:p>
          <a:p>
            <a:pPr marL="0" lvl="0" indent="0" algn="l" rtl="0">
              <a:lnSpc>
                <a:spcPct val="100000"/>
              </a:lnSpc>
              <a:spcBef>
                <a:spcPts val="0"/>
              </a:spcBef>
              <a:spcAft>
                <a:spcPts val="0"/>
              </a:spcAft>
              <a:buNone/>
            </a:pPr>
            <a:r>
              <a:rPr lang="en">
                <a:solidFill>
                  <a:schemeClr val="tx2">
                    <a:lumMod val="50000"/>
                  </a:schemeClr>
                </a:solidFill>
              </a:rPr>
              <a:t>Updates/check-in (10 mins)</a:t>
            </a:r>
            <a:endParaRPr>
              <a:solidFill>
                <a:schemeClr val="tx2">
                  <a:lumMod val="50000"/>
                </a:schemeClr>
              </a:solidFill>
            </a:endParaRPr>
          </a:p>
          <a:p>
            <a:pPr marL="0" lvl="0" indent="0" algn="l" rtl="0">
              <a:lnSpc>
                <a:spcPct val="100000"/>
              </a:lnSpc>
              <a:spcBef>
                <a:spcPts val="0"/>
              </a:spcBef>
              <a:spcAft>
                <a:spcPts val="0"/>
              </a:spcAft>
              <a:buNone/>
            </a:pPr>
            <a:r>
              <a:rPr lang="en">
                <a:solidFill>
                  <a:schemeClr val="tx2">
                    <a:lumMod val="50000"/>
                  </a:schemeClr>
                </a:solidFill>
              </a:rPr>
              <a:t>Self-management discussion (15 mins)</a:t>
            </a:r>
            <a:endParaRPr>
              <a:solidFill>
                <a:schemeClr val="tx2">
                  <a:lumMod val="50000"/>
                </a:schemeClr>
              </a:solidFill>
            </a:endParaRPr>
          </a:p>
          <a:p>
            <a:pPr marL="0" lvl="0" indent="0" algn="l" rtl="0">
              <a:lnSpc>
                <a:spcPct val="100000"/>
              </a:lnSpc>
              <a:spcBef>
                <a:spcPts val="0"/>
              </a:spcBef>
              <a:spcAft>
                <a:spcPts val="0"/>
              </a:spcAft>
              <a:buNone/>
            </a:pPr>
            <a:r>
              <a:rPr lang="en">
                <a:solidFill>
                  <a:schemeClr val="tx2">
                    <a:lumMod val="50000"/>
                  </a:schemeClr>
                </a:solidFill>
              </a:rPr>
              <a:t>Discussion with an expert (30 mins)</a:t>
            </a:r>
            <a:endParaRPr>
              <a:solidFill>
                <a:schemeClr val="tx2">
                  <a:lumMod val="50000"/>
                </a:schemeClr>
              </a:solidFill>
            </a:endParaRPr>
          </a:p>
          <a:p>
            <a:pPr marL="0" lvl="0" indent="0" algn="l" rtl="0">
              <a:lnSpc>
                <a:spcPct val="100000"/>
              </a:lnSpc>
              <a:spcBef>
                <a:spcPts val="0"/>
              </a:spcBef>
              <a:spcAft>
                <a:spcPts val="0"/>
              </a:spcAft>
              <a:buNone/>
            </a:pPr>
            <a:r>
              <a:rPr lang="en">
                <a:solidFill>
                  <a:schemeClr val="tx2">
                    <a:lumMod val="50000"/>
                  </a:schemeClr>
                </a:solidFill>
              </a:rPr>
              <a:t>Walk in the park (15 mins)</a:t>
            </a:r>
            <a:endParaRPr>
              <a:solidFill>
                <a:schemeClr val="tx2">
                  <a:lumMod val="50000"/>
                </a:schemeClr>
              </a:solidFill>
            </a:endParaRPr>
          </a:p>
          <a:p>
            <a:pPr marL="0" lvl="0" indent="0" algn="l" rtl="0">
              <a:lnSpc>
                <a:spcPct val="100000"/>
              </a:lnSpc>
              <a:spcBef>
                <a:spcPts val="0"/>
              </a:spcBef>
              <a:spcAft>
                <a:spcPts val="0"/>
              </a:spcAft>
              <a:buNone/>
            </a:pPr>
            <a:r>
              <a:rPr lang="en">
                <a:solidFill>
                  <a:schemeClr val="tx2">
                    <a:lumMod val="50000"/>
                  </a:schemeClr>
                </a:solidFill>
              </a:rPr>
              <a:t>Self-management activity (20 mins)</a:t>
            </a:r>
            <a:endParaRPr>
              <a:solidFill>
                <a:schemeClr val="tx2">
                  <a:lumMod val="50000"/>
                </a:schemeClr>
              </a:solidFill>
            </a:endParaRPr>
          </a:p>
          <a:p>
            <a:pPr marL="0" lvl="0" indent="0" algn="l" rtl="0">
              <a:lnSpc>
                <a:spcPct val="100000"/>
              </a:lnSpc>
              <a:spcBef>
                <a:spcPts val="0"/>
              </a:spcBef>
              <a:spcAft>
                <a:spcPts val="0"/>
              </a:spcAft>
              <a:buNone/>
            </a:pPr>
            <a:endParaRPr>
              <a:solidFill>
                <a:schemeClr val="tx2">
                  <a:lumMod val="50000"/>
                </a:schemeClr>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0"/>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Break</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41"/>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Chronic conditions</a:t>
            </a:r>
            <a:endParaRPr/>
          </a:p>
        </p:txBody>
      </p:sp>
      <p:sp>
        <p:nvSpPr>
          <p:cNvPr id="254" name="Google Shape;254;p41"/>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cs typeface="Open Sans"/>
                <a:sym typeface="Open Sans"/>
              </a:rPr>
              <a:t>An illness that:</a:t>
            </a:r>
            <a:endParaRPr lang="en-US" sz="1400">
              <a:solidFill>
                <a:schemeClr val="tx2">
                  <a:lumMod val="50000"/>
                </a:schemeClr>
              </a:solidFill>
              <a:latin typeface="Roboto" panose="02000000000000000000" pitchFamily="2" charset="0"/>
              <a:ea typeface="Roboto" panose="02000000000000000000" pitchFamily="2" charset="0"/>
              <a:cs typeface="Open Sans"/>
              <a:sym typeface="Open Sans"/>
            </a:endParaRPr>
          </a:p>
          <a:p>
            <a:pPr marL="457200" lvl="0" indent="-317500" algn="l" rtl="0">
              <a:spcBef>
                <a:spcPts val="1600"/>
              </a:spcBef>
              <a:spcAft>
                <a:spcPts val="0"/>
              </a:spcAft>
              <a:buSzPts val="1400"/>
              <a:buFont typeface="Open Sans"/>
              <a:buChar char="●"/>
            </a:pPr>
            <a:r>
              <a:rPr lang="en-US">
                <a:solidFill>
                  <a:schemeClr val="tx2">
                    <a:lumMod val="50000"/>
                  </a:schemeClr>
                </a:solidFill>
                <a:latin typeface="Roboto" panose="02000000000000000000" pitchFamily="2" charset="0"/>
                <a:ea typeface="Roboto" panose="02000000000000000000" pitchFamily="2" charset="0"/>
                <a:cs typeface="Open Sans"/>
                <a:sym typeface="Open Sans"/>
              </a:rPr>
              <a:t>L</a:t>
            </a:r>
            <a:r>
              <a:rPr lang="en-US" sz="1400">
                <a:solidFill>
                  <a:schemeClr val="tx2">
                    <a:lumMod val="50000"/>
                  </a:schemeClr>
                </a:solidFill>
                <a:latin typeface="Roboto" panose="02000000000000000000" pitchFamily="2" charset="0"/>
                <a:ea typeface="Roboto" panose="02000000000000000000" pitchFamily="2" charset="0"/>
                <a:cs typeface="Open Sans"/>
                <a:sym typeface="Open Sans"/>
              </a:rPr>
              <a:t>asts 1 year or more, and</a:t>
            </a:r>
          </a:p>
          <a:p>
            <a:pPr marL="457200" lvl="0" indent="-317500" algn="l" rtl="0">
              <a:spcBef>
                <a:spcPts val="0"/>
              </a:spcBef>
              <a:spcAft>
                <a:spcPts val="0"/>
              </a:spcAft>
              <a:buSzPts val="1400"/>
              <a:buFont typeface="Open Sans"/>
              <a:buChar char="●"/>
            </a:pPr>
            <a:r>
              <a:rPr lang="en" sz="1400">
                <a:solidFill>
                  <a:schemeClr val="tx2">
                    <a:lumMod val="50000"/>
                  </a:schemeClr>
                </a:solidFill>
                <a:latin typeface="Roboto" panose="02000000000000000000" pitchFamily="2" charset="0"/>
                <a:ea typeface="Roboto" panose="02000000000000000000" pitchFamily="2" charset="0"/>
                <a:cs typeface="Open Sans"/>
                <a:sym typeface="Open Sans"/>
              </a:rPr>
              <a:t>requires ongoing medical attention, or </a:t>
            </a:r>
            <a:endParaRPr sz="1400">
              <a:solidFill>
                <a:schemeClr val="tx2">
                  <a:lumMod val="50000"/>
                </a:schemeClr>
              </a:solidFill>
              <a:latin typeface="Roboto" panose="02000000000000000000" pitchFamily="2" charset="0"/>
              <a:ea typeface="Roboto" panose="02000000000000000000" pitchFamily="2" charset="0"/>
              <a:cs typeface="Open Sans"/>
              <a:sym typeface="Open Sans"/>
            </a:endParaRPr>
          </a:p>
          <a:p>
            <a:pPr marL="457200" lvl="0" indent="-317500" algn="l" rtl="0">
              <a:spcBef>
                <a:spcPts val="0"/>
              </a:spcBef>
              <a:spcAft>
                <a:spcPts val="0"/>
              </a:spcAft>
              <a:buSzPts val="1400"/>
              <a:buFont typeface="Open Sans"/>
              <a:buChar char="●"/>
            </a:pPr>
            <a:r>
              <a:rPr lang="en" sz="1400">
                <a:solidFill>
                  <a:schemeClr val="tx2">
                    <a:lumMod val="50000"/>
                  </a:schemeClr>
                </a:solidFill>
                <a:latin typeface="Roboto" panose="02000000000000000000" pitchFamily="2" charset="0"/>
                <a:ea typeface="Roboto" panose="02000000000000000000" pitchFamily="2" charset="0"/>
                <a:cs typeface="Open Sans"/>
                <a:sym typeface="Open Sans"/>
              </a:rPr>
              <a:t>limits activities of daily living,</a:t>
            </a:r>
            <a:endParaRPr sz="1400">
              <a:solidFill>
                <a:schemeClr val="tx2">
                  <a:lumMod val="50000"/>
                </a:schemeClr>
              </a:solidFill>
              <a:latin typeface="Roboto" panose="02000000000000000000" pitchFamily="2" charset="0"/>
              <a:ea typeface="Roboto" panose="02000000000000000000" pitchFamily="2" charset="0"/>
              <a:cs typeface="Open Sans"/>
              <a:sym typeface="Open Sans"/>
            </a:endParaRPr>
          </a:p>
          <a:p>
            <a:pPr marL="457200" lvl="0" indent="-317500" algn="l" rtl="0">
              <a:spcBef>
                <a:spcPts val="0"/>
              </a:spcBef>
              <a:spcAft>
                <a:spcPts val="0"/>
              </a:spcAft>
              <a:buSzPts val="1400"/>
              <a:buFont typeface="Open Sans"/>
              <a:buChar char="●"/>
            </a:pPr>
            <a:r>
              <a:rPr lang="en" sz="1400">
                <a:solidFill>
                  <a:schemeClr val="tx2">
                    <a:lumMod val="50000"/>
                  </a:schemeClr>
                </a:solidFill>
                <a:latin typeface="Roboto" panose="02000000000000000000" pitchFamily="2" charset="0"/>
                <a:ea typeface="Roboto" panose="02000000000000000000" pitchFamily="2" charset="0"/>
                <a:cs typeface="Open Sans"/>
                <a:sym typeface="Open Sans"/>
              </a:rPr>
              <a:t>or both</a:t>
            </a:r>
            <a:endParaRPr sz="1400">
              <a:solidFill>
                <a:schemeClr val="tx2">
                  <a:lumMod val="50000"/>
                </a:schemeClr>
              </a:solidFill>
              <a:latin typeface="Roboto" panose="02000000000000000000" pitchFamily="2" charset="0"/>
              <a:ea typeface="Roboto" panose="02000000000000000000" pitchFamily="2" charset="0"/>
            </a:endParaRPr>
          </a:p>
        </p:txBody>
      </p:sp>
      <p:sp>
        <p:nvSpPr>
          <p:cNvPr id="3" name="Text Placeholder 2">
            <a:extLst>
              <a:ext uri="{FF2B5EF4-FFF2-40B4-BE49-F238E27FC236}">
                <a16:creationId xmlns:a16="http://schemas.microsoft.com/office/drawing/2014/main" id="{19AEC073-9AE6-F949-AC58-2DF823F6A82B}"/>
              </a:ext>
            </a:extLst>
          </p:cNvPr>
          <p:cNvSpPr>
            <a:spLocks noGrp="1"/>
          </p:cNvSpPr>
          <p:nvPr>
            <p:ph type="body" idx="2"/>
          </p:nvPr>
        </p:nvSpPr>
        <p:spPr>
          <a:xfrm>
            <a:off x="4694250" y="1919075"/>
            <a:ext cx="3999900" cy="984596"/>
          </a:xfrm>
        </p:spPr>
        <p:txBody>
          <a:bodyPr/>
          <a:lstStyle/>
          <a:p>
            <a:pPr marL="139700" indent="0">
              <a:lnSpc>
                <a:spcPct val="100000"/>
              </a:lnSpc>
              <a:buNone/>
            </a:pPr>
            <a:r>
              <a:rPr lang="en-US" b="1">
                <a:solidFill>
                  <a:schemeClr val="tx2">
                    <a:lumMod val="50000"/>
                  </a:schemeClr>
                </a:solidFill>
              </a:rPr>
              <a:t>6</a:t>
            </a:r>
            <a:r>
              <a:rPr lang="en-US">
                <a:solidFill>
                  <a:schemeClr val="tx2">
                    <a:lumMod val="50000"/>
                  </a:schemeClr>
                </a:solidFill>
              </a:rPr>
              <a:t> in 10 adults have a chronic condition</a:t>
            </a:r>
          </a:p>
          <a:p>
            <a:pPr marL="139700" indent="0">
              <a:lnSpc>
                <a:spcPct val="100000"/>
              </a:lnSpc>
              <a:buNone/>
            </a:pPr>
            <a:endParaRPr lang="en-US" b="1">
              <a:solidFill>
                <a:schemeClr val="tx2">
                  <a:lumMod val="50000"/>
                </a:schemeClr>
              </a:solidFill>
            </a:endParaRPr>
          </a:p>
          <a:p>
            <a:pPr marL="139700" indent="0">
              <a:lnSpc>
                <a:spcPct val="100000"/>
              </a:lnSpc>
              <a:buNone/>
            </a:pPr>
            <a:r>
              <a:rPr lang="en-US" b="1">
                <a:solidFill>
                  <a:schemeClr val="tx2">
                    <a:lumMod val="50000"/>
                  </a:schemeClr>
                </a:solidFill>
              </a:rPr>
              <a:t>4</a:t>
            </a:r>
            <a:r>
              <a:rPr lang="en-US">
                <a:solidFill>
                  <a:schemeClr val="tx2">
                    <a:lumMod val="50000"/>
                  </a:schemeClr>
                </a:solidFill>
              </a:rPr>
              <a:t> in 10 adults have more than 1</a:t>
            </a:r>
          </a:p>
          <a:p>
            <a:pPr marL="139700" indent="0">
              <a:lnSpc>
                <a:spcPct val="100000"/>
              </a:lnSpc>
              <a:buNone/>
            </a:pPr>
            <a:endParaRPr lang="en-US">
              <a:solidFill>
                <a:schemeClr val="tx2">
                  <a:lumMod val="50000"/>
                </a:schemeClr>
              </a:solidFill>
            </a:endParaRPr>
          </a:p>
          <a:p>
            <a:endParaRPr lang="en-US"/>
          </a:p>
        </p:txBody>
      </p:sp>
      <p:sp>
        <p:nvSpPr>
          <p:cNvPr id="266" name="Google Shape;266;p41"/>
          <p:cNvSpPr/>
          <p:nvPr/>
        </p:nvSpPr>
        <p:spPr>
          <a:xfrm rot="-2739340">
            <a:off x="5430149" y="4280633"/>
            <a:ext cx="778576" cy="778576"/>
          </a:xfrm>
          <a:prstGeom prst="arc">
            <a:avLst>
              <a:gd name="adj1" fmla="val 16200000"/>
              <a:gd name="adj2" fmla="val 0"/>
            </a:avLst>
          </a:prstGeom>
          <a:no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roup 15">
            <a:extLst>
              <a:ext uri="{FF2B5EF4-FFF2-40B4-BE49-F238E27FC236}">
                <a16:creationId xmlns:a16="http://schemas.microsoft.com/office/drawing/2014/main" id="{C34C9DBF-5D42-F446-8C6C-7E9BEA2D76F8}"/>
              </a:ext>
            </a:extLst>
          </p:cNvPr>
          <p:cNvGrpSpPr/>
          <p:nvPr/>
        </p:nvGrpSpPr>
        <p:grpSpPr>
          <a:xfrm>
            <a:off x="4759894" y="3038820"/>
            <a:ext cx="3220088" cy="1290284"/>
            <a:chOff x="3973694" y="3050109"/>
            <a:chExt cx="3220088" cy="1290284"/>
          </a:xfrm>
        </p:grpSpPr>
        <p:grpSp>
          <p:nvGrpSpPr>
            <p:cNvPr id="5" name="Group 4">
              <a:extLst>
                <a:ext uri="{FF2B5EF4-FFF2-40B4-BE49-F238E27FC236}">
                  <a16:creationId xmlns:a16="http://schemas.microsoft.com/office/drawing/2014/main" id="{B0767138-B667-4943-B605-90EB056142A6}"/>
                </a:ext>
              </a:extLst>
            </p:cNvPr>
            <p:cNvGrpSpPr/>
            <p:nvPr/>
          </p:nvGrpSpPr>
          <p:grpSpPr>
            <a:xfrm>
              <a:off x="3973694" y="3058447"/>
              <a:ext cx="778576" cy="1281260"/>
              <a:chOff x="3979012" y="3056071"/>
              <a:chExt cx="778576" cy="1281260"/>
            </a:xfrm>
          </p:grpSpPr>
          <p:sp>
            <p:nvSpPr>
              <p:cNvPr id="255" name="Google Shape;255;p41"/>
              <p:cNvSpPr/>
              <p:nvPr/>
            </p:nvSpPr>
            <p:spPr>
              <a:xfrm>
                <a:off x="4125663" y="3056071"/>
                <a:ext cx="488700" cy="484200"/>
              </a:xfrm>
              <a:prstGeom prst="ellipse">
                <a:avLst/>
              </a:prstGeom>
              <a:solidFill>
                <a:srgbClr val="1C4587"/>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41"/>
              <p:cNvSpPr/>
              <p:nvPr/>
            </p:nvSpPr>
            <p:spPr>
              <a:xfrm rot="18860660">
                <a:off x="3979012" y="3558755"/>
                <a:ext cx="778576" cy="778576"/>
              </a:xfrm>
              <a:prstGeom prst="arc">
                <a:avLst>
                  <a:gd name="adj1" fmla="val 16200000"/>
                  <a:gd name="adj2" fmla="val 0"/>
                </a:avLst>
              </a:prstGeom>
              <a:solidFill>
                <a:srgbClr val="1C4587"/>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 name="Group 5">
              <a:extLst>
                <a:ext uri="{FF2B5EF4-FFF2-40B4-BE49-F238E27FC236}">
                  <a16:creationId xmlns:a16="http://schemas.microsoft.com/office/drawing/2014/main" id="{09CD6778-7079-9344-9D7D-CDB20E3D7976}"/>
                </a:ext>
              </a:extLst>
            </p:cNvPr>
            <p:cNvGrpSpPr/>
            <p:nvPr/>
          </p:nvGrpSpPr>
          <p:grpSpPr>
            <a:xfrm>
              <a:off x="4233709" y="3061260"/>
              <a:ext cx="778576" cy="1277720"/>
              <a:chOff x="4583084" y="3107887"/>
              <a:chExt cx="778576" cy="1277720"/>
            </a:xfrm>
          </p:grpSpPr>
          <p:sp>
            <p:nvSpPr>
              <p:cNvPr id="257" name="Google Shape;257;p41"/>
              <p:cNvSpPr/>
              <p:nvPr/>
            </p:nvSpPr>
            <p:spPr>
              <a:xfrm>
                <a:off x="4725543" y="3107887"/>
                <a:ext cx="488700" cy="484200"/>
              </a:xfrm>
              <a:prstGeom prst="ellipse">
                <a:avLst/>
              </a:prstGeom>
              <a:solidFill>
                <a:srgbClr val="1C4587"/>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41"/>
              <p:cNvSpPr/>
              <p:nvPr/>
            </p:nvSpPr>
            <p:spPr>
              <a:xfrm rot="-2739340">
                <a:off x="4583084" y="3607031"/>
                <a:ext cx="778576" cy="778576"/>
              </a:xfrm>
              <a:prstGeom prst="arc">
                <a:avLst>
                  <a:gd name="adj1" fmla="val 16200000"/>
                  <a:gd name="adj2" fmla="val 0"/>
                </a:avLst>
              </a:prstGeom>
              <a:solidFill>
                <a:srgbClr val="1C4587"/>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 name="Group 6">
              <a:extLst>
                <a:ext uri="{FF2B5EF4-FFF2-40B4-BE49-F238E27FC236}">
                  <a16:creationId xmlns:a16="http://schemas.microsoft.com/office/drawing/2014/main" id="{64D7C7A0-81E5-0F44-B654-341D01BC25CA}"/>
                </a:ext>
              </a:extLst>
            </p:cNvPr>
            <p:cNvGrpSpPr/>
            <p:nvPr/>
          </p:nvGrpSpPr>
          <p:grpSpPr>
            <a:xfrm>
              <a:off x="4525323" y="3058447"/>
              <a:ext cx="778576" cy="1278060"/>
              <a:chOff x="4790565" y="3141415"/>
              <a:chExt cx="778576" cy="1278060"/>
            </a:xfrm>
          </p:grpSpPr>
          <p:sp>
            <p:nvSpPr>
              <p:cNvPr id="259" name="Google Shape;259;p41"/>
              <p:cNvSpPr/>
              <p:nvPr/>
            </p:nvSpPr>
            <p:spPr>
              <a:xfrm>
                <a:off x="4934050" y="3141415"/>
                <a:ext cx="488700" cy="484200"/>
              </a:xfrm>
              <a:prstGeom prst="ellipse">
                <a:avLst/>
              </a:prstGeom>
              <a:solidFill>
                <a:srgbClr val="1C4587"/>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41"/>
              <p:cNvSpPr/>
              <p:nvPr/>
            </p:nvSpPr>
            <p:spPr>
              <a:xfrm rot="-2739340">
                <a:off x="4790565" y="3640899"/>
                <a:ext cx="778576" cy="778576"/>
              </a:xfrm>
              <a:prstGeom prst="arc">
                <a:avLst>
                  <a:gd name="adj1" fmla="val 16200000"/>
                  <a:gd name="adj2" fmla="val 0"/>
                </a:avLst>
              </a:prstGeom>
              <a:solidFill>
                <a:srgbClr val="1C4587"/>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 name="Group 7">
              <a:extLst>
                <a:ext uri="{FF2B5EF4-FFF2-40B4-BE49-F238E27FC236}">
                  <a16:creationId xmlns:a16="http://schemas.microsoft.com/office/drawing/2014/main" id="{8EC2F86C-AE24-6349-AC14-1BC8FB64D637}"/>
                </a:ext>
              </a:extLst>
            </p:cNvPr>
            <p:cNvGrpSpPr/>
            <p:nvPr/>
          </p:nvGrpSpPr>
          <p:grpSpPr>
            <a:xfrm>
              <a:off x="4808059" y="3050109"/>
              <a:ext cx="778576" cy="1272278"/>
              <a:chOff x="4846154" y="3184087"/>
              <a:chExt cx="778576" cy="1272278"/>
            </a:xfrm>
          </p:grpSpPr>
          <p:sp>
            <p:nvSpPr>
              <p:cNvPr id="261" name="Google Shape;261;p41"/>
              <p:cNvSpPr/>
              <p:nvPr/>
            </p:nvSpPr>
            <p:spPr>
              <a:xfrm>
                <a:off x="4989312" y="3184087"/>
                <a:ext cx="488700" cy="484200"/>
              </a:xfrm>
              <a:prstGeom prst="ellipse">
                <a:avLst/>
              </a:prstGeom>
              <a:solidFill>
                <a:srgbClr val="1C4587"/>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41"/>
              <p:cNvSpPr/>
              <p:nvPr/>
            </p:nvSpPr>
            <p:spPr>
              <a:xfrm rot="-2739340">
                <a:off x="4846154" y="3677789"/>
                <a:ext cx="778576" cy="778576"/>
              </a:xfrm>
              <a:prstGeom prst="arc">
                <a:avLst>
                  <a:gd name="adj1" fmla="val 16200000"/>
                  <a:gd name="adj2" fmla="val 0"/>
                </a:avLst>
              </a:prstGeom>
              <a:solidFill>
                <a:srgbClr val="1C4587"/>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 name="Group 8">
              <a:extLst>
                <a:ext uri="{FF2B5EF4-FFF2-40B4-BE49-F238E27FC236}">
                  <a16:creationId xmlns:a16="http://schemas.microsoft.com/office/drawing/2014/main" id="{33165592-40F9-944F-9C6F-D455F7A2E387}"/>
                </a:ext>
              </a:extLst>
            </p:cNvPr>
            <p:cNvGrpSpPr/>
            <p:nvPr/>
          </p:nvGrpSpPr>
          <p:grpSpPr>
            <a:xfrm>
              <a:off x="5086566" y="3052045"/>
              <a:ext cx="778576" cy="1277880"/>
              <a:chOff x="5368351" y="3190183"/>
              <a:chExt cx="778576" cy="1277880"/>
            </a:xfrm>
          </p:grpSpPr>
          <p:sp>
            <p:nvSpPr>
              <p:cNvPr id="263" name="Google Shape;263;p41"/>
              <p:cNvSpPr/>
              <p:nvPr/>
            </p:nvSpPr>
            <p:spPr>
              <a:xfrm>
                <a:off x="5515966" y="3190183"/>
                <a:ext cx="488700" cy="484200"/>
              </a:xfrm>
              <a:prstGeom prst="ellipse">
                <a:avLst/>
              </a:prstGeom>
              <a:solidFill>
                <a:schemeClr val="accent1"/>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41"/>
              <p:cNvSpPr/>
              <p:nvPr/>
            </p:nvSpPr>
            <p:spPr>
              <a:xfrm rot="-2739340">
                <a:off x="5368351" y="3689487"/>
                <a:ext cx="778576" cy="778576"/>
              </a:xfrm>
              <a:prstGeom prst="arc">
                <a:avLst>
                  <a:gd name="adj1" fmla="val 16200000"/>
                  <a:gd name="adj2" fmla="val 0"/>
                </a:avLst>
              </a:prstGeom>
              <a:solidFill>
                <a:schemeClr val="accent1"/>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 name="Group 3">
              <a:extLst>
                <a:ext uri="{FF2B5EF4-FFF2-40B4-BE49-F238E27FC236}">
                  <a16:creationId xmlns:a16="http://schemas.microsoft.com/office/drawing/2014/main" id="{FF731F9E-3EC1-6A4F-8CA4-DBF407687F5B}"/>
                </a:ext>
              </a:extLst>
            </p:cNvPr>
            <p:cNvGrpSpPr/>
            <p:nvPr/>
          </p:nvGrpSpPr>
          <p:grpSpPr>
            <a:xfrm>
              <a:off x="5361762" y="3050109"/>
              <a:ext cx="778576" cy="1278088"/>
              <a:chOff x="5826632" y="3242576"/>
              <a:chExt cx="778576" cy="1278088"/>
            </a:xfrm>
          </p:grpSpPr>
          <p:sp>
            <p:nvSpPr>
              <p:cNvPr id="265" name="Google Shape;265;p41"/>
              <p:cNvSpPr/>
              <p:nvPr/>
            </p:nvSpPr>
            <p:spPr>
              <a:xfrm>
                <a:off x="5969040" y="3242576"/>
                <a:ext cx="488700" cy="484200"/>
              </a:xfrm>
              <a:prstGeom prst="ellipse">
                <a:avLst/>
              </a:prstGeom>
              <a:solidFill>
                <a:schemeClr val="accent1"/>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64;p41">
                <a:extLst>
                  <a:ext uri="{FF2B5EF4-FFF2-40B4-BE49-F238E27FC236}">
                    <a16:creationId xmlns:a16="http://schemas.microsoft.com/office/drawing/2014/main" id="{BF232809-658C-314A-B23D-6B905DFD93BC}"/>
                  </a:ext>
                </a:extLst>
              </p:cNvPr>
              <p:cNvSpPr/>
              <p:nvPr/>
            </p:nvSpPr>
            <p:spPr>
              <a:xfrm rot="-2739340">
                <a:off x="5826632" y="3742088"/>
                <a:ext cx="778576" cy="778576"/>
              </a:xfrm>
              <a:prstGeom prst="arc">
                <a:avLst>
                  <a:gd name="adj1" fmla="val 16200000"/>
                  <a:gd name="adj2" fmla="val 0"/>
                </a:avLst>
              </a:prstGeom>
              <a:solidFill>
                <a:schemeClr val="accent1"/>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roup 10">
              <a:extLst>
                <a:ext uri="{FF2B5EF4-FFF2-40B4-BE49-F238E27FC236}">
                  <a16:creationId xmlns:a16="http://schemas.microsoft.com/office/drawing/2014/main" id="{C56494BB-5EC8-1E44-8D9F-77E9EDF1CEDD}"/>
                </a:ext>
              </a:extLst>
            </p:cNvPr>
            <p:cNvGrpSpPr/>
            <p:nvPr/>
          </p:nvGrpSpPr>
          <p:grpSpPr>
            <a:xfrm>
              <a:off x="5591545" y="3050109"/>
              <a:ext cx="778576" cy="1284042"/>
              <a:chOff x="5774824" y="3065747"/>
              <a:chExt cx="778576" cy="1284042"/>
            </a:xfrm>
          </p:grpSpPr>
          <p:sp>
            <p:nvSpPr>
              <p:cNvPr id="268" name="Google Shape;268;p41"/>
              <p:cNvSpPr/>
              <p:nvPr/>
            </p:nvSpPr>
            <p:spPr>
              <a:xfrm rot="18860660">
                <a:off x="5774824" y="3571213"/>
                <a:ext cx="778576" cy="778576"/>
              </a:xfrm>
              <a:prstGeom prst="arc">
                <a:avLst>
                  <a:gd name="adj1" fmla="val 16200000"/>
                  <a:gd name="adj2" fmla="val 0"/>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41"/>
              <p:cNvSpPr/>
              <p:nvPr/>
            </p:nvSpPr>
            <p:spPr>
              <a:xfrm>
                <a:off x="5914773" y="3065747"/>
                <a:ext cx="488700" cy="484200"/>
              </a:xfrm>
              <a:prstGeom prst="ellipse">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 name="Group 11">
              <a:extLst>
                <a:ext uri="{FF2B5EF4-FFF2-40B4-BE49-F238E27FC236}">
                  <a16:creationId xmlns:a16="http://schemas.microsoft.com/office/drawing/2014/main" id="{B25D3DBF-6C03-C24A-9456-6529218C780E}"/>
                </a:ext>
              </a:extLst>
            </p:cNvPr>
            <p:cNvGrpSpPr/>
            <p:nvPr/>
          </p:nvGrpSpPr>
          <p:grpSpPr>
            <a:xfrm>
              <a:off x="5848180" y="3053205"/>
              <a:ext cx="778576" cy="1287188"/>
              <a:chOff x="6431758" y="3116600"/>
              <a:chExt cx="778576" cy="1287188"/>
            </a:xfrm>
          </p:grpSpPr>
          <p:sp>
            <p:nvSpPr>
              <p:cNvPr id="269" name="Google Shape;269;p41"/>
              <p:cNvSpPr/>
              <p:nvPr/>
            </p:nvSpPr>
            <p:spPr>
              <a:xfrm>
                <a:off x="6575418" y="3116600"/>
                <a:ext cx="488700" cy="484200"/>
              </a:xfrm>
              <a:prstGeom prst="ellipse">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41"/>
              <p:cNvSpPr/>
              <p:nvPr/>
            </p:nvSpPr>
            <p:spPr>
              <a:xfrm rot="-2739340">
                <a:off x="6431758" y="3625212"/>
                <a:ext cx="778576" cy="778576"/>
              </a:xfrm>
              <a:prstGeom prst="arc">
                <a:avLst>
                  <a:gd name="adj1" fmla="val 16200000"/>
                  <a:gd name="adj2" fmla="val 0"/>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 name="Group 12">
              <a:extLst>
                <a:ext uri="{FF2B5EF4-FFF2-40B4-BE49-F238E27FC236}">
                  <a16:creationId xmlns:a16="http://schemas.microsoft.com/office/drawing/2014/main" id="{52A47158-8E5E-B140-8BAB-C2B267B08003}"/>
                </a:ext>
              </a:extLst>
            </p:cNvPr>
            <p:cNvGrpSpPr/>
            <p:nvPr/>
          </p:nvGrpSpPr>
          <p:grpSpPr>
            <a:xfrm>
              <a:off x="6121279" y="3052045"/>
              <a:ext cx="778576" cy="1287032"/>
              <a:chOff x="6678551" y="3307847"/>
              <a:chExt cx="778576" cy="1287032"/>
            </a:xfrm>
          </p:grpSpPr>
          <p:sp>
            <p:nvSpPr>
              <p:cNvPr id="271" name="Google Shape;271;p41"/>
              <p:cNvSpPr/>
              <p:nvPr/>
            </p:nvSpPr>
            <p:spPr>
              <a:xfrm>
                <a:off x="6823491" y="3307847"/>
                <a:ext cx="488700" cy="484200"/>
              </a:xfrm>
              <a:prstGeom prst="ellipse">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41"/>
              <p:cNvSpPr/>
              <p:nvPr/>
            </p:nvSpPr>
            <p:spPr>
              <a:xfrm rot="-2739340">
                <a:off x="6678551" y="3816303"/>
                <a:ext cx="778576" cy="778576"/>
              </a:xfrm>
              <a:prstGeom prst="arc">
                <a:avLst>
                  <a:gd name="adj1" fmla="val 16200000"/>
                  <a:gd name="adj2" fmla="val 0"/>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roup 13">
              <a:extLst>
                <a:ext uri="{FF2B5EF4-FFF2-40B4-BE49-F238E27FC236}">
                  <a16:creationId xmlns:a16="http://schemas.microsoft.com/office/drawing/2014/main" id="{23F88B5B-D6D8-8D45-AAE9-E3A9DB7F4AA5}"/>
                </a:ext>
              </a:extLst>
            </p:cNvPr>
            <p:cNvGrpSpPr/>
            <p:nvPr/>
          </p:nvGrpSpPr>
          <p:grpSpPr>
            <a:xfrm>
              <a:off x="6415206" y="3050109"/>
              <a:ext cx="778576" cy="1287032"/>
              <a:chOff x="6845457" y="3200419"/>
              <a:chExt cx="778576" cy="1287032"/>
            </a:xfrm>
          </p:grpSpPr>
          <p:sp>
            <p:nvSpPr>
              <p:cNvPr id="273" name="Google Shape;273;p41"/>
              <p:cNvSpPr/>
              <p:nvPr/>
            </p:nvSpPr>
            <p:spPr>
              <a:xfrm>
                <a:off x="6990397" y="3200419"/>
                <a:ext cx="488700" cy="484200"/>
              </a:xfrm>
              <a:prstGeom prst="ellipse">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41"/>
              <p:cNvSpPr/>
              <p:nvPr/>
            </p:nvSpPr>
            <p:spPr>
              <a:xfrm rot="-2739340">
                <a:off x="6845457" y="3708875"/>
                <a:ext cx="778576" cy="778576"/>
              </a:xfrm>
              <a:prstGeom prst="arc">
                <a:avLst>
                  <a:gd name="adj1" fmla="val 16200000"/>
                  <a:gd name="adj2" fmla="val 0"/>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42"/>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What are some chronic conditions?</a:t>
            </a:r>
            <a:endParaRPr/>
          </a:p>
        </p:txBody>
      </p:sp>
      <p:sp>
        <p:nvSpPr>
          <p:cNvPr id="282" name="Google Shape;282;p42"/>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Exercise: </a:t>
            </a:r>
            <a:endParaRPr>
              <a:solidFill>
                <a:schemeClr val="tx2">
                  <a:lumMod val="50000"/>
                </a:schemeClr>
              </a:solidFill>
            </a:endParaRPr>
          </a:p>
          <a:p>
            <a:pPr marL="0" lvl="0" indent="0" algn="l" rtl="0">
              <a:spcBef>
                <a:spcPts val="1600"/>
              </a:spcBef>
              <a:spcAft>
                <a:spcPts val="1600"/>
              </a:spcAft>
              <a:buNone/>
            </a:pPr>
            <a:r>
              <a:rPr lang="en">
                <a:solidFill>
                  <a:schemeClr val="tx2">
                    <a:lumMod val="50000"/>
                  </a:schemeClr>
                </a:solidFill>
              </a:rPr>
              <a:t>Name and define chronic conditions</a:t>
            </a:r>
            <a:endParaRPr>
              <a:solidFill>
                <a:schemeClr val="tx2">
                  <a:lumMod val="50000"/>
                </a:schemeClr>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43"/>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Type 2 diabetes</a:t>
            </a:r>
            <a:endParaRPr/>
          </a:p>
        </p:txBody>
      </p:sp>
      <p:sp>
        <p:nvSpPr>
          <p:cNvPr id="288" name="Google Shape;288;p43"/>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tx2">
                    <a:lumMod val="50000"/>
                  </a:schemeClr>
                </a:solidFill>
              </a:rPr>
              <a:t>Diabetes is an illness that causes blood glucose (sugar) levels to rise higher than normal. The food we eat is broken down into sugar that the body uses for energy.  Foods with carbohydrates are broken down into sugar in your blood. Every cell in your body needs sugar for energy. Insulin helps sugar get into the cells.</a:t>
            </a:r>
            <a:endParaRPr dirty="0">
              <a:solidFill>
                <a:schemeClr val="tx2">
                  <a:lumMod val="50000"/>
                </a:schemeClr>
              </a:solidFill>
            </a:endParaRPr>
          </a:p>
          <a:p>
            <a:pPr marL="0" lvl="0" indent="0" algn="l" rtl="0">
              <a:spcBef>
                <a:spcPts val="0"/>
              </a:spcBef>
              <a:spcAft>
                <a:spcPts val="0"/>
              </a:spcAft>
              <a:buNone/>
            </a:pPr>
            <a:endParaRPr dirty="0">
              <a:solidFill>
                <a:schemeClr val="tx2">
                  <a:lumMod val="50000"/>
                </a:schemeClr>
              </a:solidFill>
            </a:endParaRPr>
          </a:p>
          <a:p>
            <a:pPr marL="0" lvl="0" indent="0" algn="l" rtl="0">
              <a:spcBef>
                <a:spcPts val="0"/>
              </a:spcBef>
              <a:spcAft>
                <a:spcPts val="0"/>
              </a:spcAft>
              <a:buNone/>
            </a:pPr>
            <a:r>
              <a:rPr lang="en" dirty="0">
                <a:solidFill>
                  <a:schemeClr val="tx2">
                    <a:lumMod val="50000"/>
                  </a:schemeClr>
                </a:solidFill>
              </a:rPr>
              <a:t>If you have type 2 diabetes your body cannot use insulin properly. This is called insulin resistance. Over time, it means your body can’t make enough insulin to keep your blood glucose at normal levels.</a:t>
            </a:r>
            <a:endParaRPr dirty="0">
              <a:solidFill>
                <a:schemeClr val="tx2">
                  <a:lumMod val="50000"/>
                </a:schemeClr>
              </a:solidFill>
            </a:endParaRPr>
          </a:p>
          <a:p>
            <a:pPr marL="0" lvl="0" indent="0" algn="l" rtl="0">
              <a:spcBef>
                <a:spcPts val="0"/>
              </a:spcBef>
              <a:spcAft>
                <a:spcPts val="0"/>
              </a:spcAft>
              <a:buNone/>
            </a:pPr>
            <a:endParaRPr dirty="0">
              <a:solidFill>
                <a:schemeClr val="tx2">
                  <a:lumMod val="50000"/>
                </a:schemeClr>
              </a:solidFill>
            </a:endParaRPr>
          </a:p>
          <a:p>
            <a:pPr marL="0" lvl="0" indent="0" algn="l" rtl="0">
              <a:spcBef>
                <a:spcPts val="0"/>
              </a:spcBef>
              <a:spcAft>
                <a:spcPts val="0"/>
              </a:spcAft>
              <a:buNone/>
            </a:pPr>
            <a:r>
              <a:rPr lang="en" dirty="0">
                <a:solidFill>
                  <a:schemeClr val="tx2">
                    <a:lumMod val="50000"/>
                  </a:schemeClr>
                </a:solidFill>
              </a:rPr>
              <a:t>When glucose builds up in the blood instead of going into cells, it can cause two problems:</a:t>
            </a:r>
            <a:endParaRPr dirty="0">
              <a:solidFill>
                <a:schemeClr val="tx2">
                  <a:lumMod val="50000"/>
                </a:schemeClr>
              </a:solidFill>
            </a:endParaRPr>
          </a:p>
          <a:p>
            <a:pPr marL="736600" lvl="0" indent="-298450" algn="l" rtl="0">
              <a:spcBef>
                <a:spcPts val="0"/>
              </a:spcBef>
              <a:spcAft>
                <a:spcPts val="0"/>
              </a:spcAft>
              <a:buClr>
                <a:schemeClr val="lt2"/>
              </a:buClr>
              <a:buSzPts val="1100"/>
              <a:buFont typeface="Arial"/>
              <a:buChar char="●"/>
            </a:pPr>
            <a:r>
              <a:rPr lang="en" dirty="0">
                <a:solidFill>
                  <a:schemeClr val="tx2">
                    <a:lumMod val="50000"/>
                  </a:schemeClr>
                </a:solidFill>
              </a:rPr>
              <a:t>Right away, your cells may be starved for energy.</a:t>
            </a:r>
            <a:endParaRPr dirty="0">
              <a:solidFill>
                <a:schemeClr val="tx2">
                  <a:lumMod val="50000"/>
                </a:schemeClr>
              </a:solidFill>
            </a:endParaRPr>
          </a:p>
          <a:p>
            <a:pPr marL="736600" lvl="0" indent="-298450" algn="l" rtl="0">
              <a:spcBef>
                <a:spcPts val="0"/>
              </a:spcBef>
              <a:spcAft>
                <a:spcPts val="0"/>
              </a:spcAft>
              <a:buClr>
                <a:schemeClr val="lt2"/>
              </a:buClr>
              <a:buSzPts val="1100"/>
              <a:buFont typeface="Arial"/>
              <a:buChar char="●"/>
            </a:pPr>
            <a:r>
              <a:rPr lang="en" dirty="0">
                <a:solidFill>
                  <a:schemeClr val="tx2">
                    <a:lumMod val="50000"/>
                  </a:schemeClr>
                </a:solidFill>
              </a:rPr>
              <a:t>Over time, high blood glucose levels may hurt your eyes, kidneys, nerves or heart.</a:t>
            </a:r>
            <a:endParaRPr dirty="0">
              <a:solidFill>
                <a:schemeClr val="tx2">
                  <a:lumMod val="50000"/>
                </a:schemeClr>
              </a:solidFill>
            </a:endParaRPr>
          </a:p>
          <a:p>
            <a:pPr marL="0" lvl="0" indent="0" algn="l" rtl="0">
              <a:spcBef>
                <a:spcPts val="2300"/>
              </a:spcBef>
              <a:spcAft>
                <a:spcPts val="0"/>
              </a:spcAft>
              <a:buNone/>
            </a:pPr>
            <a:endParaRPr dirty="0">
              <a:solidFill>
                <a:schemeClr val="tx2">
                  <a:lumMod val="50000"/>
                </a:schemeClr>
              </a:solidFill>
            </a:endParaRPr>
          </a:p>
          <a:p>
            <a:pPr marL="0" lvl="0" indent="0" algn="l" rtl="0">
              <a:spcBef>
                <a:spcPts val="0"/>
              </a:spcBef>
              <a:spcAft>
                <a:spcPts val="1600"/>
              </a:spcAft>
              <a:buNone/>
            </a:pPr>
            <a:endParaRPr dirty="0">
              <a:solidFill>
                <a:schemeClr val="tx2">
                  <a:lumMod val="50000"/>
                </a:schemeClr>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14D0D-B9C8-254B-8AFA-CA98AFACB758}"/>
              </a:ext>
            </a:extLst>
          </p:cNvPr>
          <p:cNvSpPr>
            <a:spLocks noGrp="1"/>
          </p:cNvSpPr>
          <p:nvPr>
            <p:ph type="title"/>
          </p:nvPr>
        </p:nvSpPr>
        <p:spPr/>
        <p:txBody>
          <a:bodyPr/>
          <a:lstStyle/>
          <a:p>
            <a:r>
              <a:rPr lang="en-US" dirty="0"/>
              <a:t>Chronic Obstructive Pulmonary Disease  (COPD)</a:t>
            </a:r>
          </a:p>
        </p:txBody>
      </p:sp>
      <p:sp>
        <p:nvSpPr>
          <p:cNvPr id="3" name="Text Placeholder 2">
            <a:extLst>
              <a:ext uri="{FF2B5EF4-FFF2-40B4-BE49-F238E27FC236}">
                <a16:creationId xmlns:a16="http://schemas.microsoft.com/office/drawing/2014/main" id="{06B9FE5B-1F3C-2C4B-819E-B5FC09ADDC48}"/>
              </a:ext>
            </a:extLst>
          </p:cNvPr>
          <p:cNvSpPr>
            <a:spLocks noGrp="1"/>
          </p:cNvSpPr>
          <p:nvPr>
            <p:ph type="body" idx="1"/>
          </p:nvPr>
        </p:nvSpPr>
        <p:spPr/>
        <p:txBody>
          <a:bodyPr/>
          <a:lstStyle/>
          <a:p>
            <a:pPr marL="139700" indent="0">
              <a:buNone/>
            </a:pPr>
            <a:r>
              <a:rPr lang="en-US" dirty="0"/>
              <a:t>COPD refers to a group of diseases that block airflow in the body and cause breathing problems like emphysema and chronic bronchitis.</a:t>
            </a:r>
          </a:p>
          <a:p>
            <a:pPr marL="139700" indent="0">
              <a:buNone/>
            </a:pPr>
            <a:endParaRPr lang="en-US" dirty="0"/>
          </a:p>
          <a:p>
            <a:pPr marL="139700" indent="0">
              <a:buNone/>
            </a:pPr>
            <a:r>
              <a:rPr lang="en-US" dirty="0"/>
              <a:t>People living with COPD may have a lot of coughing/wheezing, too much phlegm, mucus or sputum, shortness of breath, fatigue, and trouble taking a deep breath. Causes of COPD can include:</a:t>
            </a:r>
          </a:p>
          <a:p>
            <a:pPr>
              <a:buFontTx/>
              <a:buChar char="-"/>
            </a:pPr>
            <a:r>
              <a:rPr lang="en-US" dirty="0"/>
              <a:t>tobacco smoke</a:t>
            </a:r>
          </a:p>
          <a:p>
            <a:pPr>
              <a:buFontTx/>
              <a:buChar char="-"/>
            </a:pPr>
            <a:r>
              <a:rPr lang="en-US" dirty="0"/>
              <a:t>exposure to air pollutants in the home and workplace</a:t>
            </a:r>
          </a:p>
          <a:p>
            <a:pPr>
              <a:buFontTx/>
              <a:buChar char="-"/>
            </a:pPr>
            <a:r>
              <a:rPr lang="en-US" dirty="0"/>
              <a:t>genes </a:t>
            </a:r>
          </a:p>
          <a:p>
            <a:pPr>
              <a:buFontTx/>
              <a:buChar char="-"/>
            </a:pPr>
            <a:r>
              <a:rPr lang="en-US" dirty="0"/>
              <a:t>respiratory factors</a:t>
            </a:r>
          </a:p>
          <a:p>
            <a:pPr>
              <a:buFontTx/>
              <a:buChar char="-"/>
            </a:pPr>
            <a:endParaRPr lang="en-US" dirty="0"/>
          </a:p>
          <a:p>
            <a:pPr marL="139700" indent="0">
              <a:buNone/>
            </a:pPr>
            <a:r>
              <a:rPr lang="en-US" dirty="0"/>
              <a:t>There’s no cure for COPD, but it can be prevented. Treatments include: medications, oxygen therapy, and pulmonary rehabilitation.</a:t>
            </a:r>
          </a:p>
        </p:txBody>
      </p:sp>
    </p:spTree>
    <p:extLst>
      <p:ext uri="{BB962C8B-B14F-4D97-AF65-F5344CB8AC3E}">
        <p14:creationId xmlns:p14="http://schemas.microsoft.com/office/powerpoint/2010/main" val="38368765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2F25C-D35F-224C-92BA-C5906A4757ED}"/>
              </a:ext>
            </a:extLst>
          </p:cNvPr>
          <p:cNvSpPr>
            <a:spLocks noGrp="1"/>
          </p:cNvSpPr>
          <p:nvPr>
            <p:ph type="title"/>
          </p:nvPr>
        </p:nvSpPr>
        <p:spPr/>
        <p:txBody>
          <a:bodyPr/>
          <a:lstStyle/>
          <a:p>
            <a:r>
              <a:rPr lang="en-US" dirty="0"/>
              <a:t>Asthma </a:t>
            </a:r>
          </a:p>
        </p:txBody>
      </p:sp>
      <p:sp>
        <p:nvSpPr>
          <p:cNvPr id="3" name="Text Placeholder 2">
            <a:extLst>
              <a:ext uri="{FF2B5EF4-FFF2-40B4-BE49-F238E27FC236}">
                <a16:creationId xmlns:a16="http://schemas.microsoft.com/office/drawing/2014/main" id="{0BEECF86-EBCA-8741-A678-53FF8F9EBD58}"/>
              </a:ext>
            </a:extLst>
          </p:cNvPr>
          <p:cNvSpPr>
            <a:spLocks noGrp="1"/>
          </p:cNvSpPr>
          <p:nvPr>
            <p:ph type="body" idx="1"/>
          </p:nvPr>
        </p:nvSpPr>
        <p:spPr/>
        <p:txBody>
          <a:bodyPr/>
          <a:lstStyle/>
          <a:p>
            <a:pPr marL="139700" indent="0">
              <a:buNone/>
            </a:pPr>
            <a:r>
              <a:rPr lang="en-US" dirty="0"/>
              <a:t>Asthma is a chronic condition that sometimes inflames and narrows the airways in the lungs </a:t>
            </a:r>
            <a:br>
              <a:rPr lang="en-US" dirty="0"/>
            </a:br>
            <a:r>
              <a:rPr lang="en-US" dirty="0"/>
              <a:t>due to swelling. </a:t>
            </a:r>
          </a:p>
          <a:p>
            <a:pPr marL="139700" indent="0">
              <a:buNone/>
            </a:pPr>
            <a:endParaRPr lang="en-US" dirty="0"/>
          </a:p>
          <a:p>
            <a:pPr marL="139700" indent="0">
              <a:buNone/>
            </a:pPr>
            <a:r>
              <a:rPr lang="en-US" dirty="0"/>
              <a:t>We don’t know the exact cause of asthma. It can happen after the immune system responds to an allergen in the environment. Allergens include: pollen, dust mites, mold spores, or pet dander. Additionally, asthma tends to run in families and may be inherited. People suffering from asthma often deal with periods of wheezing, chest tightness, shortness of breath and nighttime or early morning coughing. </a:t>
            </a:r>
          </a:p>
          <a:p>
            <a:pPr marL="139700" indent="0">
              <a:buNone/>
            </a:pPr>
            <a:endParaRPr lang="en-US" dirty="0"/>
          </a:p>
          <a:p>
            <a:pPr marL="139700" indent="0">
              <a:buNone/>
            </a:pPr>
            <a:r>
              <a:rPr lang="en-US" dirty="0"/>
              <a:t>Asthma cannot be cured, but its symptoms may be controlled by taking medicine and avoiding triggers that can cause an attack. </a:t>
            </a:r>
          </a:p>
        </p:txBody>
      </p:sp>
    </p:spTree>
    <p:extLst>
      <p:ext uri="{BB962C8B-B14F-4D97-AF65-F5344CB8AC3E}">
        <p14:creationId xmlns:p14="http://schemas.microsoft.com/office/powerpoint/2010/main" val="20012962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44"/>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Hypertension or high blood pressure</a:t>
            </a:r>
            <a:endParaRPr/>
          </a:p>
        </p:txBody>
      </p:sp>
      <p:sp>
        <p:nvSpPr>
          <p:cNvPr id="294" name="Google Shape;294;p44"/>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Roboto" panose="02000000000000000000" pitchFamily="2" charset="0"/>
                <a:ea typeface="Roboto" panose="02000000000000000000" pitchFamily="2" charset="0"/>
                <a:cs typeface="Open Sans"/>
                <a:sym typeface="Open Sans"/>
              </a:rPr>
              <a:t>Blood pressure is the force of blood pushing against the walls of your arteries, which carry blood from your heart to other parts of your body. Blood pressure normally rises and falls throughout the day. But if it stays high for a long time (hypertension), it can damage your heart and lead to health problems. </a:t>
            </a:r>
            <a:endParaRPr>
              <a:latin typeface="Roboto" panose="02000000000000000000" pitchFamily="2" charset="0"/>
              <a:ea typeface="Roboto" panose="02000000000000000000" pitchFamily="2" charset="0"/>
              <a:cs typeface="Open Sans"/>
              <a:sym typeface="Open Sans"/>
            </a:endParaRPr>
          </a:p>
          <a:p>
            <a:pPr marL="0" lvl="0" indent="0" algn="l" rtl="0">
              <a:spcBef>
                <a:spcPts val="1600"/>
              </a:spcBef>
              <a:spcAft>
                <a:spcPts val="0"/>
              </a:spcAft>
              <a:buNone/>
            </a:pPr>
            <a:r>
              <a:rPr lang="en">
                <a:latin typeface="Roboto" panose="02000000000000000000" pitchFamily="2" charset="0"/>
                <a:ea typeface="Roboto" panose="02000000000000000000" pitchFamily="2" charset="0"/>
                <a:cs typeface="Open Sans"/>
                <a:sym typeface="Open Sans"/>
              </a:rPr>
              <a:t>This increases the chances that someone will have heart disease or a stroke.</a:t>
            </a:r>
            <a:endParaRPr>
              <a:latin typeface="Roboto" panose="02000000000000000000" pitchFamily="2" charset="0"/>
              <a:ea typeface="Roboto" panose="02000000000000000000" pitchFamily="2" charset="0"/>
              <a:cs typeface="Open Sans"/>
              <a:sym typeface="Open Sans"/>
            </a:endParaRPr>
          </a:p>
          <a:p>
            <a:pPr marL="0" lvl="0" indent="0" algn="l" rtl="0">
              <a:spcBef>
                <a:spcPts val="1600"/>
              </a:spcBef>
              <a:spcAft>
                <a:spcPts val="0"/>
              </a:spcAft>
              <a:buNone/>
            </a:pPr>
            <a:r>
              <a:rPr lang="en">
                <a:latin typeface="Roboto" panose="02000000000000000000" pitchFamily="2" charset="0"/>
                <a:ea typeface="Roboto" panose="02000000000000000000" pitchFamily="2" charset="0"/>
                <a:cs typeface="Open Sans"/>
                <a:sym typeface="Open Sans"/>
              </a:rPr>
              <a:t>High blood pressure is called the “silent killer” because it has no warning signs or symptoms, and many people do not know they have it. The only way to know if you have it is to measure your blood pressure. Then you can take steps to control it if it is too high.</a:t>
            </a:r>
            <a:endParaRPr>
              <a:latin typeface="Roboto" panose="02000000000000000000" pitchFamily="2" charset="0"/>
              <a:ea typeface="Roboto" panose="02000000000000000000" pitchFamily="2" charset="0"/>
              <a:cs typeface="Open Sans"/>
              <a:sym typeface="Open Sans"/>
            </a:endParaRPr>
          </a:p>
          <a:p>
            <a:pPr marL="0" lvl="0" indent="0" algn="l" rtl="0">
              <a:spcBef>
                <a:spcPts val="1600"/>
              </a:spcBef>
              <a:spcAft>
                <a:spcPts val="0"/>
              </a:spcAft>
              <a:buNone/>
            </a:pPr>
            <a:endParaRPr>
              <a:highlight>
                <a:srgbClr val="FFFFFF"/>
              </a:highlight>
              <a:latin typeface="Roboto" panose="02000000000000000000" pitchFamily="2" charset="0"/>
              <a:ea typeface="Roboto" panose="02000000000000000000" pitchFamily="2" charset="0"/>
              <a:cs typeface="Open Sans"/>
              <a:sym typeface="Open Sans"/>
            </a:endParaRPr>
          </a:p>
          <a:p>
            <a:pPr marL="0" lvl="0" indent="0" algn="l" rtl="0">
              <a:spcBef>
                <a:spcPts val="1600"/>
              </a:spcBef>
              <a:spcAft>
                <a:spcPts val="1600"/>
              </a:spcAft>
              <a:buNone/>
            </a:pPr>
            <a:endParaRPr>
              <a:highlight>
                <a:srgbClr val="FFFFFF"/>
              </a:highlight>
              <a:latin typeface="Roboto" panose="02000000000000000000" pitchFamily="2" charset="0"/>
              <a:ea typeface="Roboto" panose="02000000000000000000" pitchFamily="2" charset="0"/>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45"/>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400"/>
              <a:t>Hyperlipidemia (high cholesterol) and heart disease</a:t>
            </a:r>
            <a:endParaRPr sz="2400"/>
          </a:p>
        </p:txBody>
      </p:sp>
      <p:sp>
        <p:nvSpPr>
          <p:cNvPr id="300" name="Google Shape;300;p45"/>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300">
                <a:latin typeface="Roboto" panose="02000000000000000000" pitchFamily="2" charset="0"/>
                <a:ea typeface="Roboto" panose="02000000000000000000" pitchFamily="2" charset="0"/>
                <a:cs typeface="Open Sans"/>
                <a:sym typeface="Open Sans"/>
              </a:rPr>
              <a:t>Blood cholesterol is a waxy, fat-like substance made by your liver. Blood cholesterol is essential for good health.</a:t>
            </a:r>
            <a:endParaRPr sz="1300">
              <a:latin typeface="Roboto" panose="02000000000000000000" pitchFamily="2" charset="0"/>
              <a:ea typeface="Roboto" panose="02000000000000000000" pitchFamily="2" charset="0"/>
              <a:cs typeface="Open Sans"/>
              <a:sym typeface="Open Sans"/>
            </a:endParaRPr>
          </a:p>
          <a:p>
            <a:pPr marL="0" lvl="0" indent="0" algn="l" rtl="0">
              <a:spcBef>
                <a:spcPts val="0"/>
              </a:spcBef>
              <a:spcAft>
                <a:spcPts val="0"/>
              </a:spcAft>
              <a:buNone/>
            </a:pPr>
            <a:endParaRPr sz="1300">
              <a:latin typeface="Roboto" panose="02000000000000000000" pitchFamily="2" charset="0"/>
              <a:ea typeface="Roboto" panose="02000000000000000000" pitchFamily="2" charset="0"/>
              <a:cs typeface="Open Sans"/>
              <a:sym typeface="Open Sans"/>
            </a:endParaRPr>
          </a:p>
          <a:p>
            <a:pPr marL="0" lvl="0" indent="0" algn="l" rtl="0">
              <a:spcBef>
                <a:spcPts val="0"/>
              </a:spcBef>
              <a:spcAft>
                <a:spcPts val="0"/>
              </a:spcAft>
              <a:buNone/>
            </a:pPr>
            <a:r>
              <a:rPr lang="en" sz="1300">
                <a:latin typeface="Roboto" panose="02000000000000000000" pitchFamily="2" charset="0"/>
                <a:ea typeface="Roboto" panose="02000000000000000000" pitchFamily="2" charset="0"/>
                <a:cs typeface="Open Sans"/>
                <a:sym typeface="Open Sans"/>
              </a:rPr>
              <a:t>Your body makes all the blood cholesterol it needs, which is why people should not eat added cholesterol.</a:t>
            </a:r>
            <a:endParaRPr sz="1300">
              <a:latin typeface="Roboto" panose="02000000000000000000" pitchFamily="2" charset="0"/>
              <a:ea typeface="Roboto" panose="02000000000000000000" pitchFamily="2" charset="0"/>
              <a:cs typeface="Open Sans"/>
              <a:sym typeface="Open Sans"/>
            </a:endParaRPr>
          </a:p>
          <a:p>
            <a:pPr marL="0" lvl="0" indent="0" algn="l" rtl="0">
              <a:spcBef>
                <a:spcPts val="0"/>
              </a:spcBef>
              <a:spcAft>
                <a:spcPts val="0"/>
              </a:spcAft>
              <a:buNone/>
            </a:pPr>
            <a:endParaRPr sz="1300">
              <a:latin typeface="Roboto" panose="02000000000000000000" pitchFamily="2" charset="0"/>
              <a:ea typeface="Roboto" panose="02000000000000000000" pitchFamily="2" charset="0"/>
              <a:cs typeface="Open Sans"/>
              <a:sym typeface="Open Sans"/>
            </a:endParaRPr>
          </a:p>
          <a:p>
            <a:pPr marL="0" lvl="0" indent="0" algn="l" rtl="0">
              <a:spcBef>
                <a:spcPts val="0"/>
              </a:spcBef>
              <a:spcAft>
                <a:spcPts val="0"/>
              </a:spcAft>
              <a:buNone/>
            </a:pPr>
            <a:r>
              <a:rPr lang="en" sz="1300">
                <a:latin typeface="Roboto" panose="02000000000000000000" pitchFamily="2" charset="0"/>
                <a:ea typeface="Roboto" panose="02000000000000000000" pitchFamily="2" charset="0"/>
                <a:cs typeface="Open Sans"/>
                <a:sym typeface="Open Sans"/>
              </a:rPr>
              <a:t>As added cholesterol (plaque) builds up in the arteries, the arteries begin to narrow, which lessens or blocks the flow of blood. This is called heart disease, and can lead to a heart attack.</a:t>
            </a:r>
            <a:endParaRPr sz="1300">
              <a:latin typeface="Roboto" panose="02000000000000000000" pitchFamily="2" charset="0"/>
              <a:ea typeface="Roboto" panose="02000000000000000000" pitchFamily="2" charset="0"/>
              <a:cs typeface="Open Sans"/>
              <a:sym typeface="Open Sans"/>
            </a:endParaRPr>
          </a:p>
          <a:p>
            <a:pPr marL="0" lvl="0" indent="0" algn="l" rtl="0">
              <a:spcBef>
                <a:spcPts val="0"/>
              </a:spcBef>
              <a:spcAft>
                <a:spcPts val="0"/>
              </a:spcAft>
              <a:buNone/>
            </a:pPr>
            <a:endParaRPr sz="1300">
              <a:latin typeface="Roboto" panose="02000000000000000000" pitchFamily="2" charset="0"/>
              <a:ea typeface="Roboto" panose="02000000000000000000" pitchFamily="2" charset="0"/>
              <a:cs typeface="Open Sans"/>
              <a:sym typeface="Open Sans"/>
            </a:endParaRPr>
          </a:p>
          <a:p>
            <a:pPr marL="0" lvl="0" indent="0" algn="l" rtl="0">
              <a:spcBef>
                <a:spcPts val="0"/>
              </a:spcBef>
              <a:spcAft>
                <a:spcPts val="0"/>
              </a:spcAft>
              <a:buNone/>
            </a:pPr>
            <a:r>
              <a:rPr lang="en" sz="1300">
                <a:latin typeface="Roboto" panose="02000000000000000000" pitchFamily="2" charset="0"/>
                <a:ea typeface="Roboto" panose="02000000000000000000" pitchFamily="2" charset="0"/>
                <a:cs typeface="Open Sans"/>
                <a:sym typeface="Open Sans"/>
              </a:rPr>
              <a:t>Dietary cholesterol is found in animal foods, including meat, seafood, poultry, eggs, and dairy products. Learn more about </a:t>
            </a:r>
            <a:r>
              <a:rPr lang="en" sz="1300" u="sng">
                <a:latin typeface="Roboto" panose="02000000000000000000" pitchFamily="2" charset="0"/>
                <a:ea typeface="Roboto" panose="02000000000000000000" pitchFamily="2" charset="0"/>
                <a:cs typeface="Open Sans"/>
                <a:sym typeface="Open Sans"/>
                <a:hlinkClick r:id="rId3"/>
              </a:rPr>
              <a:t>preventing high cholesterol</a:t>
            </a:r>
            <a:r>
              <a:rPr lang="en" sz="1300">
                <a:latin typeface="Roboto" panose="02000000000000000000" pitchFamily="2" charset="0"/>
                <a:ea typeface="Roboto" panose="02000000000000000000" pitchFamily="2" charset="0"/>
                <a:cs typeface="Open Sans"/>
                <a:sym typeface="Open Sans"/>
              </a:rPr>
              <a:t> by making healthy eating choices.</a:t>
            </a:r>
            <a:endParaRPr>
              <a:latin typeface="Roboto" panose="02000000000000000000" pitchFamily="2" charset="0"/>
              <a:ea typeface="Roboto" panose="02000000000000000000" pitchFamily="2"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46"/>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Arthritis</a:t>
            </a:r>
            <a:endParaRPr/>
          </a:p>
        </p:txBody>
      </p:sp>
      <p:sp>
        <p:nvSpPr>
          <p:cNvPr id="306" name="Google Shape;306;p46"/>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latin typeface="Roboto" panose="02000000000000000000" pitchFamily="2" charset="0"/>
                <a:ea typeface="Roboto" panose="02000000000000000000" pitchFamily="2" charset="0"/>
              </a:rPr>
              <a:t>Arthritis is joint pain, or joint disease. </a:t>
            </a:r>
            <a:r>
              <a:rPr lang="en" sz="1400">
                <a:latin typeface="Roboto" panose="02000000000000000000" pitchFamily="2" charset="0"/>
                <a:ea typeface="Roboto" panose="02000000000000000000" pitchFamily="2" charset="0"/>
                <a:cs typeface="Arial"/>
                <a:sym typeface="Arial"/>
              </a:rPr>
              <a:t>Common arthritis joint symptoms include swelling, pain, stiffness and decreased range of motion.</a:t>
            </a:r>
            <a:endParaRPr sz="1400">
              <a:latin typeface="Roboto" panose="02000000000000000000" pitchFamily="2" charset="0"/>
              <a:ea typeface="Roboto" panose="02000000000000000000" pitchFamily="2" charset="0"/>
              <a:cs typeface="Arial"/>
              <a:sym typeface="Arial"/>
            </a:endParaRPr>
          </a:p>
          <a:p>
            <a:pPr marL="0" lvl="0" indent="0" algn="l" rtl="0">
              <a:spcBef>
                <a:spcPts val="1600"/>
              </a:spcBef>
              <a:spcAft>
                <a:spcPts val="1600"/>
              </a:spcAft>
              <a:buNone/>
            </a:pPr>
            <a:r>
              <a:rPr lang="en" sz="1400">
                <a:latin typeface="Roboto" panose="02000000000000000000" pitchFamily="2" charset="0"/>
                <a:ea typeface="Roboto" panose="02000000000000000000" pitchFamily="2" charset="0"/>
                <a:cs typeface="Arial"/>
                <a:sym typeface="Arial"/>
              </a:rPr>
              <a:t>Arthritis can lead to chronic pain, inability to do daily activities and make it difficult to walk or climb stairs. Arthritis can cause permanent joint changes. Sometimes you can see the effects of arthritis, and sometimes you can’t. Some types of arthritis also affect the heart, eyes, lungs, kidneys and skin as well as the joints.</a:t>
            </a:r>
            <a:endParaRPr sz="1400">
              <a:latin typeface="Roboto" panose="02000000000000000000" pitchFamily="2" charset="0"/>
              <a:ea typeface="Roboto" panose="02000000000000000000" pitchFamily="2" charset="0"/>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47"/>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Depression </a:t>
            </a:r>
            <a:endParaRPr/>
          </a:p>
        </p:txBody>
      </p:sp>
      <p:sp>
        <p:nvSpPr>
          <p:cNvPr id="312" name="Google Shape;312;p47"/>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Depression is a common and serious medical illness that negatively affects how you feel, the way you think and how you act. Depression causes feelings of sadness and/or a loss of interest in activities. It can lead to a variety of emotional and physical problems and can decrease a person’s ability to function at work and at home. Depression is treatable. </a:t>
            </a:r>
            <a:endParaRPr/>
          </a:p>
          <a:p>
            <a:pPr marL="0" lvl="0" indent="0" algn="l" rtl="0">
              <a:spcBef>
                <a:spcPts val="1600"/>
              </a:spcBef>
              <a:spcAft>
                <a:spcPts val="1600"/>
              </a:spcAft>
              <a:buNone/>
            </a:pPr>
            <a:r>
              <a:rPr lang="en"/>
              <a:t>Being sad is not the same as having depression. In depression, feelings of sadness, low mood, and losing interest in activities are low for an ongoing period of time (2 weeks or more).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5"/>
          <p:cNvSpPr txBox="1">
            <a:spLocks noGrp="1"/>
          </p:cNvSpPr>
          <p:nvPr>
            <p:ph type="title"/>
          </p:nvPr>
        </p:nvSpPr>
        <p:spPr>
          <a:prstGeom prst="rect">
            <a:avLst/>
          </a:prstGeom>
        </p:spPr>
        <p:txBody>
          <a:bodyPr spcFirstLastPara="1" wrap="square" lIns="91440" tIns="91425" rIns="91425" bIns="91425" anchor="t" anchorCtr="0">
            <a:noAutofit/>
          </a:bodyPr>
          <a:lstStyle/>
          <a:p>
            <a:pPr marL="0" lvl="0" indent="0" algn="l" rtl="0">
              <a:spcBef>
                <a:spcPts val="0"/>
              </a:spcBef>
              <a:spcAft>
                <a:spcPts val="0"/>
              </a:spcAft>
              <a:buNone/>
            </a:pPr>
            <a:r>
              <a:rPr lang="en"/>
              <a:t>Program Goal	</a:t>
            </a:r>
            <a:endParaRPr/>
          </a:p>
        </p:txBody>
      </p:sp>
      <p:sp>
        <p:nvSpPr>
          <p:cNvPr id="81" name="Google Shape;81;p15"/>
          <p:cNvSpPr txBox="1">
            <a:spLocks noGrp="1"/>
          </p:cNvSpPr>
          <p:nvPr>
            <p:ph type="body" idx="1"/>
          </p:nvPr>
        </p:nvSpPr>
        <p:spPr>
          <a:xfrm>
            <a:off x="3682506" y="1034456"/>
            <a:ext cx="5141453" cy="3163500"/>
          </a:xfrm>
          <a:prstGeom prst="rect">
            <a:avLst/>
          </a:prstGeom>
        </p:spPr>
        <p:txBody>
          <a:bodyPr spcFirstLastPara="1" wrap="square" lIns="91425" tIns="91425" rIns="91425" bIns="91425" anchor="t" anchorCtr="0">
            <a:noAutofit/>
          </a:bodyPr>
          <a:lstStyle/>
          <a:p>
            <a:pPr marL="139700" lvl="0" indent="0">
              <a:buSzPts val="1400"/>
              <a:buNone/>
            </a:pPr>
            <a:r>
              <a:rPr lang="en-US" sz="2000">
                <a:solidFill>
                  <a:schemeClr val="tx2">
                    <a:lumMod val="50000"/>
                  </a:schemeClr>
                </a:solidFill>
              </a:rPr>
              <a:t>To educate patients about chronic conditions</a:t>
            </a:r>
          </a:p>
          <a:p>
            <a:pPr marL="139700" indent="0">
              <a:spcBef>
                <a:spcPts val="1600"/>
              </a:spcBef>
              <a:buSzPts val="1400"/>
              <a:buNone/>
            </a:pPr>
            <a:r>
              <a:rPr lang="en-US" sz="2000">
                <a:solidFill>
                  <a:schemeClr val="tx2">
                    <a:lumMod val="50000"/>
                  </a:schemeClr>
                </a:solidFill>
              </a:rPr>
              <a:t>To give patients tools and skills to take care of themselves between doctor visits.</a:t>
            </a:r>
          </a:p>
          <a:p>
            <a:pPr marL="139700" indent="0">
              <a:spcBef>
                <a:spcPts val="1600"/>
              </a:spcBef>
              <a:buSzPts val="1400"/>
              <a:buNone/>
            </a:pPr>
            <a:r>
              <a:rPr lang="en-US" sz="2000">
                <a:solidFill>
                  <a:schemeClr val="tx2">
                    <a:lumMod val="50000"/>
                  </a:schemeClr>
                </a:solidFill>
              </a:rPr>
              <a:t>To motivate patients to make healthy changes so they can feel good every day.</a:t>
            </a:r>
          </a:p>
          <a:p>
            <a:pPr marL="457200" lvl="0" indent="-342900" algn="l" rtl="0">
              <a:spcBef>
                <a:spcPts val="0"/>
              </a:spcBef>
              <a:spcAft>
                <a:spcPts val="0"/>
              </a:spcAft>
              <a:buClr>
                <a:schemeClr val="lt2"/>
              </a:buClr>
              <a:buSzPts val="1800"/>
              <a:buChar char="-"/>
            </a:pPr>
            <a:endParaRPr sz="2000">
              <a:solidFill>
                <a:schemeClr val="tx2">
                  <a:lumMod val="50000"/>
                </a:schemeClr>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48"/>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Anxiety</a:t>
            </a:r>
            <a:endParaRPr/>
          </a:p>
        </p:txBody>
      </p:sp>
      <p:sp>
        <p:nvSpPr>
          <p:cNvPr id="318" name="Google Shape;318;p48"/>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Everyone worries sometimes - before a big event, or before making an important decision - but for some people, worrying doesn’t go away, and sometimes it gets worse over time. This is called, “generalized anxiety disorder” and symptoms include:</a:t>
            </a:r>
            <a:endParaRPr/>
          </a:p>
          <a:p>
            <a:pPr marL="457200" lvl="0" indent="-304800" algn="l" rtl="0">
              <a:spcBef>
                <a:spcPts val="2400"/>
              </a:spcBef>
              <a:spcAft>
                <a:spcPts val="0"/>
              </a:spcAft>
              <a:buClr>
                <a:schemeClr val="lt2"/>
              </a:buClr>
              <a:buSzPts val="1200"/>
              <a:buFont typeface="Roboto"/>
              <a:buChar char="●"/>
            </a:pPr>
            <a:r>
              <a:rPr lang="en"/>
              <a:t>Feeling restless, wound-up, or on-edge</a:t>
            </a:r>
            <a:endParaRPr/>
          </a:p>
          <a:p>
            <a:pPr marL="457200" lvl="0" indent="-304800" algn="l" rtl="0">
              <a:spcBef>
                <a:spcPts val="0"/>
              </a:spcBef>
              <a:spcAft>
                <a:spcPts val="0"/>
              </a:spcAft>
              <a:buClr>
                <a:schemeClr val="lt2"/>
              </a:buClr>
              <a:buSzPts val="1200"/>
              <a:buFont typeface="Roboto"/>
              <a:buChar char="●"/>
            </a:pPr>
            <a:r>
              <a:rPr lang="en"/>
              <a:t>Feeling tired easily</a:t>
            </a:r>
            <a:endParaRPr/>
          </a:p>
          <a:p>
            <a:pPr marL="457200" lvl="0" indent="-304800" algn="l" rtl="0">
              <a:spcBef>
                <a:spcPts val="0"/>
              </a:spcBef>
              <a:spcAft>
                <a:spcPts val="0"/>
              </a:spcAft>
              <a:buClr>
                <a:schemeClr val="lt2"/>
              </a:buClr>
              <a:buSzPts val="1200"/>
              <a:buFont typeface="Roboto"/>
              <a:buChar char="●"/>
            </a:pPr>
            <a:r>
              <a:rPr lang="en"/>
              <a:t>Having difficulty concentrating; mind going blank</a:t>
            </a:r>
            <a:endParaRPr/>
          </a:p>
          <a:p>
            <a:pPr marL="457200" lvl="0" indent="-304800" algn="l" rtl="0">
              <a:spcBef>
                <a:spcPts val="0"/>
              </a:spcBef>
              <a:spcAft>
                <a:spcPts val="0"/>
              </a:spcAft>
              <a:buClr>
                <a:schemeClr val="lt2"/>
              </a:buClr>
              <a:buSzPts val="1200"/>
              <a:buFont typeface="Roboto"/>
              <a:buChar char="●"/>
            </a:pPr>
            <a:r>
              <a:rPr lang="en"/>
              <a:t>Being irritable</a:t>
            </a:r>
            <a:endParaRPr/>
          </a:p>
          <a:p>
            <a:pPr marL="457200" lvl="0" indent="-304800" algn="l" rtl="0">
              <a:spcBef>
                <a:spcPts val="0"/>
              </a:spcBef>
              <a:spcAft>
                <a:spcPts val="0"/>
              </a:spcAft>
              <a:buClr>
                <a:schemeClr val="lt2"/>
              </a:buClr>
              <a:buSzPts val="1200"/>
              <a:buFont typeface="Roboto"/>
              <a:buChar char="●"/>
            </a:pPr>
            <a:r>
              <a:rPr lang="en"/>
              <a:t>Having muscle tension</a:t>
            </a:r>
            <a:endParaRPr/>
          </a:p>
          <a:p>
            <a:pPr marL="457200" lvl="0" indent="-304800" algn="l" rtl="0">
              <a:spcBef>
                <a:spcPts val="0"/>
              </a:spcBef>
              <a:spcAft>
                <a:spcPts val="0"/>
              </a:spcAft>
              <a:buClr>
                <a:schemeClr val="lt2"/>
              </a:buClr>
              <a:buSzPts val="1200"/>
              <a:buFont typeface="Roboto"/>
              <a:buChar char="●"/>
            </a:pPr>
            <a:r>
              <a:rPr lang="en"/>
              <a:t>Difficulty controlling feelings of worry</a:t>
            </a:r>
            <a:endParaRPr/>
          </a:p>
          <a:p>
            <a:pPr marL="457200" lvl="0" indent="-304800" algn="l" rtl="0">
              <a:spcBef>
                <a:spcPts val="0"/>
              </a:spcBef>
              <a:spcAft>
                <a:spcPts val="0"/>
              </a:spcAft>
              <a:buClr>
                <a:schemeClr val="lt2"/>
              </a:buClr>
              <a:buSzPts val="1200"/>
              <a:buFont typeface="Roboto"/>
              <a:buChar char="●"/>
            </a:pPr>
            <a:r>
              <a:rPr lang="en"/>
              <a:t>Having sleep problems like difficulty falling or staying asleep, restlessness, or unsatisfying sleep</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4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Why treat chronic conditions?	</a:t>
            </a:r>
            <a:endParaRPr/>
          </a:p>
        </p:txBody>
      </p:sp>
      <p:sp>
        <p:nvSpPr>
          <p:cNvPr id="324" name="Google Shape;324;p49"/>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If I have this for life, why should I do anything different?</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50"/>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Treatment for Chronic Conditions</a:t>
            </a:r>
            <a:endParaRPr/>
          </a:p>
        </p:txBody>
      </p:sp>
      <p:sp>
        <p:nvSpPr>
          <p:cNvPr id="330" name="Google Shape;330;p50"/>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chronic conditions we just talked about all have different treatments. But there are some things that work well for every condition:</a:t>
            </a:r>
            <a:endParaRPr/>
          </a:p>
          <a:p>
            <a:pPr marL="457200" lvl="0" indent="-317500" algn="l" rtl="0">
              <a:spcBef>
                <a:spcPts val="1600"/>
              </a:spcBef>
              <a:spcAft>
                <a:spcPts val="0"/>
              </a:spcAft>
              <a:buSzPts val="1400"/>
              <a:buChar char="-"/>
            </a:pPr>
            <a:r>
              <a:rPr lang="en"/>
              <a:t>Getting exercise (60 minutes 5-7 days per week)</a:t>
            </a:r>
            <a:endParaRPr/>
          </a:p>
          <a:p>
            <a:pPr marL="457200" lvl="0" indent="-317500" algn="l" rtl="0">
              <a:spcBef>
                <a:spcPts val="0"/>
              </a:spcBef>
              <a:spcAft>
                <a:spcPts val="0"/>
              </a:spcAft>
              <a:buSzPts val="1400"/>
              <a:buChar char="-"/>
            </a:pPr>
            <a:r>
              <a:rPr lang="en"/>
              <a:t>Eating a healthy diet</a:t>
            </a:r>
            <a:endParaRPr/>
          </a:p>
          <a:p>
            <a:pPr marL="457200" lvl="0" indent="-317500" algn="l" rtl="0">
              <a:spcBef>
                <a:spcPts val="0"/>
              </a:spcBef>
              <a:spcAft>
                <a:spcPts val="0"/>
              </a:spcAft>
              <a:buSzPts val="1400"/>
              <a:buChar char="-"/>
            </a:pPr>
            <a:r>
              <a:rPr lang="en"/>
              <a:t>Taking medications </a:t>
            </a:r>
            <a:endParaRPr/>
          </a:p>
          <a:p>
            <a:pPr marL="457200" lvl="0" indent="-317500" algn="l" rtl="0">
              <a:spcBef>
                <a:spcPts val="0"/>
              </a:spcBef>
              <a:spcAft>
                <a:spcPts val="0"/>
              </a:spcAft>
              <a:buSzPts val="1400"/>
              <a:buChar char="-"/>
            </a:pPr>
            <a:r>
              <a:rPr lang="en"/>
              <a:t>Getting social support</a:t>
            </a:r>
            <a:endParaRPr/>
          </a:p>
          <a:p>
            <a:pPr marL="457200" lvl="0" indent="-317500" algn="l" rtl="0">
              <a:spcBef>
                <a:spcPts val="0"/>
              </a:spcBef>
              <a:spcAft>
                <a:spcPts val="0"/>
              </a:spcAft>
              <a:buSzPts val="1400"/>
              <a:buChar char="-"/>
            </a:pPr>
            <a:r>
              <a:rPr lang="en"/>
              <a:t>Managing stress </a:t>
            </a:r>
            <a:endParaRPr/>
          </a:p>
          <a:p>
            <a:pPr marL="457200" lvl="0" indent="-317500" algn="l" rtl="0">
              <a:spcBef>
                <a:spcPts val="0"/>
              </a:spcBef>
              <a:spcAft>
                <a:spcPts val="0"/>
              </a:spcAft>
              <a:buSzPts val="1400"/>
              <a:buChar char="-"/>
            </a:pPr>
            <a:r>
              <a:rPr lang="en"/>
              <a:t>Coping with negative feelings in a healthy way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51"/>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Exercise: </a:t>
            </a:r>
            <a:endParaRPr/>
          </a:p>
          <a:p>
            <a:pPr marL="0" lvl="0" indent="0" algn="l" rtl="0">
              <a:spcBef>
                <a:spcPts val="0"/>
              </a:spcBef>
              <a:spcAft>
                <a:spcPts val="0"/>
              </a:spcAft>
              <a:buNone/>
            </a:pPr>
            <a:r>
              <a:rPr lang="en"/>
              <a:t>Self-Quiz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52"/>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Break</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53"/>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Group Exercise: Self-Management</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54"/>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Exercise</a:t>
            </a:r>
            <a:endParaRPr/>
          </a:p>
        </p:txBody>
      </p:sp>
      <p:sp>
        <p:nvSpPr>
          <p:cNvPr id="351" name="Google Shape;351;p54"/>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When you hear the words, “self-management of chronic conditions” what do you think of? </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56"/>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What are the parts of self-management?	</a:t>
            </a:r>
            <a:endParaRPr/>
          </a:p>
        </p:txBody>
      </p:sp>
      <p:sp>
        <p:nvSpPr>
          <p:cNvPr id="363" name="Google Shape;363;p56"/>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t>Skills for successful self-management: </a:t>
            </a:r>
            <a:endParaRPr sz="1400"/>
          </a:p>
          <a:p>
            <a:pPr marL="457200" lvl="0" indent="-317500" algn="l" rtl="0">
              <a:spcBef>
                <a:spcPts val="0"/>
              </a:spcBef>
              <a:spcAft>
                <a:spcPts val="0"/>
              </a:spcAft>
              <a:buSzPts val="1400"/>
              <a:buAutoNum type="arabicParenR"/>
            </a:pPr>
            <a:r>
              <a:rPr lang="en" sz="1400"/>
              <a:t>Setting goals</a:t>
            </a:r>
            <a:endParaRPr sz="1400"/>
          </a:p>
          <a:p>
            <a:pPr marL="457200" lvl="0" indent="-317500" algn="l" rtl="0">
              <a:spcBef>
                <a:spcPts val="0"/>
              </a:spcBef>
              <a:spcAft>
                <a:spcPts val="0"/>
              </a:spcAft>
              <a:buSzPts val="1400"/>
              <a:buAutoNum type="arabicParenR"/>
            </a:pPr>
            <a:r>
              <a:rPr lang="en" sz="1400"/>
              <a:t>Solving problems</a:t>
            </a:r>
            <a:endParaRPr sz="1400"/>
          </a:p>
          <a:p>
            <a:pPr marL="457200" lvl="0" indent="-317500" algn="l" rtl="0">
              <a:spcBef>
                <a:spcPts val="0"/>
              </a:spcBef>
              <a:spcAft>
                <a:spcPts val="0"/>
              </a:spcAft>
              <a:buSzPts val="1400"/>
              <a:buAutoNum type="arabicParenR"/>
            </a:pPr>
            <a:r>
              <a:rPr lang="en" sz="1400"/>
              <a:t>Making decisions</a:t>
            </a:r>
            <a:endParaRPr sz="1400"/>
          </a:p>
          <a:p>
            <a:pPr marL="457200" lvl="0" indent="-317500" algn="l" rtl="0">
              <a:spcBef>
                <a:spcPts val="0"/>
              </a:spcBef>
              <a:spcAft>
                <a:spcPts val="0"/>
              </a:spcAft>
              <a:buSzPts val="1400"/>
              <a:buAutoNum type="arabicParenR"/>
            </a:pPr>
            <a:r>
              <a:rPr lang="en" sz="1400"/>
              <a:t>Using the tools you have</a:t>
            </a:r>
            <a:endParaRPr sz="1400"/>
          </a:p>
          <a:p>
            <a:pPr marL="457200" lvl="0" indent="-317500" algn="l" rtl="0">
              <a:spcBef>
                <a:spcPts val="0"/>
              </a:spcBef>
              <a:spcAft>
                <a:spcPts val="0"/>
              </a:spcAft>
              <a:buSzPts val="1400"/>
              <a:buAutoNum type="arabicParenR"/>
            </a:pPr>
            <a:r>
              <a:rPr lang="en" sz="1400"/>
              <a:t>Getting the right care</a:t>
            </a:r>
            <a:endParaRPr sz="1400"/>
          </a:p>
          <a:p>
            <a:pPr marL="457200" lvl="0" indent="-317500" algn="l" rtl="0">
              <a:spcBef>
                <a:spcPts val="0"/>
              </a:spcBef>
              <a:spcAft>
                <a:spcPts val="0"/>
              </a:spcAft>
              <a:buSzPts val="1400"/>
              <a:buAutoNum type="arabicParenR"/>
            </a:pPr>
            <a:r>
              <a:rPr lang="en" sz="1400"/>
              <a:t>Taking action</a:t>
            </a:r>
            <a:endParaRPr sz="1400"/>
          </a:p>
          <a:p>
            <a:pPr marL="457200" lvl="0" indent="-317500" algn="l" rtl="0">
              <a:spcBef>
                <a:spcPts val="0"/>
              </a:spcBef>
              <a:spcAft>
                <a:spcPts val="0"/>
              </a:spcAft>
              <a:buSzPts val="1400"/>
              <a:buAutoNum type="arabicParenR"/>
            </a:pPr>
            <a:r>
              <a:rPr lang="en" sz="1400"/>
              <a:t>Monitoring how you are doing</a:t>
            </a:r>
            <a:endParaRPr sz="1400"/>
          </a:p>
          <a:p>
            <a:pPr marL="457200" lvl="0" indent="-317500" algn="l" rtl="0">
              <a:spcBef>
                <a:spcPts val="0"/>
              </a:spcBef>
              <a:spcAft>
                <a:spcPts val="0"/>
              </a:spcAft>
              <a:buSzPts val="1400"/>
              <a:buAutoNum type="arabicParenR"/>
            </a:pPr>
            <a:r>
              <a:rPr lang="en" sz="1400"/>
              <a:t>Doing what is right for you</a:t>
            </a:r>
            <a:endParaRPr sz="1400"/>
          </a:p>
          <a:p>
            <a:pPr marL="0" lvl="0" indent="0" algn="l" rtl="0">
              <a:spcBef>
                <a:spcPts val="0"/>
              </a:spcBef>
              <a:spcAft>
                <a:spcPts val="0"/>
              </a:spcAft>
              <a:buNone/>
            </a:pPr>
            <a:endParaRPr sz="1400"/>
          </a:p>
          <a:p>
            <a:pPr marL="0" lvl="0" indent="0" algn="l" rtl="0">
              <a:spcBef>
                <a:spcPts val="0"/>
              </a:spcBef>
              <a:spcAft>
                <a:spcPts val="0"/>
              </a:spcAft>
              <a:buNone/>
            </a:pPr>
            <a:r>
              <a:rPr lang="en" sz="1400"/>
              <a:t>Peer supporters model these skills and help their peers use them.</a:t>
            </a:r>
            <a:endParaRPr sz="1400"/>
          </a:p>
          <a:p>
            <a:pPr marL="0" lvl="0" indent="0" algn="l" rtl="0">
              <a:spcBef>
                <a:spcPts val="0"/>
              </a:spcBef>
              <a:spcAft>
                <a:spcPts val="1600"/>
              </a:spcAft>
              <a:buNone/>
            </a:pPr>
            <a:endParaRPr sz="14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57"/>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Why is self-management important?</a:t>
            </a:r>
            <a:endParaRPr/>
          </a:p>
        </p:txBody>
      </p:sp>
      <p:sp>
        <p:nvSpPr>
          <p:cNvPr id="369" name="Google Shape;369;p57"/>
          <p:cNvSpPr txBox="1">
            <a:spLocks noGrp="1"/>
          </p:cNvSpPr>
          <p:nvPr>
            <p:ph type="body" idx="4294967295"/>
          </p:nvPr>
        </p:nvSpPr>
        <p:spPr>
          <a:xfrm>
            <a:off x="920750" y="1919288"/>
            <a:ext cx="8223250" cy="270986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grpSp>
        <p:nvGrpSpPr>
          <p:cNvPr id="374" name="Google Shape;374;p58"/>
          <p:cNvGrpSpPr/>
          <p:nvPr/>
        </p:nvGrpSpPr>
        <p:grpSpPr>
          <a:xfrm>
            <a:off x="3798643" y="1698195"/>
            <a:ext cx="2016739" cy="1930846"/>
            <a:chOff x="3664038" y="1663782"/>
            <a:chExt cx="1815900" cy="1815900"/>
          </a:xfrm>
        </p:grpSpPr>
        <p:sp>
          <p:nvSpPr>
            <p:cNvPr id="375" name="Google Shape;375;p58"/>
            <p:cNvSpPr/>
            <p:nvPr/>
          </p:nvSpPr>
          <p:spPr>
            <a:xfrm>
              <a:off x="3664038" y="1663782"/>
              <a:ext cx="1815900" cy="181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58"/>
            <p:cNvSpPr txBox="1"/>
            <p:nvPr/>
          </p:nvSpPr>
          <p:spPr>
            <a:xfrm>
              <a:off x="3899988" y="2158482"/>
              <a:ext cx="1344000" cy="8265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a:solidFill>
                    <a:srgbClr val="FFFFFF"/>
                  </a:solidFill>
                  <a:latin typeface="Roboto"/>
                  <a:ea typeface="Roboto"/>
                  <a:cs typeface="Roboto"/>
                  <a:sym typeface="Roboto"/>
                </a:rPr>
                <a:t>ME</a:t>
              </a:r>
              <a:endParaRPr b="1">
                <a:solidFill>
                  <a:srgbClr val="FFFFFF"/>
                </a:solidFill>
                <a:latin typeface="Roboto"/>
                <a:ea typeface="Roboto"/>
                <a:cs typeface="Roboto"/>
                <a:sym typeface="Roboto"/>
              </a:endParaRPr>
            </a:p>
          </p:txBody>
        </p:sp>
      </p:grpSp>
      <p:grpSp>
        <p:nvGrpSpPr>
          <p:cNvPr id="377" name="Google Shape;377;p58"/>
          <p:cNvGrpSpPr/>
          <p:nvPr/>
        </p:nvGrpSpPr>
        <p:grpSpPr>
          <a:xfrm>
            <a:off x="4066465" y="165644"/>
            <a:ext cx="1481080" cy="1424444"/>
            <a:chOff x="2859873" y="853971"/>
            <a:chExt cx="1068600" cy="1068600"/>
          </a:xfrm>
        </p:grpSpPr>
        <p:sp>
          <p:nvSpPr>
            <p:cNvPr id="378" name="Google Shape;378;p58"/>
            <p:cNvSpPr/>
            <p:nvPr/>
          </p:nvSpPr>
          <p:spPr>
            <a:xfrm>
              <a:off x="2859873" y="853971"/>
              <a:ext cx="1068600" cy="1068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58"/>
            <p:cNvSpPr txBox="1"/>
            <p:nvPr/>
          </p:nvSpPr>
          <p:spPr>
            <a:xfrm>
              <a:off x="3012800" y="1022197"/>
              <a:ext cx="762600" cy="732300"/>
            </a:xfrm>
            <a:prstGeom prst="rect">
              <a:avLst/>
            </a:prstGeom>
            <a:solidFill>
              <a:schemeClr val="accent5"/>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200">
                  <a:solidFill>
                    <a:srgbClr val="FFFFFF"/>
                  </a:solidFill>
                  <a:latin typeface="Roboto"/>
                  <a:ea typeface="Roboto"/>
                  <a:cs typeface="Roboto"/>
                  <a:sym typeface="Roboto"/>
                </a:rPr>
                <a:t>Friends &amp; Family</a:t>
              </a:r>
              <a:endParaRPr sz="1200">
                <a:solidFill>
                  <a:srgbClr val="FFFFFF"/>
                </a:solidFill>
                <a:latin typeface="Roboto"/>
                <a:ea typeface="Roboto"/>
                <a:cs typeface="Roboto"/>
                <a:sym typeface="Roboto"/>
              </a:endParaRPr>
            </a:p>
          </p:txBody>
        </p:sp>
      </p:grpSp>
      <p:cxnSp>
        <p:nvCxnSpPr>
          <p:cNvPr id="380" name="Google Shape;380;p58"/>
          <p:cNvCxnSpPr>
            <a:stCxn id="376" idx="3"/>
            <a:endCxn id="381" idx="1"/>
          </p:cNvCxnSpPr>
          <p:nvPr/>
        </p:nvCxnSpPr>
        <p:spPr>
          <a:xfrm>
            <a:off x="5553335" y="2663619"/>
            <a:ext cx="648000" cy="0"/>
          </a:xfrm>
          <a:prstGeom prst="straightConnector1">
            <a:avLst/>
          </a:prstGeom>
          <a:noFill/>
          <a:ln w="9525" cap="flat" cmpd="sng">
            <a:solidFill>
              <a:schemeClr val="dk2"/>
            </a:solidFill>
            <a:prstDash val="solid"/>
            <a:round/>
            <a:headEnd type="none" w="med" len="med"/>
            <a:tailEnd type="none" w="med" len="med"/>
          </a:ln>
        </p:spPr>
      </p:cxnSp>
      <p:cxnSp>
        <p:nvCxnSpPr>
          <p:cNvPr id="382" name="Google Shape;382;p58"/>
          <p:cNvCxnSpPr>
            <a:stCxn id="376" idx="0"/>
            <a:endCxn id="378" idx="4"/>
          </p:cNvCxnSpPr>
          <p:nvPr/>
        </p:nvCxnSpPr>
        <p:spPr>
          <a:xfrm rot="10800000">
            <a:off x="4807012" y="1590010"/>
            <a:ext cx="0" cy="634200"/>
          </a:xfrm>
          <a:prstGeom prst="straightConnector1">
            <a:avLst/>
          </a:prstGeom>
          <a:noFill/>
          <a:ln w="9525" cap="flat" cmpd="sng">
            <a:solidFill>
              <a:schemeClr val="dk2"/>
            </a:solidFill>
            <a:prstDash val="solid"/>
            <a:round/>
            <a:headEnd type="none" w="med" len="med"/>
            <a:tailEnd type="none" w="med" len="med"/>
          </a:ln>
        </p:spPr>
      </p:cxnSp>
      <p:cxnSp>
        <p:nvCxnSpPr>
          <p:cNvPr id="383" name="Google Shape;383;p58"/>
          <p:cNvCxnSpPr>
            <a:stCxn id="376" idx="2"/>
            <a:endCxn id="384" idx="0"/>
          </p:cNvCxnSpPr>
          <p:nvPr/>
        </p:nvCxnSpPr>
        <p:spPr>
          <a:xfrm>
            <a:off x="4807012" y="3103027"/>
            <a:ext cx="0" cy="849300"/>
          </a:xfrm>
          <a:prstGeom prst="straightConnector1">
            <a:avLst/>
          </a:prstGeom>
          <a:noFill/>
          <a:ln w="9525" cap="flat" cmpd="sng">
            <a:solidFill>
              <a:schemeClr val="dk2"/>
            </a:solidFill>
            <a:prstDash val="solid"/>
            <a:round/>
            <a:headEnd type="none" w="med" len="med"/>
            <a:tailEnd type="none" w="med" len="med"/>
          </a:ln>
        </p:spPr>
      </p:cxnSp>
      <p:cxnSp>
        <p:nvCxnSpPr>
          <p:cNvPr id="385" name="Google Shape;385;p58"/>
          <p:cNvCxnSpPr>
            <a:stCxn id="376" idx="1"/>
            <a:endCxn id="386" idx="3"/>
          </p:cNvCxnSpPr>
          <p:nvPr/>
        </p:nvCxnSpPr>
        <p:spPr>
          <a:xfrm rot="10800000">
            <a:off x="3412389" y="2663619"/>
            <a:ext cx="648300" cy="0"/>
          </a:xfrm>
          <a:prstGeom prst="straightConnector1">
            <a:avLst/>
          </a:prstGeom>
          <a:noFill/>
          <a:ln w="9525" cap="flat" cmpd="sng">
            <a:solidFill>
              <a:schemeClr val="dk2"/>
            </a:solidFill>
            <a:prstDash val="solid"/>
            <a:round/>
            <a:headEnd type="none" w="med" len="med"/>
            <a:tailEnd type="none" w="med" len="med"/>
          </a:ln>
        </p:spPr>
      </p:cxnSp>
      <p:grpSp>
        <p:nvGrpSpPr>
          <p:cNvPr id="387" name="Google Shape;387;p58"/>
          <p:cNvGrpSpPr/>
          <p:nvPr/>
        </p:nvGrpSpPr>
        <p:grpSpPr>
          <a:xfrm>
            <a:off x="2227047" y="2021291"/>
            <a:ext cx="1383516" cy="1284671"/>
            <a:chOff x="5214448" y="3234278"/>
            <a:chExt cx="1068600" cy="1068600"/>
          </a:xfrm>
        </p:grpSpPr>
        <p:sp>
          <p:nvSpPr>
            <p:cNvPr id="388" name="Google Shape;388;p58"/>
            <p:cNvSpPr/>
            <p:nvPr/>
          </p:nvSpPr>
          <p:spPr>
            <a:xfrm>
              <a:off x="5214448" y="3234278"/>
              <a:ext cx="1068600" cy="1068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58"/>
            <p:cNvSpPr txBox="1"/>
            <p:nvPr/>
          </p:nvSpPr>
          <p:spPr>
            <a:xfrm>
              <a:off x="5367375" y="3402503"/>
              <a:ext cx="762600" cy="732300"/>
            </a:xfrm>
            <a:prstGeom prst="rect">
              <a:avLst/>
            </a:prstGeom>
            <a:solidFill>
              <a:schemeClr val="accent5"/>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200">
                  <a:solidFill>
                    <a:srgbClr val="FFFFFF"/>
                  </a:solidFill>
                  <a:latin typeface="Roboto"/>
                  <a:ea typeface="Roboto"/>
                  <a:cs typeface="Roboto"/>
                  <a:sym typeface="Roboto"/>
                </a:rPr>
                <a:t>Doctor &amp; Care Team</a:t>
              </a:r>
              <a:endParaRPr sz="1200">
                <a:solidFill>
                  <a:srgbClr val="FFFFFF"/>
                </a:solidFill>
                <a:latin typeface="Roboto"/>
                <a:ea typeface="Roboto"/>
                <a:cs typeface="Roboto"/>
                <a:sym typeface="Roboto"/>
              </a:endParaRPr>
            </a:p>
          </p:txBody>
        </p:sp>
      </p:grpSp>
      <p:grpSp>
        <p:nvGrpSpPr>
          <p:cNvPr id="389" name="Google Shape;389;p58"/>
          <p:cNvGrpSpPr/>
          <p:nvPr/>
        </p:nvGrpSpPr>
        <p:grpSpPr>
          <a:xfrm>
            <a:off x="6003461" y="2021292"/>
            <a:ext cx="1383516" cy="1284671"/>
            <a:chOff x="5214448" y="3234278"/>
            <a:chExt cx="1068600" cy="1068600"/>
          </a:xfrm>
        </p:grpSpPr>
        <p:sp>
          <p:nvSpPr>
            <p:cNvPr id="390" name="Google Shape;390;p58"/>
            <p:cNvSpPr/>
            <p:nvPr/>
          </p:nvSpPr>
          <p:spPr>
            <a:xfrm>
              <a:off x="5214448" y="3234278"/>
              <a:ext cx="1068600" cy="1068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58"/>
            <p:cNvSpPr txBox="1"/>
            <p:nvPr/>
          </p:nvSpPr>
          <p:spPr>
            <a:xfrm>
              <a:off x="5367375" y="3402503"/>
              <a:ext cx="762600" cy="732300"/>
            </a:xfrm>
            <a:prstGeom prst="rect">
              <a:avLst/>
            </a:prstGeom>
            <a:solidFill>
              <a:schemeClr val="accent5"/>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200">
                  <a:solidFill>
                    <a:srgbClr val="FFFFFF"/>
                  </a:solidFill>
                  <a:latin typeface="Roboto"/>
                  <a:ea typeface="Roboto"/>
                  <a:cs typeface="Roboto"/>
                  <a:sym typeface="Roboto"/>
                </a:rPr>
                <a:t>Society</a:t>
              </a:r>
              <a:endParaRPr sz="1200">
                <a:solidFill>
                  <a:srgbClr val="FFFFFF"/>
                </a:solidFill>
                <a:latin typeface="Roboto"/>
                <a:ea typeface="Roboto"/>
                <a:cs typeface="Roboto"/>
                <a:sym typeface="Roboto"/>
              </a:endParaRPr>
            </a:p>
          </p:txBody>
        </p:sp>
      </p:grpSp>
      <p:grpSp>
        <p:nvGrpSpPr>
          <p:cNvPr id="391" name="Google Shape;391;p58"/>
          <p:cNvGrpSpPr/>
          <p:nvPr/>
        </p:nvGrpSpPr>
        <p:grpSpPr>
          <a:xfrm>
            <a:off x="4131428" y="3737146"/>
            <a:ext cx="1351138" cy="1365991"/>
            <a:chOff x="5214448" y="3234278"/>
            <a:chExt cx="1068600" cy="1068600"/>
          </a:xfrm>
        </p:grpSpPr>
        <p:sp>
          <p:nvSpPr>
            <p:cNvPr id="392" name="Google Shape;392;p58"/>
            <p:cNvSpPr/>
            <p:nvPr/>
          </p:nvSpPr>
          <p:spPr>
            <a:xfrm>
              <a:off x="5214448" y="3234278"/>
              <a:ext cx="1068600" cy="1068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58"/>
            <p:cNvSpPr txBox="1"/>
            <p:nvPr/>
          </p:nvSpPr>
          <p:spPr>
            <a:xfrm>
              <a:off x="5367375" y="3402503"/>
              <a:ext cx="762600" cy="732300"/>
            </a:xfrm>
            <a:prstGeom prst="rect">
              <a:avLst/>
            </a:prstGeom>
            <a:solidFill>
              <a:schemeClr val="accent5"/>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1200">
                  <a:solidFill>
                    <a:srgbClr val="FFFFFF"/>
                  </a:solidFill>
                  <a:latin typeface="Roboto"/>
                  <a:ea typeface="Roboto"/>
                  <a:cs typeface="Roboto"/>
                  <a:sym typeface="Roboto"/>
                </a:rPr>
                <a:t>Community</a:t>
              </a:r>
              <a:endParaRPr sz="1200">
                <a:solidFill>
                  <a:srgbClr val="FFFFFF"/>
                </a:solidFill>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6"/>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Who?</a:t>
            </a:r>
            <a:endParaRPr/>
          </a:p>
        </p:txBody>
      </p:sp>
      <p:sp>
        <p:nvSpPr>
          <p:cNvPr id="87" name="Google Shape;87;p16"/>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Patients at [clinic/group] who:</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Are between 21-75</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Speak, read, write English</a:t>
            </a:r>
            <a:endParaRPr>
              <a:solidFill>
                <a:schemeClr val="tx2">
                  <a:lumMod val="50000"/>
                </a:schemeClr>
              </a:solidFill>
            </a:endParaRPr>
          </a:p>
          <a:p>
            <a:pPr marL="0" lvl="0" indent="0" algn="l" rtl="0">
              <a:spcBef>
                <a:spcPts val="1600"/>
              </a:spcBef>
              <a:spcAft>
                <a:spcPts val="1600"/>
              </a:spcAft>
              <a:buNone/>
            </a:pPr>
            <a:r>
              <a:rPr lang="en">
                <a:solidFill>
                  <a:schemeClr val="tx2">
                    <a:lumMod val="50000"/>
                  </a:schemeClr>
                </a:solidFill>
              </a:rPr>
              <a:t>Have chronic conditions - type 2 diabetes, hypertension, hyperlipidemia, cardiovascular disease, depression, anxiety</a:t>
            </a:r>
            <a:endParaRPr>
              <a:solidFill>
                <a:schemeClr val="tx2">
                  <a:lumMod val="50000"/>
                </a:schemeClr>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5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The Self-Management Model</a:t>
            </a:r>
            <a:endParaRPr/>
          </a:p>
        </p:txBody>
      </p:sp>
      <p:sp>
        <p:nvSpPr>
          <p:cNvPr id="2" name="Text Placeholder 1">
            <a:extLst>
              <a:ext uri="{FF2B5EF4-FFF2-40B4-BE49-F238E27FC236}">
                <a16:creationId xmlns:a16="http://schemas.microsoft.com/office/drawing/2014/main" id="{895CFF14-70B1-7F45-A272-489234836C72}"/>
              </a:ext>
            </a:extLst>
          </p:cNvPr>
          <p:cNvSpPr>
            <a:spLocks noGrp="1"/>
          </p:cNvSpPr>
          <p:nvPr>
            <p:ph type="body" idx="1"/>
          </p:nvPr>
        </p:nvSpPr>
        <p:spPr/>
        <p:txBody>
          <a:bodyPr/>
          <a:lstStyle/>
          <a:p>
            <a:endParaRPr lang="en-US"/>
          </a:p>
        </p:txBody>
      </p:sp>
      <p:grpSp>
        <p:nvGrpSpPr>
          <p:cNvPr id="398" name="Google Shape;398;p59"/>
          <p:cNvGrpSpPr/>
          <p:nvPr/>
        </p:nvGrpSpPr>
        <p:grpSpPr>
          <a:xfrm>
            <a:off x="327113" y="2094450"/>
            <a:ext cx="3558375" cy="924600"/>
            <a:chOff x="308838" y="1242975"/>
            <a:chExt cx="3558375" cy="924600"/>
          </a:xfrm>
        </p:grpSpPr>
        <p:cxnSp>
          <p:nvCxnSpPr>
            <p:cNvPr id="399" name="Google Shape;399;p59"/>
            <p:cNvCxnSpPr/>
            <p:nvPr/>
          </p:nvCxnSpPr>
          <p:spPr>
            <a:xfrm rot="10800000">
              <a:off x="2642013" y="1654113"/>
              <a:ext cx="1225200" cy="0"/>
            </a:xfrm>
            <a:prstGeom prst="straightConnector1">
              <a:avLst/>
            </a:prstGeom>
            <a:noFill/>
            <a:ln w="9525" cap="flat" cmpd="sng">
              <a:solidFill>
                <a:srgbClr val="9225A5"/>
              </a:solidFill>
              <a:prstDash val="solid"/>
              <a:round/>
              <a:headEnd type="none" w="sm" len="sm"/>
              <a:tailEnd type="oval" w="med" len="med"/>
            </a:ln>
          </p:spPr>
        </p:cxnSp>
        <p:sp>
          <p:nvSpPr>
            <p:cNvPr id="400" name="Google Shape;400;p59"/>
            <p:cNvSpPr txBox="1"/>
            <p:nvPr/>
          </p:nvSpPr>
          <p:spPr>
            <a:xfrm>
              <a:off x="308838" y="1242975"/>
              <a:ext cx="2124000" cy="92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200" b="1">
                  <a:latin typeface="Roboto"/>
                  <a:ea typeface="Roboto"/>
                  <a:cs typeface="Roboto"/>
                  <a:sym typeface="Roboto"/>
                </a:rPr>
                <a:t>Decide what to change</a:t>
              </a:r>
              <a:endParaRPr sz="800" b="1">
                <a:latin typeface="Roboto"/>
                <a:ea typeface="Roboto"/>
                <a:cs typeface="Roboto"/>
                <a:sym typeface="Roboto"/>
              </a:endParaRPr>
            </a:p>
          </p:txBody>
        </p:sp>
      </p:grpSp>
      <p:grpSp>
        <p:nvGrpSpPr>
          <p:cNvPr id="401" name="Google Shape;401;p59"/>
          <p:cNvGrpSpPr/>
          <p:nvPr/>
        </p:nvGrpSpPr>
        <p:grpSpPr>
          <a:xfrm>
            <a:off x="327113" y="3497600"/>
            <a:ext cx="3263100" cy="924600"/>
            <a:chOff x="308838" y="2646125"/>
            <a:chExt cx="3263100" cy="924600"/>
          </a:xfrm>
        </p:grpSpPr>
        <p:cxnSp>
          <p:nvCxnSpPr>
            <p:cNvPr id="402" name="Google Shape;402;p59"/>
            <p:cNvCxnSpPr/>
            <p:nvPr/>
          </p:nvCxnSpPr>
          <p:spPr>
            <a:xfrm rot="10800000">
              <a:off x="2641938" y="3108425"/>
              <a:ext cx="930000" cy="0"/>
            </a:xfrm>
            <a:prstGeom prst="straightConnector1">
              <a:avLst/>
            </a:prstGeom>
            <a:noFill/>
            <a:ln w="9525" cap="flat" cmpd="sng">
              <a:solidFill>
                <a:srgbClr val="7F2090"/>
              </a:solidFill>
              <a:prstDash val="solid"/>
              <a:round/>
              <a:headEnd type="none" w="sm" len="sm"/>
              <a:tailEnd type="oval" w="med" len="med"/>
            </a:ln>
          </p:spPr>
        </p:cxnSp>
        <p:sp>
          <p:nvSpPr>
            <p:cNvPr id="403" name="Google Shape;403;p59"/>
            <p:cNvSpPr txBox="1"/>
            <p:nvPr/>
          </p:nvSpPr>
          <p:spPr>
            <a:xfrm>
              <a:off x="308838" y="2646125"/>
              <a:ext cx="2124000" cy="924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200" b="1">
                  <a:latin typeface="Roboto"/>
                  <a:ea typeface="Roboto"/>
                  <a:cs typeface="Roboto"/>
                  <a:sym typeface="Roboto"/>
                </a:rPr>
                <a:t>Make an Action Plan</a:t>
              </a:r>
              <a:endParaRPr sz="800" b="1">
                <a:latin typeface="Roboto"/>
                <a:ea typeface="Roboto"/>
                <a:cs typeface="Roboto"/>
                <a:sym typeface="Roboto"/>
              </a:endParaRPr>
            </a:p>
          </p:txBody>
        </p:sp>
      </p:grpSp>
      <p:grpSp>
        <p:nvGrpSpPr>
          <p:cNvPr id="404" name="Google Shape;404;p59"/>
          <p:cNvGrpSpPr/>
          <p:nvPr/>
        </p:nvGrpSpPr>
        <p:grpSpPr>
          <a:xfrm>
            <a:off x="4676013" y="4243175"/>
            <a:ext cx="4162750" cy="924600"/>
            <a:chOff x="4657738" y="3391700"/>
            <a:chExt cx="4162750" cy="924600"/>
          </a:xfrm>
        </p:grpSpPr>
        <p:cxnSp>
          <p:nvCxnSpPr>
            <p:cNvPr id="405" name="Google Shape;405;p59"/>
            <p:cNvCxnSpPr/>
            <p:nvPr/>
          </p:nvCxnSpPr>
          <p:spPr>
            <a:xfrm>
              <a:off x="4657738" y="3854000"/>
              <a:ext cx="1838700" cy="0"/>
            </a:xfrm>
            <a:prstGeom prst="straightConnector1">
              <a:avLst/>
            </a:prstGeom>
            <a:noFill/>
            <a:ln w="9525" cap="flat" cmpd="sng">
              <a:solidFill>
                <a:srgbClr val="761E86"/>
              </a:solidFill>
              <a:prstDash val="solid"/>
              <a:round/>
              <a:headEnd type="none" w="sm" len="sm"/>
              <a:tailEnd type="oval" w="med" len="med"/>
            </a:ln>
          </p:spPr>
        </p:cxnSp>
        <p:sp>
          <p:nvSpPr>
            <p:cNvPr id="406" name="Google Shape;406;p59"/>
            <p:cNvSpPr txBox="1"/>
            <p:nvPr/>
          </p:nvSpPr>
          <p:spPr>
            <a:xfrm>
              <a:off x="6696488" y="3391700"/>
              <a:ext cx="2124000" cy="92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b="1">
                  <a:latin typeface="Roboto"/>
                  <a:ea typeface="Roboto"/>
                  <a:cs typeface="Roboto"/>
                  <a:sym typeface="Roboto"/>
                </a:rPr>
                <a:t>Learn and Use Skills</a:t>
              </a:r>
              <a:endParaRPr sz="800" b="1">
                <a:latin typeface="Roboto"/>
                <a:ea typeface="Roboto"/>
                <a:cs typeface="Roboto"/>
                <a:sym typeface="Roboto"/>
              </a:endParaRPr>
            </a:p>
          </p:txBody>
        </p:sp>
      </p:grpSp>
      <p:grpSp>
        <p:nvGrpSpPr>
          <p:cNvPr id="407" name="Google Shape;407;p59"/>
          <p:cNvGrpSpPr/>
          <p:nvPr/>
        </p:nvGrpSpPr>
        <p:grpSpPr>
          <a:xfrm>
            <a:off x="5228113" y="2094450"/>
            <a:ext cx="3610650" cy="924600"/>
            <a:chOff x="5209838" y="1242975"/>
            <a:chExt cx="3610650" cy="924600"/>
          </a:xfrm>
        </p:grpSpPr>
        <p:sp>
          <p:nvSpPr>
            <p:cNvPr id="408" name="Google Shape;408;p59"/>
            <p:cNvSpPr txBox="1"/>
            <p:nvPr/>
          </p:nvSpPr>
          <p:spPr>
            <a:xfrm>
              <a:off x="6696488" y="1242975"/>
              <a:ext cx="2124000" cy="92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b="1">
                  <a:latin typeface="Roboto"/>
                  <a:ea typeface="Roboto"/>
                  <a:cs typeface="Roboto"/>
                  <a:sym typeface="Roboto"/>
                </a:rPr>
                <a:t>Solve Problems &amp; </a:t>
              </a:r>
              <a:endParaRPr sz="1200" b="1">
                <a:latin typeface="Roboto"/>
                <a:ea typeface="Roboto"/>
                <a:cs typeface="Roboto"/>
                <a:sym typeface="Roboto"/>
              </a:endParaRPr>
            </a:p>
            <a:p>
              <a:pPr marL="0" lvl="0" indent="0" algn="l" rtl="0">
                <a:spcBef>
                  <a:spcPts val="0"/>
                </a:spcBef>
                <a:spcAft>
                  <a:spcPts val="0"/>
                </a:spcAft>
                <a:buNone/>
              </a:pPr>
              <a:r>
                <a:rPr lang="en" sz="1200" b="1">
                  <a:latin typeface="Roboto"/>
                  <a:ea typeface="Roboto"/>
                  <a:cs typeface="Roboto"/>
                  <a:sym typeface="Roboto"/>
                </a:rPr>
                <a:t>Get Support</a:t>
              </a:r>
              <a:endParaRPr sz="1200" b="1">
                <a:latin typeface="Roboto"/>
                <a:ea typeface="Roboto"/>
                <a:cs typeface="Roboto"/>
                <a:sym typeface="Roboto"/>
              </a:endParaRPr>
            </a:p>
          </p:txBody>
        </p:sp>
        <p:cxnSp>
          <p:nvCxnSpPr>
            <p:cNvPr id="409" name="Google Shape;409;p59"/>
            <p:cNvCxnSpPr/>
            <p:nvPr/>
          </p:nvCxnSpPr>
          <p:spPr>
            <a:xfrm>
              <a:off x="5209838" y="1654113"/>
              <a:ext cx="1286700" cy="0"/>
            </a:xfrm>
            <a:prstGeom prst="straightConnector1">
              <a:avLst/>
            </a:prstGeom>
            <a:noFill/>
            <a:ln w="9525" cap="flat" cmpd="sng">
              <a:solidFill>
                <a:srgbClr val="551561"/>
              </a:solidFill>
              <a:prstDash val="solid"/>
              <a:round/>
              <a:headEnd type="none" w="sm" len="sm"/>
              <a:tailEnd type="oval" w="med" len="med"/>
            </a:ln>
          </p:spPr>
        </p:cxnSp>
      </p:grpSp>
      <p:grpSp>
        <p:nvGrpSpPr>
          <p:cNvPr id="410" name="Google Shape;410;p59"/>
          <p:cNvGrpSpPr/>
          <p:nvPr/>
        </p:nvGrpSpPr>
        <p:grpSpPr>
          <a:xfrm>
            <a:off x="5628563" y="3164825"/>
            <a:ext cx="3210200" cy="924600"/>
            <a:chOff x="5610288" y="2313350"/>
            <a:chExt cx="3210200" cy="924600"/>
          </a:xfrm>
        </p:grpSpPr>
        <p:cxnSp>
          <p:nvCxnSpPr>
            <p:cNvPr id="411" name="Google Shape;411;p59"/>
            <p:cNvCxnSpPr/>
            <p:nvPr/>
          </p:nvCxnSpPr>
          <p:spPr>
            <a:xfrm>
              <a:off x="5610288" y="2775650"/>
              <a:ext cx="886200" cy="0"/>
            </a:xfrm>
            <a:prstGeom prst="straightConnector1">
              <a:avLst/>
            </a:prstGeom>
            <a:noFill/>
            <a:ln w="9525" cap="flat" cmpd="sng">
              <a:solidFill>
                <a:srgbClr val="701C7F"/>
              </a:solidFill>
              <a:prstDash val="solid"/>
              <a:round/>
              <a:headEnd type="none" w="sm" len="sm"/>
              <a:tailEnd type="oval" w="med" len="med"/>
            </a:ln>
          </p:spPr>
        </p:cxnSp>
        <p:sp>
          <p:nvSpPr>
            <p:cNvPr id="412" name="Google Shape;412;p59"/>
            <p:cNvSpPr txBox="1"/>
            <p:nvPr/>
          </p:nvSpPr>
          <p:spPr>
            <a:xfrm>
              <a:off x="6696488" y="2313350"/>
              <a:ext cx="2124000" cy="924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b="1">
                  <a:latin typeface="Roboto"/>
                  <a:ea typeface="Roboto"/>
                  <a:cs typeface="Roboto"/>
                  <a:sym typeface="Roboto"/>
                </a:rPr>
                <a:t>Track What Happens</a:t>
              </a:r>
              <a:endParaRPr sz="800" b="1">
                <a:latin typeface="Roboto"/>
                <a:ea typeface="Roboto"/>
                <a:cs typeface="Roboto"/>
                <a:sym typeface="Roboto"/>
              </a:endParaRPr>
            </a:p>
          </p:txBody>
        </p:sp>
      </p:grpSp>
      <p:grpSp>
        <p:nvGrpSpPr>
          <p:cNvPr id="413" name="Google Shape;413;p59"/>
          <p:cNvGrpSpPr/>
          <p:nvPr/>
        </p:nvGrpSpPr>
        <p:grpSpPr>
          <a:xfrm>
            <a:off x="2619511" y="1506426"/>
            <a:ext cx="3922200" cy="3915924"/>
            <a:chOff x="2610905" y="610653"/>
            <a:chExt cx="3922200" cy="3922200"/>
          </a:xfrm>
        </p:grpSpPr>
        <p:sp>
          <p:nvSpPr>
            <p:cNvPr id="414" name="Google Shape;414;p59"/>
            <p:cNvSpPr/>
            <p:nvPr/>
          </p:nvSpPr>
          <p:spPr>
            <a:xfrm rot="-4980021">
              <a:off x="3204123" y="1186472"/>
              <a:ext cx="2771960" cy="2771960"/>
            </a:xfrm>
            <a:prstGeom prst="blockArc">
              <a:avLst>
                <a:gd name="adj1" fmla="val 12602522"/>
                <a:gd name="adj2" fmla="val 16867657"/>
                <a:gd name="adj3" fmla="val 20844"/>
              </a:avLst>
            </a:prstGeom>
            <a:solidFill>
              <a:srgbClr val="7F20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59"/>
            <p:cNvSpPr/>
            <p:nvPr/>
          </p:nvSpPr>
          <p:spPr>
            <a:xfrm rot="7920309">
              <a:off x="3183402" y="1183149"/>
              <a:ext cx="2777207" cy="2777207"/>
            </a:xfrm>
            <a:prstGeom prst="blockArc">
              <a:avLst>
                <a:gd name="adj1" fmla="val 12602522"/>
                <a:gd name="adj2" fmla="val 16867657"/>
                <a:gd name="adj3" fmla="val 20844"/>
              </a:avLst>
            </a:prstGeom>
            <a:solidFill>
              <a:srgbClr val="701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59"/>
            <p:cNvSpPr/>
            <p:nvPr/>
          </p:nvSpPr>
          <p:spPr>
            <a:xfrm rot="3600063">
              <a:off x="3186335" y="1195681"/>
              <a:ext cx="2777488" cy="2777488"/>
            </a:xfrm>
            <a:prstGeom prst="blockArc">
              <a:avLst>
                <a:gd name="adj1" fmla="val 12602522"/>
                <a:gd name="adj2" fmla="val 16867657"/>
                <a:gd name="adj3" fmla="val 20844"/>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59"/>
            <p:cNvSpPr/>
            <p:nvPr/>
          </p:nvSpPr>
          <p:spPr>
            <a:xfrm rot="4024705">
              <a:off x="5326681" y="1940898"/>
              <a:ext cx="578477" cy="579147"/>
            </a:xfrm>
            <a:prstGeom prst="pie">
              <a:avLst>
                <a:gd name="adj1" fmla="val 6190354"/>
                <a:gd name="adj2" fmla="val 14996165"/>
              </a:avLst>
            </a:prstGeom>
            <a:solidFill>
              <a:srgbClr val="701C7F"/>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59"/>
            <p:cNvSpPr/>
            <p:nvPr/>
          </p:nvSpPr>
          <p:spPr>
            <a:xfrm rot="-6816027">
              <a:off x="5326729" y="1940918"/>
              <a:ext cx="578485" cy="579035"/>
            </a:xfrm>
            <a:prstGeom prst="pie">
              <a:avLst>
                <a:gd name="adj1" fmla="val 4028252"/>
                <a:gd name="adj2" fmla="val 17183677"/>
              </a:avLst>
            </a:prstGeom>
            <a:solidFill>
              <a:srgbClr val="701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59"/>
            <p:cNvSpPr/>
            <p:nvPr/>
          </p:nvSpPr>
          <p:spPr>
            <a:xfrm rot="-9359762">
              <a:off x="3193941" y="1176205"/>
              <a:ext cx="2777287" cy="2777287"/>
            </a:xfrm>
            <a:prstGeom prst="blockArc">
              <a:avLst>
                <a:gd name="adj1" fmla="val 12602522"/>
                <a:gd name="adj2" fmla="val 16867657"/>
                <a:gd name="adj3" fmla="val 20844"/>
              </a:avLst>
            </a:prstGeom>
            <a:solidFill>
              <a:srgbClr val="761E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59"/>
            <p:cNvSpPr/>
            <p:nvPr/>
          </p:nvSpPr>
          <p:spPr>
            <a:xfrm rot="-8936366">
              <a:off x="3659126" y="3173505"/>
              <a:ext cx="578551" cy="578963"/>
            </a:xfrm>
            <a:prstGeom prst="pie">
              <a:avLst>
                <a:gd name="adj1" fmla="val 6190354"/>
                <a:gd name="adj2" fmla="val 14996165"/>
              </a:avLst>
            </a:prstGeom>
            <a:solidFill>
              <a:srgbClr val="7F2090"/>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59"/>
            <p:cNvSpPr/>
            <p:nvPr/>
          </p:nvSpPr>
          <p:spPr>
            <a:xfrm rot="1824498">
              <a:off x="3659375" y="3173497"/>
              <a:ext cx="578475" cy="578885"/>
            </a:xfrm>
            <a:prstGeom prst="pie">
              <a:avLst>
                <a:gd name="adj1" fmla="val 4028252"/>
                <a:gd name="adj2" fmla="val 17183677"/>
              </a:avLst>
            </a:prstGeom>
            <a:solidFill>
              <a:srgbClr val="7F20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59"/>
            <p:cNvSpPr/>
            <p:nvPr/>
          </p:nvSpPr>
          <p:spPr>
            <a:xfrm rot="-600092">
              <a:off x="3198852" y="1195456"/>
              <a:ext cx="2777611" cy="2777611"/>
            </a:xfrm>
            <a:prstGeom prst="blockArc">
              <a:avLst>
                <a:gd name="adj1" fmla="val 12513247"/>
                <a:gd name="adj2" fmla="val 16867657"/>
                <a:gd name="adj3" fmla="val 20844"/>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59"/>
            <p:cNvSpPr/>
            <p:nvPr/>
          </p:nvSpPr>
          <p:spPr>
            <a:xfrm rot="-176551">
              <a:off x="4312105" y="1195442"/>
              <a:ext cx="578563" cy="579162"/>
            </a:xfrm>
            <a:prstGeom prst="pie">
              <a:avLst>
                <a:gd name="adj1" fmla="val 6190354"/>
                <a:gd name="adj2" fmla="val 14996165"/>
              </a:avLst>
            </a:prstGeom>
            <a:solidFill>
              <a:srgbClr val="551561"/>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59"/>
            <p:cNvSpPr/>
            <p:nvPr/>
          </p:nvSpPr>
          <p:spPr>
            <a:xfrm rot="10584085">
              <a:off x="4312088" y="1195622"/>
              <a:ext cx="578340" cy="578939"/>
            </a:xfrm>
            <a:prstGeom prst="pie">
              <a:avLst>
                <a:gd name="adj1" fmla="val 4028252"/>
                <a:gd name="adj2" fmla="val 17183677"/>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59"/>
            <p:cNvSpPr/>
            <p:nvPr/>
          </p:nvSpPr>
          <p:spPr>
            <a:xfrm rot="8344778">
              <a:off x="4940929" y="3162886"/>
              <a:ext cx="578465" cy="578888"/>
            </a:xfrm>
            <a:prstGeom prst="pie">
              <a:avLst>
                <a:gd name="adj1" fmla="val 6190354"/>
                <a:gd name="adj2" fmla="val 14996165"/>
              </a:avLst>
            </a:prstGeom>
            <a:solidFill>
              <a:srgbClr val="761E86"/>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59"/>
            <p:cNvSpPr/>
            <p:nvPr/>
          </p:nvSpPr>
          <p:spPr>
            <a:xfrm rot="-2495643">
              <a:off x="4941000" y="3162728"/>
              <a:ext cx="578445" cy="579093"/>
            </a:xfrm>
            <a:prstGeom prst="pie">
              <a:avLst>
                <a:gd name="adj1" fmla="val 4028252"/>
                <a:gd name="adj2" fmla="val 17183677"/>
              </a:avLst>
            </a:prstGeom>
            <a:solidFill>
              <a:srgbClr val="761E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59"/>
            <p:cNvSpPr/>
            <p:nvPr/>
          </p:nvSpPr>
          <p:spPr>
            <a:xfrm rot="-4556960">
              <a:off x="3257335" y="1939059"/>
              <a:ext cx="578302" cy="578957"/>
            </a:xfrm>
            <a:prstGeom prst="pie">
              <a:avLst>
                <a:gd name="adj1" fmla="val 6190354"/>
                <a:gd name="adj2" fmla="val 14996165"/>
              </a:avLst>
            </a:prstGeom>
            <a:solidFill>
              <a:srgbClr val="9225A5"/>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59"/>
            <p:cNvSpPr/>
            <p:nvPr/>
          </p:nvSpPr>
          <p:spPr>
            <a:xfrm rot="6204541">
              <a:off x="3257468" y="1938977"/>
              <a:ext cx="578264" cy="578917"/>
            </a:xfrm>
            <a:prstGeom prst="pie">
              <a:avLst>
                <a:gd name="adj1" fmla="val 4028252"/>
                <a:gd name="adj2" fmla="val 17183677"/>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59"/>
            <p:cNvSpPr txBox="1"/>
            <p:nvPr/>
          </p:nvSpPr>
          <p:spPr>
            <a:xfrm>
              <a:off x="4341900" y="1271896"/>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05</a:t>
              </a:r>
              <a:endParaRPr sz="1600" b="1">
                <a:solidFill>
                  <a:srgbClr val="FFFFFF"/>
                </a:solidFill>
                <a:latin typeface="Roboto"/>
                <a:ea typeface="Roboto"/>
                <a:cs typeface="Roboto"/>
                <a:sym typeface="Roboto"/>
              </a:endParaRPr>
            </a:p>
          </p:txBody>
        </p:sp>
        <p:sp>
          <p:nvSpPr>
            <p:cNvPr id="430" name="Google Shape;430;p59"/>
            <p:cNvSpPr txBox="1"/>
            <p:nvPr/>
          </p:nvSpPr>
          <p:spPr>
            <a:xfrm>
              <a:off x="3274219" y="2018364"/>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01</a:t>
              </a:r>
              <a:endParaRPr sz="1600" b="1">
                <a:solidFill>
                  <a:srgbClr val="FFFFFF"/>
                </a:solidFill>
                <a:latin typeface="Roboto"/>
                <a:ea typeface="Roboto"/>
                <a:cs typeface="Roboto"/>
                <a:sym typeface="Roboto"/>
              </a:endParaRPr>
            </a:p>
          </p:txBody>
        </p:sp>
        <p:sp>
          <p:nvSpPr>
            <p:cNvPr id="431" name="Google Shape;431;p59"/>
            <p:cNvSpPr txBox="1"/>
            <p:nvPr/>
          </p:nvSpPr>
          <p:spPr>
            <a:xfrm>
              <a:off x="3685317" y="3247321"/>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02</a:t>
              </a:r>
              <a:endParaRPr sz="1600" b="1">
                <a:solidFill>
                  <a:srgbClr val="FFFFFF"/>
                </a:solidFill>
                <a:latin typeface="Roboto"/>
                <a:ea typeface="Roboto"/>
                <a:cs typeface="Roboto"/>
                <a:sym typeface="Roboto"/>
              </a:endParaRPr>
            </a:p>
          </p:txBody>
        </p:sp>
        <p:sp>
          <p:nvSpPr>
            <p:cNvPr id="432" name="Google Shape;432;p59"/>
            <p:cNvSpPr txBox="1"/>
            <p:nvPr/>
          </p:nvSpPr>
          <p:spPr>
            <a:xfrm>
              <a:off x="4955323" y="3247321"/>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03</a:t>
              </a:r>
              <a:endParaRPr sz="1600" b="1">
                <a:solidFill>
                  <a:srgbClr val="FFFFFF"/>
                </a:solidFill>
                <a:latin typeface="Roboto"/>
                <a:ea typeface="Roboto"/>
                <a:cs typeface="Roboto"/>
                <a:sym typeface="Roboto"/>
              </a:endParaRPr>
            </a:p>
          </p:txBody>
        </p:sp>
        <p:sp>
          <p:nvSpPr>
            <p:cNvPr id="433" name="Google Shape;433;p59"/>
            <p:cNvSpPr txBox="1"/>
            <p:nvPr/>
          </p:nvSpPr>
          <p:spPr>
            <a:xfrm>
              <a:off x="5364737" y="2018364"/>
              <a:ext cx="507900" cy="26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04</a:t>
              </a:r>
              <a:endParaRPr sz="1600" b="1">
                <a:solidFill>
                  <a:srgbClr val="FFFFFF"/>
                </a:solidFill>
                <a:latin typeface="Roboto"/>
                <a:ea typeface="Roboto"/>
                <a:cs typeface="Roboto"/>
                <a:sym typeface="Roboto"/>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60"/>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Behavior Change</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grpSp>
        <p:nvGrpSpPr>
          <p:cNvPr id="443" name="Google Shape;443;p61"/>
          <p:cNvGrpSpPr/>
          <p:nvPr/>
        </p:nvGrpSpPr>
        <p:grpSpPr>
          <a:xfrm flipH="1">
            <a:off x="5626075" y="2280294"/>
            <a:ext cx="2941829" cy="1047300"/>
            <a:chOff x="857520" y="1684225"/>
            <a:chExt cx="2941829" cy="1047300"/>
          </a:xfrm>
        </p:grpSpPr>
        <p:sp>
          <p:nvSpPr>
            <p:cNvPr id="444" name="Google Shape;444;p61"/>
            <p:cNvSpPr txBox="1"/>
            <p:nvPr/>
          </p:nvSpPr>
          <p:spPr>
            <a:xfrm>
              <a:off x="857520" y="1684225"/>
              <a:ext cx="2077200" cy="1047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1600"/>
                </a:spcAft>
                <a:buNone/>
              </a:pPr>
              <a:r>
                <a:rPr lang="en" sz="1200" b="1">
                  <a:latin typeface="Roboto"/>
                  <a:ea typeface="Roboto"/>
                  <a:cs typeface="Roboto"/>
                  <a:sym typeface="Roboto"/>
                </a:rPr>
                <a:t>Goal Setting &amp; Tracking</a:t>
              </a:r>
              <a:endParaRPr sz="800" b="1">
                <a:latin typeface="Roboto"/>
                <a:ea typeface="Roboto"/>
                <a:cs typeface="Roboto"/>
                <a:sym typeface="Roboto"/>
              </a:endParaRPr>
            </a:p>
          </p:txBody>
        </p:sp>
        <p:cxnSp>
          <p:nvCxnSpPr>
            <p:cNvPr id="445" name="Google Shape;445;p61"/>
            <p:cNvCxnSpPr/>
            <p:nvPr/>
          </p:nvCxnSpPr>
          <p:spPr>
            <a:xfrm rot="10800000">
              <a:off x="3046949" y="2215320"/>
              <a:ext cx="752400" cy="0"/>
            </a:xfrm>
            <a:prstGeom prst="straightConnector1">
              <a:avLst/>
            </a:prstGeom>
            <a:noFill/>
            <a:ln w="9525" cap="flat" cmpd="sng">
              <a:solidFill>
                <a:srgbClr val="C2C2C2"/>
              </a:solidFill>
              <a:prstDash val="solid"/>
              <a:round/>
              <a:headEnd type="none" w="sm" len="sm"/>
              <a:tailEnd type="none" w="sm" len="sm"/>
            </a:ln>
          </p:spPr>
        </p:cxnSp>
        <p:sp>
          <p:nvSpPr>
            <p:cNvPr id="446" name="Google Shape;446;p61"/>
            <p:cNvSpPr/>
            <p:nvPr/>
          </p:nvSpPr>
          <p:spPr>
            <a:xfrm>
              <a:off x="3020371" y="2111851"/>
              <a:ext cx="198600" cy="198300"/>
            </a:xfrm>
            <a:prstGeom prst="ellipse">
              <a:avLst/>
            </a:prstGeom>
            <a:solidFill>
              <a:srgbClr val="C413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61"/>
            <p:cNvSpPr txBox="1"/>
            <p:nvPr/>
          </p:nvSpPr>
          <p:spPr>
            <a:xfrm>
              <a:off x="2995927" y="2051434"/>
              <a:ext cx="247500" cy="312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sz="800">
                  <a:solidFill>
                    <a:srgbClr val="FFFFFF"/>
                  </a:solidFill>
                  <a:latin typeface="Roboto"/>
                  <a:ea typeface="Roboto"/>
                  <a:cs typeface="Roboto"/>
                  <a:sym typeface="Roboto"/>
                </a:rPr>
                <a:t>3</a:t>
              </a:r>
              <a:endParaRPr>
                <a:solidFill>
                  <a:srgbClr val="FFFFFF"/>
                </a:solidFill>
              </a:endParaRPr>
            </a:p>
          </p:txBody>
        </p:sp>
      </p:grpSp>
      <p:grpSp>
        <p:nvGrpSpPr>
          <p:cNvPr id="448" name="Google Shape;448;p61"/>
          <p:cNvGrpSpPr/>
          <p:nvPr/>
        </p:nvGrpSpPr>
        <p:grpSpPr>
          <a:xfrm>
            <a:off x="535540" y="2973619"/>
            <a:ext cx="3319714" cy="1047300"/>
            <a:chOff x="857520" y="1684225"/>
            <a:chExt cx="3319714" cy="1047300"/>
          </a:xfrm>
        </p:grpSpPr>
        <p:sp>
          <p:nvSpPr>
            <p:cNvPr id="449" name="Google Shape;449;p61"/>
            <p:cNvSpPr txBox="1"/>
            <p:nvPr/>
          </p:nvSpPr>
          <p:spPr>
            <a:xfrm>
              <a:off x="857520" y="1684225"/>
              <a:ext cx="2077200" cy="1047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1600"/>
                </a:spcAft>
                <a:buNone/>
              </a:pPr>
              <a:r>
                <a:rPr lang="en" sz="1200" b="1">
                  <a:latin typeface="Roboto"/>
                  <a:ea typeface="Roboto"/>
                  <a:cs typeface="Roboto"/>
                  <a:sym typeface="Roboto"/>
                </a:rPr>
                <a:t>Knowledge &amp; Skills</a:t>
              </a:r>
              <a:endParaRPr sz="800" b="1">
                <a:latin typeface="Roboto"/>
                <a:ea typeface="Roboto"/>
                <a:cs typeface="Roboto"/>
                <a:sym typeface="Roboto"/>
              </a:endParaRPr>
            </a:p>
          </p:txBody>
        </p:sp>
        <p:cxnSp>
          <p:nvCxnSpPr>
            <p:cNvPr id="450" name="Google Shape;450;p61"/>
            <p:cNvCxnSpPr/>
            <p:nvPr/>
          </p:nvCxnSpPr>
          <p:spPr>
            <a:xfrm rot="10800000">
              <a:off x="3046834" y="2215329"/>
              <a:ext cx="1130400" cy="0"/>
            </a:xfrm>
            <a:prstGeom prst="straightConnector1">
              <a:avLst/>
            </a:prstGeom>
            <a:noFill/>
            <a:ln w="9525" cap="flat" cmpd="sng">
              <a:solidFill>
                <a:srgbClr val="C2C2C2"/>
              </a:solidFill>
              <a:prstDash val="solid"/>
              <a:round/>
              <a:headEnd type="none" w="sm" len="sm"/>
              <a:tailEnd type="none" w="sm" len="sm"/>
            </a:ln>
          </p:spPr>
        </p:cxnSp>
        <p:sp>
          <p:nvSpPr>
            <p:cNvPr id="451" name="Google Shape;451;p61"/>
            <p:cNvSpPr/>
            <p:nvPr/>
          </p:nvSpPr>
          <p:spPr>
            <a:xfrm>
              <a:off x="3020371" y="2111851"/>
              <a:ext cx="198600" cy="198300"/>
            </a:xfrm>
            <a:prstGeom prst="ellipse">
              <a:avLst/>
            </a:prstGeom>
            <a:solidFill>
              <a:srgbClr val="E116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61"/>
            <p:cNvSpPr txBox="1"/>
            <p:nvPr/>
          </p:nvSpPr>
          <p:spPr>
            <a:xfrm>
              <a:off x="2995927" y="2051434"/>
              <a:ext cx="247500" cy="312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sz="800">
                  <a:solidFill>
                    <a:srgbClr val="FFFFFF"/>
                  </a:solidFill>
                  <a:latin typeface="Roboto"/>
                  <a:ea typeface="Roboto"/>
                  <a:cs typeface="Roboto"/>
                  <a:sym typeface="Roboto"/>
                </a:rPr>
                <a:t>4</a:t>
              </a:r>
              <a:endParaRPr>
                <a:solidFill>
                  <a:srgbClr val="FFFFFF"/>
                </a:solidFill>
              </a:endParaRPr>
            </a:p>
          </p:txBody>
        </p:sp>
      </p:grpSp>
      <p:grpSp>
        <p:nvGrpSpPr>
          <p:cNvPr id="453" name="Google Shape;453;p61"/>
          <p:cNvGrpSpPr/>
          <p:nvPr/>
        </p:nvGrpSpPr>
        <p:grpSpPr>
          <a:xfrm flipH="1">
            <a:off x="4837475" y="1086244"/>
            <a:ext cx="3730429" cy="1047300"/>
            <a:chOff x="857520" y="1684225"/>
            <a:chExt cx="3730429" cy="1047300"/>
          </a:xfrm>
        </p:grpSpPr>
        <p:sp>
          <p:nvSpPr>
            <p:cNvPr id="454" name="Google Shape;454;p61"/>
            <p:cNvSpPr txBox="1"/>
            <p:nvPr/>
          </p:nvSpPr>
          <p:spPr>
            <a:xfrm>
              <a:off x="857520" y="1684225"/>
              <a:ext cx="2077200" cy="1047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1600"/>
                </a:spcAft>
                <a:buNone/>
              </a:pPr>
              <a:r>
                <a:rPr lang="en" sz="1200" b="1">
                  <a:latin typeface="Roboto"/>
                  <a:ea typeface="Roboto"/>
                  <a:cs typeface="Roboto"/>
                  <a:sym typeface="Roboto"/>
                </a:rPr>
                <a:t>Motivation &amp; Self-Efficacy</a:t>
              </a:r>
              <a:endParaRPr sz="800" b="1">
                <a:latin typeface="Roboto"/>
                <a:ea typeface="Roboto"/>
                <a:cs typeface="Roboto"/>
                <a:sym typeface="Roboto"/>
              </a:endParaRPr>
            </a:p>
          </p:txBody>
        </p:sp>
        <p:cxnSp>
          <p:nvCxnSpPr>
            <p:cNvPr id="455" name="Google Shape;455;p61"/>
            <p:cNvCxnSpPr/>
            <p:nvPr/>
          </p:nvCxnSpPr>
          <p:spPr>
            <a:xfrm rot="10800000">
              <a:off x="3046849" y="2215320"/>
              <a:ext cx="1541100" cy="0"/>
            </a:xfrm>
            <a:prstGeom prst="straightConnector1">
              <a:avLst/>
            </a:prstGeom>
            <a:noFill/>
            <a:ln w="9525" cap="flat" cmpd="sng">
              <a:solidFill>
                <a:srgbClr val="C2C2C2"/>
              </a:solidFill>
              <a:prstDash val="solid"/>
              <a:round/>
              <a:headEnd type="none" w="sm" len="sm"/>
              <a:tailEnd type="none" w="sm" len="sm"/>
            </a:ln>
          </p:spPr>
        </p:cxnSp>
        <p:sp>
          <p:nvSpPr>
            <p:cNvPr id="456" name="Google Shape;456;p61"/>
            <p:cNvSpPr/>
            <p:nvPr/>
          </p:nvSpPr>
          <p:spPr>
            <a:xfrm>
              <a:off x="3020371" y="2111851"/>
              <a:ext cx="198600" cy="198300"/>
            </a:xfrm>
            <a:prstGeom prst="ellipse">
              <a:avLst/>
            </a:prstGeom>
            <a:solidFill>
              <a:srgbClr val="AC11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61"/>
            <p:cNvSpPr txBox="1"/>
            <p:nvPr/>
          </p:nvSpPr>
          <p:spPr>
            <a:xfrm>
              <a:off x="2995927" y="2051434"/>
              <a:ext cx="247500" cy="312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sz="800">
                  <a:solidFill>
                    <a:srgbClr val="FFFFFF"/>
                  </a:solidFill>
                  <a:latin typeface="Roboto"/>
                  <a:ea typeface="Roboto"/>
                  <a:cs typeface="Roboto"/>
                  <a:sym typeface="Roboto"/>
                </a:rPr>
                <a:t>1</a:t>
              </a:r>
              <a:endParaRPr>
                <a:solidFill>
                  <a:srgbClr val="FFFFFF"/>
                </a:solidFill>
              </a:endParaRPr>
            </a:p>
          </p:txBody>
        </p:sp>
      </p:grpSp>
      <p:grpSp>
        <p:nvGrpSpPr>
          <p:cNvPr id="458" name="Google Shape;458;p61"/>
          <p:cNvGrpSpPr/>
          <p:nvPr/>
        </p:nvGrpSpPr>
        <p:grpSpPr>
          <a:xfrm>
            <a:off x="2817423" y="1239264"/>
            <a:ext cx="3509166" cy="3251991"/>
            <a:chOff x="3217473" y="1225350"/>
            <a:chExt cx="3118150" cy="3159727"/>
          </a:xfrm>
        </p:grpSpPr>
        <p:sp>
          <p:nvSpPr>
            <p:cNvPr id="459" name="Google Shape;459;p61"/>
            <p:cNvSpPr/>
            <p:nvPr/>
          </p:nvSpPr>
          <p:spPr>
            <a:xfrm>
              <a:off x="3579175" y="2711400"/>
              <a:ext cx="2396410" cy="971161"/>
            </a:xfrm>
            <a:custGeom>
              <a:avLst/>
              <a:gdLst/>
              <a:ahLst/>
              <a:cxnLst/>
              <a:rect l="l" t="t" r="r" b="b"/>
              <a:pathLst>
                <a:path w="39012" h="12970" extrusionOk="0">
                  <a:moveTo>
                    <a:pt x="0" y="5914"/>
                  </a:moveTo>
                  <a:lnTo>
                    <a:pt x="19531" y="12970"/>
                  </a:lnTo>
                  <a:lnTo>
                    <a:pt x="39012" y="5914"/>
                  </a:lnTo>
                  <a:lnTo>
                    <a:pt x="19581" y="0"/>
                  </a:lnTo>
                  <a:close/>
                </a:path>
              </a:pathLst>
            </a:custGeom>
            <a:solidFill>
              <a:srgbClr val="D9D9D9"/>
            </a:solidFill>
            <a:ln>
              <a:noFill/>
            </a:ln>
          </p:spPr>
        </p:sp>
        <p:sp>
          <p:nvSpPr>
            <p:cNvPr id="460" name="Google Shape;460;p61"/>
            <p:cNvSpPr/>
            <p:nvPr/>
          </p:nvSpPr>
          <p:spPr>
            <a:xfrm>
              <a:off x="3730755" y="2527208"/>
              <a:ext cx="2079127" cy="837209"/>
            </a:xfrm>
            <a:custGeom>
              <a:avLst/>
              <a:gdLst/>
              <a:ahLst/>
              <a:cxnLst/>
              <a:rect l="l" t="t" r="r" b="b"/>
              <a:pathLst>
                <a:path w="49248" h="16300" extrusionOk="0">
                  <a:moveTo>
                    <a:pt x="0" y="7554"/>
                  </a:moveTo>
                  <a:lnTo>
                    <a:pt x="24649" y="16300"/>
                  </a:lnTo>
                  <a:lnTo>
                    <a:pt x="49248" y="7604"/>
                  </a:lnTo>
                  <a:lnTo>
                    <a:pt x="24599" y="0"/>
                  </a:lnTo>
                  <a:close/>
                </a:path>
              </a:pathLst>
            </a:custGeom>
            <a:solidFill>
              <a:srgbClr val="D9D9D9"/>
            </a:solidFill>
            <a:ln>
              <a:noFill/>
            </a:ln>
          </p:spPr>
        </p:sp>
        <p:sp>
          <p:nvSpPr>
            <p:cNvPr id="461" name="Google Shape;461;p61"/>
            <p:cNvSpPr/>
            <p:nvPr/>
          </p:nvSpPr>
          <p:spPr>
            <a:xfrm>
              <a:off x="3946479" y="2252239"/>
              <a:ext cx="1647477" cy="663383"/>
            </a:xfrm>
            <a:custGeom>
              <a:avLst/>
              <a:gdLst/>
              <a:ahLst/>
              <a:cxnLst/>
              <a:rect l="l" t="t" r="r" b="b"/>
              <a:pathLst>
                <a:path w="39012" h="12970" extrusionOk="0">
                  <a:moveTo>
                    <a:pt x="0" y="5914"/>
                  </a:moveTo>
                  <a:lnTo>
                    <a:pt x="19531" y="12970"/>
                  </a:lnTo>
                  <a:lnTo>
                    <a:pt x="39012" y="5914"/>
                  </a:lnTo>
                  <a:lnTo>
                    <a:pt x="19581" y="0"/>
                  </a:lnTo>
                  <a:close/>
                </a:path>
              </a:pathLst>
            </a:custGeom>
            <a:solidFill>
              <a:srgbClr val="D9D9D9"/>
            </a:solidFill>
            <a:ln>
              <a:noFill/>
            </a:ln>
          </p:spPr>
        </p:sp>
        <p:sp>
          <p:nvSpPr>
            <p:cNvPr id="462" name="Google Shape;462;p61"/>
            <p:cNvSpPr/>
            <p:nvPr/>
          </p:nvSpPr>
          <p:spPr>
            <a:xfrm>
              <a:off x="4265445" y="1828277"/>
              <a:ext cx="1014014" cy="416547"/>
            </a:xfrm>
            <a:custGeom>
              <a:avLst/>
              <a:gdLst/>
              <a:ahLst/>
              <a:cxnLst/>
              <a:rect l="l" t="t" r="r" b="b"/>
              <a:pathLst>
                <a:path w="24053" h="8150" extrusionOk="0">
                  <a:moveTo>
                    <a:pt x="0" y="3827"/>
                  </a:moveTo>
                  <a:lnTo>
                    <a:pt x="11976" y="8150"/>
                  </a:lnTo>
                  <a:lnTo>
                    <a:pt x="24053" y="3827"/>
                  </a:lnTo>
                  <a:lnTo>
                    <a:pt x="12126" y="0"/>
                  </a:lnTo>
                  <a:close/>
                </a:path>
              </a:pathLst>
            </a:custGeom>
            <a:solidFill>
              <a:srgbClr val="D9D9D9"/>
            </a:solidFill>
            <a:ln>
              <a:noFill/>
            </a:ln>
          </p:spPr>
        </p:sp>
        <p:sp>
          <p:nvSpPr>
            <p:cNvPr id="463" name="Google Shape;463;p61"/>
            <p:cNvSpPr/>
            <p:nvPr/>
          </p:nvSpPr>
          <p:spPr>
            <a:xfrm>
              <a:off x="3217473" y="3154705"/>
              <a:ext cx="1559116" cy="1230372"/>
            </a:xfrm>
            <a:custGeom>
              <a:avLst/>
              <a:gdLst/>
              <a:ahLst/>
              <a:cxnLst/>
              <a:rect l="l" t="t" r="r" b="b"/>
              <a:pathLst>
                <a:path w="31954" h="20822" extrusionOk="0">
                  <a:moveTo>
                    <a:pt x="7355" y="0"/>
                  </a:moveTo>
                  <a:lnTo>
                    <a:pt x="31954" y="8796"/>
                  </a:lnTo>
                  <a:lnTo>
                    <a:pt x="31954" y="20822"/>
                  </a:lnTo>
                  <a:lnTo>
                    <a:pt x="0" y="8895"/>
                  </a:lnTo>
                  <a:close/>
                </a:path>
              </a:pathLst>
            </a:custGeom>
            <a:solidFill>
              <a:srgbClr val="840D35"/>
            </a:solidFill>
            <a:ln>
              <a:noFill/>
            </a:ln>
          </p:spPr>
        </p:sp>
        <p:sp>
          <p:nvSpPr>
            <p:cNvPr id="464" name="Google Shape;464;p61"/>
            <p:cNvSpPr/>
            <p:nvPr/>
          </p:nvSpPr>
          <p:spPr>
            <a:xfrm>
              <a:off x="3790596" y="2554725"/>
              <a:ext cx="982143" cy="653205"/>
            </a:xfrm>
            <a:custGeom>
              <a:avLst/>
              <a:gdLst/>
              <a:ahLst/>
              <a:cxnLst/>
              <a:rect l="l" t="t" r="r" b="b"/>
              <a:pathLst>
                <a:path w="23257" h="12771" extrusionOk="0">
                  <a:moveTo>
                    <a:pt x="3727" y="0"/>
                  </a:moveTo>
                  <a:lnTo>
                    <a:pt x="0" y="4522"/>
                  </a:lnTo>
                  <a:lnTo>
                    <a:pt x="23257" y="12771"/>
                  </a:lnTo>
                  <a:lnTo>
                    <a:pt x="23257" y="7056"/>
                  </a:lnTo>
                  <a:close/>
                </a:path>
              </a:pathLst>
            </a:custGeom>
            <a:gradFill>
              <a:gsLst>
                <a:gs pos="0">
                  <a:srgbClr val="FFCA37"/>
                </a:gs>
                <a:gs pos="100000">
                  <a:srgbClr val="AD8107"/>
                </a:gs>
              </a:gsLst>
              <a:lin ang="5400012" scaled="0"/>
            </a:gradFill>
            <a:ln>
              <a:noFill/>
            </a:ln>
          </p:spPr>
        </p:sp>
        <p:sp>
          <p:nvSpPr>
            <p:cNvPr id="465" name="Google Shape;465;p61"/>
            <p:cNvSpPr/>
            <p:nvPr/>
          </p:nvSpPr>
          <p:spPr>
            <a:xfrm flipH="1">
              <a:off x="4770690" y="2554725"/>
              <a:ext cx="982143" cy="653205"/>
            </a:xfrm>
            <a:custGeom>
              <a:avLst/>
              <a:gdLst/>
              <a:ahLst/>
              <a:cxnLst/>
              <a:rect l="l" t="t" r="r" b="b"/>
              <a:pathLst>
                <a:path w="23257" h="12771" extrusionOk="0">
                  <a:moveTo>
                    <a:pt x="3727" y="0"/>
                  </a:moveTo>
                  <a:lnTo>
                    <a:pt x="0" y="4522"/>
                  </a:lnTo>
                  <a:lnTo>
                    <a:pt x="23257" y="12771"/>
                  </a:lnTo>
                  <a:lnTo>
                    <a:pt x="23257" y="7056"/>
                  </a:lnTo>
                  <a:close/>
                </a:path>
              </a:pathLst>
            </a:custGeom>
            <a:solidFill>
              <a:srgbClr val="F4B400"/>
            </a:solidFill>
            <a:ln>
              <a:noFill/>
            </a:ln>
          </p:spPr>
        </p:sp>
        <p:sp>
          <p:nvSpPr>
            <p:cNvPr id="466" name="Google Shape;466;p61"/>
            <p:cNvSpPr/>
            <p:nvPr/>
          </p:nvSpPr>
          <p:spPr>
            <a:xfrm>
              <a:off x="4002555" y="2023456"/>
              <a:ext cx="770191" cy="721896"/>
            </a:xfrm>
            <a:custGeom>
              <a:avLst/>
              <a:gdLst/>
              <a:ahLst/>
              <a:cxnLst/>
              <a:rect l="l" t="t" r="r" b="b"/>
              <a:pathLst>
                <a:path w="18238" h="14114" extrusionOk="0">
                  <a:moveTo>
                    <a:pt x="6262" y="0"/>
                  </a:moveTo>
                  <a:lnTo>
                    <a:pt x="18238" y="4324"/>
                  </a:lnTo>
                  <a:lnTo>
                    <a:pt x="18238" y="14114"/>
                  </a:lnTo>
                  <a:lnTo>
                    <a:pt x="0" y="7554"/>
                  </a:lnTo>
                  <a:close/>
                </a:path>
              </a:pathLst>
            </a:custGeom>
            <a:solidFill>
              <a:srgbClr val="840D35"/>
            </a:solidFill>
            <a:ln>
              <a:noFill/>
            </a:ln>
          </p:spPr>
        </p:sp>
        <p:sp>
          <p:nvSpPr>
            <p:cNvPr id="467" name="Google Shape;467;p61"/>
            <p:cNvSpPr/>
            <p:nvPr/>
          </p:nvSpPr>
          <p:spPr>
            <a:xfrm flipH="1">
              <a:off x="4770683" y="2023456"/>
              <a:ext cx="770191" cy="721896"/>
            </a:xfrm>
            <a:custGeom>
              <a:avLst/>
              <a:gdLst/>
              <a:ahLst/>
              <a:cxnLst/>
              <a:rect l="l" t="t" r="r" b="b"/>
              <a:pathLst>
                <a:path w="18238" h="14114" extrusionOk="0">
                  <a:moveTo>
                    <a:pt x="6262" y="0"/>
                  </a:moveTo>
                  <a:lnTo>
                    <a:pt x="18238" y="4324"/>
                  </a:lnTo>
                  <a:lnTo>
                    <a:pt x="18238" y="14114"/>
                  </a:lnTo>
                  <a:lnTo>
                    <a:pt x="0" y="7554"/>
                  </a:lnTo>
                  <a:close/>
                </a:path>
              </a:pathLst>
            </a:custGeom>
            <a:solidFill>
              <a:srgbClr val="B61249"/>
            </a:solidFill>
            <a:ln>
              <a:noFill/>
            </a:ln>
          </p:spPr>
        </p:sp>
        <p:sp>
          <p:nvSpPr>
            <p:cNvPr id="468" name="Google Shape;468;p61"/>
            <p:cNvSpPr/>
            <p:nvPr/>
          </p:nvSpPr>
          <p:spPr>
            <a:xfrm>
              <a:off x="4323640" y="1225350"/>
              <a:ext cx="449116" cy="854010"/>
            </a:xfrm>
            <a:custGeom>
              <a:avLst/>
              <a:gdLst/>
              <a:ahLst/>
              <a:cxnLst/>
              <a:rect l="l" t="t" r="r" b="b"/>
              <a:pathLst>
                <a:path w="10635" h="16697" extrusionOk="0">
                  <a:moveTo>
                    <a:pt x="10635" y="0"/>
                  </a:moveTo>
                  <a:lnTo>
                    <a:pt x="0" y="12722"/>
                  </a:lnTo>
                  <a:lnTo>
                    <a:pt x="10635" y="16697"/>
                  </a:lnTo>
                  <a:close/>
                </a:path>
              </a:pathLst>
            </a:custGeom>
            <a:solidFill>
              <a:srgbClr val="840D35"/>
            </a:solidFill>
            <a:ln>
              <a:noFill/>
            </a:ln>
          </p:spPr>
        </p:sp>
        <p:sp>
          <p:nvSpPr>
            <p:cNvPr id="469" name="Google Shape;469;p61"/>
            <p:cNvSpPr/>
            <p:nvPr/>
          </p:nvSpPr>
          <p:spPr>
            <a:xfrm flipH="1">
              <a:off x="4770673" y="1225350"/>
              <a:ext cx="449116" cy="854010"/>
            </a:xfrm>
            <a:custGeom>
              <a:avLst/>
              <a:gdLst/>
              <a:ahLst/>
              <a:cxnLst/>
              <a:rect l="l" t="t" r="r" b="b"/>
              <a:pathLst>
                <a:path w="10635" h="16697" extrusionOk="0">
                  <a:moveTo>
                    <a:pt x="10635" y="0"/>
                  </a:moveTo>
                  <a:lnTo>
                    <a:pt x="0" y="12722"/>
                  </a:lnTo>
                  <a:lnTo>
                    <a:pt x="10635" y="16697"/>
                  </a:lnTo>
                  <a:close/>
                </a:path>
              </a:pathLst>
            </a:custGeom>
            <a:solidFill>
              <a:srgbClr val="AC1145"/>
            </a:solidFill>
            <a:ln>
              <a:noFill/>
            </a:ln>
          </p:spPr>
        </p:sp>
        <p:sp>
          <p:nvSpPr>
            <p:cNvPr id="470" name="Google Shape;470;p61"/>
            <p:cNvSpPr/>
            <p:nvPr/>
          </p:nvSpPr>
          <p:spPr>
            <a:xfrm>
              <a:off x="3636034" y="2553603"/>
              <a:ext cx="1136642" cy="946913"/>
            </a:xfrm>
            <a:custGeom>
              <a:avLst/>
              <a:gdLst/>
              <a:ahLst/>
              <a:cxnLst/>
              <a:rect l="l" t="t" r="r" b="b"/>
              <a:pathLst>
                <a:path w="65016" h="46623" extrusionOk="0">
                  <a:moveTo>
                    <a:pt x="17858" y="0"/>
                  </a:moveTo>
                  <a:lnTo>
                    <a:pt x="0" y="22135"/>
                  </a:lnTo>
                  <a:lnTo>
                    <a:pt x="65016" y="46623"/>
                  </a:lnTo>
                  <a:lnTo>
                    <a:pt x="65016" y="17537"/>
                  </a:lnTo>
                  <a:close/>
                </a:path>
              </a:pathLst>
            </a:custGeom>
            <a:solidFill>
              <a:srgbClr val="840D35"/>
            </a:solidFill>
            <a:ln>
              <a:noFill/>
            </a:ln>
          </p:spPr>
        </p:sp>
        <p:sp>
          <p:nvSpPr>
            <p:cNvPr id="471" name="Google Shape;471;p61"/>
            <p:cNvSpPr/>
            <p:nvPr/>
          </p:nvSpPr>
          <p:spPr>
            <a:xfrm flipH="1">
              <a:off x="4770657" y="2555106"/>
              <a:ext cx="1136642" cy="946913"/>
            </a:xfrm>
            <a:custGeom>
              <a:avLst/>
              <a:gdLst/>
              <a:ahLst/>
              <a:cxnLst/>
              <a:rect l="l" t="t" r="r" b="b"/>
              <a:pathLst>
                <a:path w="65016" h="46623" extrusionOk="0">
                  <a:moveTo>
                    <a:pt x="17858" y="0"/>
                  </a:moveTo>
                  <a:lnTo>
                    <a:pt x="0" y="22135"/>
                  </a:lnTo>
                  <a:lnTo>
                    <a:pt x="65016" y="46623"/>
                  </a:lnTo>
                  <a:lnTo>
                    <a:pt x="65016" y="17537"/>
                  </a:lnTo>
                  <a:close/>
                </a:path>
              </a:pathLst>
            </a:custGeom>
            <a:solidFill>
              <a:srgbClr val="C4134E"/>
            </a:solidFill>
            <a:ln>
              <a:noFill/>
            </a:ln>
          </p:spPr>
        </p:sp>
        <p:sp>
          <p:nvSpPr>
            <p:cNvPr id="472" name="Google Shape;472;p61"/>
            <p:cNvSpPr/>
            <p:nvPr/>
          </p:nvSpPr>
          <p:spPr>
            <a:xfrm flipH="1">
              <a:off x="4776508" y="3154705"/>
              <a:ext cx="1559116" cy="1230372"/>
            </a:xfrm>
            <a:custGeom>
              <a:avLst/>
              <a:gdLst/>
              <a:ahLst/>
              <a:cxnLst/>
              <a:rect l="l" t="t" r="r" b="b"/>
              <a:pathLst>
                <a:path w="31954" h="20822" extrusionOk="0">
                  <a:moveTo>
                    <a:pt x="7355" y="0"/>
                  </a:moveTo>
                  <a:lnTo>
                    <a:pt x="31954" y="8796"/>
                  </a:lnTo>
                  <a:lnTo>
                    <a:pt x="31954" y="20822"/>
                  </a:lnTo>
                  <a:lnTo>
                    <a:pt x="0" y="8895"/>
                  </a:lnTo>
                  <a:close/>
                </a:path>
              </a:pathLst>
            </a:custGeom>
            <a:solidFill>
              <a:srgbClr val="E1165A"/>
            </a:solidFill>
            <a:ln>
              <a:noFill/>
            </a:ln>
          </p:spPr>
        </p:sp>
      </p:grpSp>
      <p:grpSp>
        <p:nvGrpSpPr>
          <p:cNvPr id="473" name="Google Shape;473;p61"/>
          <p:cNvGrpSpPr/>
          <p:nvPr/>
        </p:nvGrpSpPr>
        <p:grpSpPr>
          <a:xfrm>
            <a:off x="535540" y="1719509"/>
            <a:ext cx="3319714" cy="1047300"/>
            <a:chOff x="857520" y="1684225"/>
            <a:chExt cx="3319714" cy="1047300"/>
          </a:xfrm>
        </p:grpSpPr>
        <p:sp>
          <p:nvSpPr>
            <p:cNvPr id="474" name="Google Shape;474;p61"/>
            <p:cNvSpPr txBox="1"/>
            <p:nvPr/>
          </p:nvSpPr>
          <p:spPr>
            <a:xfrm>
              <a:off x="857520" y="1684225"/>
              <a:ext cx="2077200" cy="1047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1600"/>
                </a:spcAft>
                <a:buNone/>
              </a:pPr>
              <a:r>
                <a:rPr lang="en" sz="1200" b="1">
                  <a:latin typeface="Roboto"/>
                  <a:ea typeface="Roboto"/>
                  <a:cs typeface="Roboto"/>
                  <a:sym typeface="Roboto"/>
                </a:rPr>
                <a:t>Planning &amp; Problem Solving</a:t>
              </a:r>
              <a:endParaRPr sz="800" b="1">
                <a:latin typeface="Roboto"/>
                <a:ea typeface="Roboto"/>
                <a:cs typeface="Roboto"/>
                <a:sym typeface="Roboto"/>
              </a:endParaRPr>
            </a:p>
          </p:txBody>
        </p:sp>
        <p:cxnSp>
          <p:nvCxnSpPr>
            <p:cNvPr id="475" name="Google Shape;475;p61"/>
            <p:cNvCxnSpPr/>
            <p:nvPr/>
          </p:nvCxnSpPr>
          <p:spPr>
            <a:xfrm rot="10800000">
              <a:off x="3046834" y="2215329"/>
              <a:ext cx="1130400" cy="0"/>
            </a:xfrm>
            <a:prstGeom prst="straightConnector1">
              <a:avLst/>
            </a:prstGeom>
            <a:noFill/>
            <a:ln w="9525" cap="flat" cmpd="sng">
              <a:solidFill>
                <a:srgbClr val="C2C2C2"/>
              </a:solidFill>
              <a:prstDash val="solid"/>
              <a:round/>
              <a:headEnd type="none" w="sm" len="sm"/>
              <a:tailEnd type="none" w="sm" len="sm"/>
            </a:ln>
          </p:spPr>
        </p:cxnSp>
        <p:sp>
          <p:nvSpPr>
            <p:cNvPr id="476" name="Google Shape;476;p61"/>
            <p:cNvSpPr/>
            <p:nvPr/>
          </p:nvSpPr>
          <p:spPr>
            <a:xfrm>
              <a:off x="3020371" y="2111851"/>
              <a:ext cx="198600" cy="198300"/>
            </a:xfrm>
            <a:prstGeom prst="ellipse">
              <a:avLst/>
            </a:prstGeom>
            <a:solidFill>
              <a:srgbClr val="B612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61"/>
            <p:cNvSpPr txBox="1"/>
            <p:nvPr/>
          </p:nvSpPr>
          <p:spPr>
            <a:xfrm>
              <a:off x="2995927" y="2051434"/>
              <a:ext cx="247500" cy="312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sz="800">
                  <a:solidFill>
                    <a:srgbClr val="FFFFFF"/>
                  </a:solidFill>
                  <a:latin typeface="Roboto"/>
                  <a:ea typeface="Roboto"/>
                  <a:cs typeface="Roboto"/>
                  <a:sym typeface="Roboto"/>
                </a:rPr>
                <a:t>2</a:t>
              </a:r>
              <a:endParaRPr>
                <a:solidFill>
                  <a:srgbClr val="FFFFFF"/>
                </a:solidFill>
              </a:endParaRPr>
            </a:p>
          </p:txBody>
        </p:sp>
      </p:grpSp>
      <p:sp>
        <p:nvSpPr>
          <p:cNvPr id="478" name="Google Shape;478;p61"/>
          <p:cNvSpPr txBox="1">
            <a:spLocks noGrp="1"/>
          </p:cNvSpPr>
          <p:nvPr>
            <p:ph type="title"/>
          </p:nvPr>
        </p:nvSpPr>
        <p:spPr>
          <a:xfrm>
            <a:off x="98250" y="16350"/>
            <a:ext cx="85764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Behavior Change</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62"/>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Motivation</a:t>
            </a:r>
            <a:endParaRPr/>
          </a:p>
        </p:txBody>
      </p:sp>
      <p:sp>
        <p:nvSpPr>
          <p:cNvPr id="484" name="Google Shape;484;p62"/>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Why is it important to be motivated to change?</a:t>
            </a:r>
            <a:endParaRPr/>
          </a:p>
          <a:p>
            <a:pPr marL="0" lvl="0" indent="0" algn="l" rtl="0">
              <a:spcBef>
                <a:spcPts val="1600"/>
              </a:spcBef>
              <a:spcAft>
                <a:spcPts val="0"/>
              </a:spcAft>
              <a:buNone/>
            </a:pPr>
            <a:r>
              <a:rPr lang="en"/>
              <a:t>What are the different types of motivation?</a:t>
            </a:r>
            <a:endParaRPr/>
          </a:p>
          <a:p>
            <a:pPr marL="0" lvl="0" indent="0" algn="l" rtl="0">
              <a:spcBef>
                <a:spcPts val="1600"/>
              </a:spcBef>
              <a:spcAft>
                <a:spcPts val="0"/>
              </a:spcAft>
              <a:buNone/>
            </a:pPr>
            <a:r>
              <a:rPr lang="en"/>
              <a:t>Extrinsic (outside) motivation v. Intrinsic motivation</a:t>
            </a:r>
            <a:endParaRPr/>
          </a:p>
          <a:p>
            <a:pPr marL="0" lvl="0" indent="0" algn="l" rtl="0">
              <a:spcBef>
                <a:spcPts val="1600"/>
              </a:spcBef>
              <a:spcAft>
                <a:spcPts val="1600"/>
              </a:spcAft>
              <a:buNone/>
            </a:pP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63"/>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Self-Efficacy</a:t>
            </a:r>
            <a:endParaRPr/>
          </a:p>
        </p:txBody>
      </p:sp>
      <p:sp>
        <p:nvSpPr>
          <p:cNvPr id="490" name="Google Shape;490;p63"/>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is self-efficacy?</a:t>
            </a:r>
            <a:endParaRPr/>
          </a:p>
          <a:p>
            <a:pPr marL="0" lvl="0" indent="0" algn="l" rtl="0">
              <a:spcBef>
                <a:spcPts val="1600"/>
              </a:spcBef>
              <a:spcAft>
                <a:spcPts val="0"/>
              </a:spcAft>
              <a:buNone/>
            </a:pPr>
            <a:r>
              <a:rPr lang="en"/>
              <a:t>Someone’s belief in their </a:t>
            </a:r>
            <a:r>
              <a:rPr lang="en" i="1"/>
              <a:t>innate</a:t>
            </a:r>
            <a:r>
              <a:rPr lang="en"/>
              <a:t> ability to achieve their goals.</a:t>
            </a:r>
            <a:endParaRPr/>
          </a:p>
          <a:p>
            <a:pPr marL="0" lvl="0" indent="0" algn="l" rtl="0">
              <a:spcBef>
                <a:spcPts val="1600"/>
              </a:spcBef>
              <a:spcAft>
                <a:spcPts val="0"/>
              </a:spcAft>
              <a:buNone/>
            </a:pPr>
            <a:r>
              <a:rPr lang="en"/>
              <a:t>Not just when it’s easy, but also when it’s hard. </a:t>
            </a:r>
            <a:endParaRPr/>
          </a:p>
          <a:p>
            <a:pPr marL="0" lvl="0" indent="0" algn="l" rtl="0">
              <a:spcBef>
                <a:spcPts val="1600"/>
              </a:spcBef>
              <a:spcAft>
                <a:spcPts val="1600"/>
              </a:spcAft>
              <a:buNone/>
            </a:pPr>
            <a:r>
              <a:rPr lang="en"/>
              <a:t>It involves a strong will and perseverance to overcome obstacles and reach goals. </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64"/>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Break</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65"/>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SMART Goals</a:t>
            </a:r>
            <a:endParaRPr/>
          </a:p>
        </p:txBody>
      </p:sp>
      <p:sp>
        <p:nvSpPr>
          <p:cNvPr id="501" name="Google Shape;501;p65"/>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S</a:t>
            </a:r>
            <a:r>
              <a:rPr lang="en"/>
              <a:t>pecific</a:t>
            </a:r>
            <a:endParaRPr/>
          </a:p>
          <a:p>
            <a:pPr marL="0" lvl="0" indent="0" algn="l" rtl="0">
              <a:spcBef>
                <a:spcPts val="1600"/>
              </a:spcBef>
              <a:spcAft>
                <a:spcPts val="0"/>
              </a:spcAft>
              <a:buNone/>
            </a:pPr>
            <a:r>
              <a:rPr lang="en" b="1"/>
              <a:t>M</a:t>
            </a:r>
            <a:r>
              <a:rPr lang="en"/>
              <a:t>easurable</a:t>
            </a:r>
            <a:endParaRPr/>
          </a:p>
          <a:p>
            <a:pPr marL="0" lvl="0" indent="0" algn="l" rtl="0">
              <a:spcBef>
                <a:spcPts val="1600"/>
              </a:spcBef>
              <a:spcAft>
                <a:spcPts val="0"/>
              </a:spcAft>
              <a:buNone/>
            </a:pPr>
            <a:r>
              <a:rPr lang="en" b="1"/>
              <a:t>A</a:t>
            </a:r>
            <a:r>
              <a:rPr lang="en"/>
              <a:t>chievable</a:t>
            </a:r>
            <a:endParaRPr/>
          </a:p>
          <a:p>
            <a:pPr marL="0" lvl="0" indent="0" algn="l" rtl="0">
              <a:spcBef>
                <a:spcPts val="1600"/>
              </a:spcBef>
              <a:spcAft>
                <a:spcPts val="0"/>
              </a:spcAft>
              <a:buNone/>
            </a:pPr>
            <a:r>
              <a:rPr lang="en" b="1"/>
              <a:t>R</a:t>
            </a:r>
            <a:r>
              <a:rPr lang="en"/>
              <a:t>elevant</a:t>
            </a:r>
            <a:endParaRPr/>
          </a:p>
          <a:p>
            <a:pPr marL="0" lvl="0" indent="0" algn="l" rtl="0">
              <a:spcBef>
                <a:spcPts val="1600"/>
              </a:spcBef>
              <a:spcAft>
                <a:spcPts val="1600"/>
              </a:spcAft>
              <a:buNone/>
            </a:pPr>
            <a:r>
              <a:rPr lang="en" b="1"/>
              <a:t>T</a:t>
            </a:r>
            <a:r>
              <a:rPr lang="en"/>
              <a:t>ime-bound</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p66"/>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Why is SMART Goal Setting important?	</a:t>
            </a:r>
            <a:endParaRPr/>
          </a:p>
        </p:txBody>
      </p:sp>
      <p:sp>
        <p:nvSpPr>
          <p:cNvPr id="507" name="Google Shape;507;p66"/>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Goal setting is the path to behavior change</a:t>
            </a:r>
            <a:endParaRPr/>
          </a:p>
          <a:p>
            <a:pPr marL="0" lvl="0" indent="0" algn="l" rtl="0">
              <a:spcBef>
                <a:spcPts val="1600"/>
              </a:spcBef>
              <a:spcAft>
                <a:spcPts val="0"/>
              </a:spcAft>
              <a:buNone/>
            </a:pPr>
            <a:r>
              <a:rPr lang="en"/>
              <a:t>Reaching a goal is important for self-efficacy and self-esteem</a:t>
            </a:r>
            <a:endParaRPr/>
          </a:p>
          <a:p>
            <a:pPr marL="742950" lvl="1" indent="-285750">
              <a:buFontTx/>
              <a:buChar char="-"/>
            </a:pPr>
            <a:r>
              <a:rPr lang="en"/>
              <a:t>If we don’t reach a goal, is the problem us? Or the goal?</a:t>
            </a:r>
          </a:p>
          <a:p>
            <a:pPr marL="0" lvl="0" indent="0" algn="l" rtl="0">
              <a:spcBef>
                <a:spcPts val="1600"/>
              </a:spcBef>
              <a:spcAft>
                <a:spcPts val="0"/>
              </a:spcAft>
              <a:buNone/>
            </a:pPr>
            <a:r>
              <a:rPr lang="en"/>
              <a:t>Think about the last goal you set for yourself that you reached</a:t>
            </a:r>
            <a:endParaRPr/>
          </a:p>
          <a:p>
            <a:pPr marL="0" lvl="0" indent="0" algn="l" rtl="0">
              <a:spcBef>
                <a:spcPts val="1600"/>
              </a:spcBef>
              <a:spcAft>
                <a:spcPts val="0"/>
              </a:spcAft>
              <a:buNone/>
            </a:pPr>
            <a:r>
              <a:rPr lang="en"/>
              <a:t>Think about the last goal that was not you had trouble reaching</a:t>
            </a:r>
          </a:p>
          <a:p>
            <a:pPr marL="742950" lvl="1" indent="-285750">
              <a:buFontTx/>
              <a:buChar char="-"/>
            </a:pPr>
            <a:r>
              <a:rPr lang="en"/>
              <a:t>What is the difference?</a:t>
            </a:r>
          </a:p>
          <a:p>
            <a:pPr marL="285750" lvl="0" indent="-285750" algn="l" rtl="0">
              <a:spcBef>
                <a:spcPts val="1600"/>
              </a:spcBef>
              <a:spcAft>
                <a:spcPts val="0"/>
              </a:spcAft>
              <a:buFontTx/>
              <a:buChar char="-"/>
            </a:pPr>
            <a:endParaRPr/>
          </a:p>
          <a:p>
            <a:pPr marL="0" lvl="0" indent="0" algn="l" rtl="0">
              <a:spcBef>
                <a:spcPts val="1600"/>
              </a:spcBef>
              <a:spcAft>
                <a:spcPts val="1600"/>
              </a:spcAft>
              <a:buNone/>
            </a:pPr>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67"/>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Ask yourself…	</a:t>
            </a:r>
            <a:endParaRPr/>
          </a:p>
        </p:txBody>
      </p:sp>
      <p:sp>
        <p:nvSpPr>
          <p:cNvPr id="513" name="Google Shape;513;p67"/>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It’s ok to start broad - I want to (live healthier, be happier, etc)</a:t>
            </a:r>
            <a:endParaRPr/>
          </a:p>
          <a:p>
            <a:pPr marL="0" lvl="0" indent="0" algn="l" rtl="0">
              <a:spcBef>
                <a:spcPts val="1600"/>
              </a:spcBef>
              <a:spcAft>
                <a:spcPts val="0"/>
              </a:spcAft>
              <a:buNone/>
            </a:pPr>
            <a:r>
              <a:rPr lang="en"/>
              <a:t>What is the problem?</a:t>
            </a:r>
            <a:endParaRPr/>
          </a:p>
          <a:p>
            <a:pPr marL="0" lvl="0" indent="0" algn="l" rtl="0">
              <a:spcBef>
                <a:spcPts val="1600"/>
              </a:spcBef>
              <a:spcAft>
                <a:spcPts val="0"/>
              </a:spcAft>
              <a:buNone/>
            </a:pPr>
            <a:r>
              <a:rPr lang="en"/>
              <a:t>If you woke up tomorrow, and your problem was solved, what would be different?</a:t>
            </a:r>
          </a:p>
          <a:p>
            <a:pPr marL="742950" lvl="1" indent="-285750">
              <a:buFontTx/>
              <a:buChar char="-"/>
            </a:pPr>
            <a:r>
              <a:rPr lang="en"/>
              <a:t>Physically, emotionally, mentally, socially</a:t>
            </a:r>
          </a:p>
          <a:p>
            <a:pPr marL="0" lvl="0" indent="0" algn="l" rtl="0">
              <a:spcBef>
                <a:spcPts val="1600"/>
              </a:spcBef>
              <a:spcAft>
                <a:spcPts val="1600"/>
              </a:spcAft>
              <a:buNone/>
            </a:pPr>
            <a:r>
              <a:rPr lang="en"/>
              <a:t>From there, narrow down to a Specific goal!</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sp>
        <p:nvSpPr>
          <p:cNvPr id="518" name="Google Shape;518;p68"/>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Tips for Goal Setting	</a:t>
            </a:r>
            <a:endParaRPr/>
          </a:p>
        </p:txBody>
      </p:sp>
      <p:sp>
        <p:nvSpPr>
          <p:cNvPr id="519" name="Google Shape;519;p68"/>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Stay positive! </a:t>
            </a:r>
            <a:endParaRPr/>
          </a:p>
          <a:p>
            <a:pPr marL="0" lvl="0" indent="0" algn="l" rtl="0">
              <a:spcBef>
                <a:spcPts val="1600"/>
              </a:spcBef>
              <a:spcAft>
                <a:spcPts val="0"/>
              </a:spcAft>
              <a:buNone/>
            </a:pPr>
            <a:r>
              <a:rPr lang="en"/>
              <a:t>Make it meaningful</a:t>
            </a:r>
            <a:endParaRPr/>
          </a:p>
          <a:p>
            <a:pPr marL="0" lvl="0" indent="0" algn="l" rtl="0">
              <a:spcBef>
                <a:spcPts val="1600"/>
              </a:spcBef>
              <a:spcAft>
                <a:spcPts val="1600"/>
              </a:spcAft>
              <a:buNone/>
            </a:pPr>
            <a:r>
              <a:rPr lang="en"/>
              <a:t>Think about why it’s important to reach the goal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Why?	</a:t>
            </a:r>
            <a:endParaRPr/>
          </a:p>
        </p:txBody>
      </p:sp>
      <p:sp>
        <p:nvSpPr>
          <p:cNvPr id="94" name="Google Shape;94;p17"/>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Education is necessary, but it’s not </a:t>
            </a:r>
            <a:br>
              <a:rPr lang="en">
                <a:solidFill>
                  <a:schemeClr val="tx2">
                    <a:lumMod val="50000"/>
                  </a:schemeClr>
                </a:solidFill>
              </a:rPr>
            </a:br>
            <a:r>
              <a:rPr lang="en">
                <a:solidFill>
                  <a:schemeClr val="tx2">
                    <a:lumMod val="50000"/>
                  </a:schemeClr>
                </a:solidFill>
              </a:rPr>
              <a:t>enough on its own.</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Patients need </a:t>
            </a:r>
            <a:r>
              <a:rPr lang="en" b="1" u="sng">
                <a:solidFill>
                  <a:schemeClr val="tx2">
                    <a:lumMod val="50000"/>
                  </a:schemeClr>
                </a:solidFill>
              </a:rPr>
              <a:t>support</a:t>
            </a:r>
            <a:r>
              <a:rPr lang="en">
                <a:solidFill>
                  <a:schemeClr val="tx2">
                    <a:lumMod val="50000"/>
                  </a:schemeClr>
                </a:solidFill>
              </a:rPr>
              <a:t> from folks like you!</a:t>
            </a:r>
            <a:endParaRPr>
              <a:solidFill>
                <a:schemeClr val="tx2">
                  <a:lumMod val="50000"/>
                </a:schemeClr>
              </a:solidFill>
            </a:endParaRPr>
          </a:p>
          <a:p>
            <a:pPr marL="0" lvl="0" indent="0" algn="l" rtl="0">
              <a:spcBef>
                <a:spcPts val="1600"/>
              </a:spcBef>
              <a:spcAft>
                <a:spcPts val="1600"/>
              </a:spcAft>
              <a:buNone/>
            </a:pPr>
            <a:r>
              <a:rPr lang="en">
                <a:solidFill>
                  <a:schemeClr val="tx2">
                    <a:lumMod val="50000"/>
                  </a:schemeClr>
                </a:solidFill>
              </a:rPr>
              <a:t>Programs like these in countries all </a:t>
            </a:r>
            <a:br>
              <a:rPr lang="en">
                <a:solidFill>
                  <a:schemeClr val="tx2">
                    <a:lumMod val="50000"/>
                  </a:schemeClr>
                </a:solidFill>
              </a:rPr>
            </a:br>
            <a:r>
              <a:rPr lang="en">
                <a:solidFill>
                  <a:schemeClr val="tx2">
                    <a:lumMod val="50000"/>
                  </a:schemeClr>
                </a:solidFill>
              </a:rPr>
              <a:t>over the world.</a:t>
            </a:r>
            <a:endParaRPr>
              <a:solidFill>
                <a:schemeClr val="tx2">
                  <a:lumMod val="50000"/>
                </a:schemeClr>
              </a:solidFill>
            </a:endParaRPr>
          </a:p>
        </p:txBody>
      </p:sp>
      <p:sp>
        <p:nvSpPr>
          <p:cNvPr id="95" name="Google Shape;95;p17"/>
          <p:cNvSpPr txBox="1">
            <a:spLocks noGrp="1"/>
          </p:cNvSpPr>
          <p:nvPr>
            <p:ph type="body" idx="2"/>
          </p:nvPr>
        </p:nvSpPr>
        <p:spPr>
          <a:prstGeom prst="rect">
            <a:avLst/>
          </a:prstGeom>
        </p:spPr>
        <p:txBody>
          <a:bodyPr spcFirstLastPara="1" wrap="square" lIns="91425" tIns="91425" rIns="91425" bIns="91425" anchor="t" anchorCtr="0">
            <a:noAutofit/>
          </a:bodyPr>
          <a:lstStyle/>
          <a:p>
            <a:pPr lvl="0">
              <a:buFontTx/>
              <a:buChar char="-"/>
            </a:pPr>
            <a:r>
              <a:rPr lang="en-US"/>
              <a:t>Because people who have the knowledge, skills, and support to self-manage are healthier than those who do not</a:t>
            </a:r>
          </a:p>
          <a:p>
            <a:pPr lvl="0">
              <a:spcBef>
                <a:spcPts val="1600"/>
              </a:spcBef>
              <a:buFontTx/>
              <a:buChar char="-"/>
            </a:pPr>
            <a:r>
              <a:rPr lang="en-US"/>
              <a:t>Because learning how to self-manage saves money and time, as well as trips to the ER and hospital</a:t>
            </a:r>
          </a:p>
          <a:p>
            <a:pPr lvl="0">
              <a:spcBef>
                <a:spcPts val="1600"/>
              </a:spcBef>
              <a:buFontTx/>
              <a:buChar char="-"/>
            </a:pPr>
            <a:r>
              <a:rPr lang="en-US"/>
              <a:t>Because self-management can help avoid or delay serious health complications</a:t>
            </a:r>
          </a:p>
          <a:p>
            <a:pPr marL="0" lvl="0" indent="0" algn="l" rtl="0">
              <a:spcAft>
                <a:spcPts val="1600"/>
              </a:spcAft>
              <a:buNone/>
            </a:pPr>
            <a:endParaRPr>
              <a:solidFill>
                <a:schemeClr val="tx2">
                  <a:lumMod val="50000"/>
                </a:schemeClr>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69"/>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Exercise: Create a SMART Goal</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70"/>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Action Plan</a:t>
            </a:r>
            <a:endParaRPr/>
          </a:p>
        </p:txBody>
      </p:sp>
      <p:sp>
        <p:nvSpPr>
          <p:cNvPr id="530" name="Google Shape;530;p70"/>
          <p:cNvSpPr txBox="1">
            <a:spLocks noGrp="1"/>
          </p:cNvSpPr>
          <p:nvPr>
            <p:ph type="body" idx="1"/>
          </p:nvPr>
        </p:nvSpPr>
        <p:spPr>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AutoNum type="arabicParenR"/>
            </a:pPr>
            <a:r>
              <a:rPr lang="en" sz="1400"/>
              <a:t>Create a SMART goal</a:t>
            </a:r>
            <a:endParaRPr sz="1400"/>
          </a:p>
          <a:p>
            <a:pPr marL="457200" lvl="0" indent="-317500" algn="l" rtl="0">
              <a:spcBef>
                <a:spcPts val="1000"/>
              </a:spcBef>
              <a:spcAft>
                <a:spcPts val="0"/>
              </a:spcAft>
              <a:buSzPts val="1400"/>
              <a:buAutoNum type="arabicParenR"/>
            </a:pPr>
            <a:r>
              <a:rPr lang="en" sz="1400"/>
              <a:t>Decide what behavio</a:t>
            </a:r>
            <a:r>
              <a:rPr lang="en"/>
              <a:t>r </a:t>
            </a:r>
            <a:r>
              <a:rPr lang="en" sz="1400"/>
              <a:t>change you will make to reach your goal</a:t>
            </a:r>
            <a:r>
              <a:rPr lang="en"/>
              <a:t> - this is the how.</a:t>
            </a:r>
            <a:endParaRPr sz="1400"/>
          </a:p>
          <a:p>
            <a:pPr marL="914400" lvl="1" indent="-317500" algn="l" rtl="0">
              <a:spcBef>
                <a:spcPts val="1000"/>
              </a:spcBef>
              <a:spcAft>
                <a:spcPts val="0"/>
              </a:spcAft>
              <a:buSzPts val="1400"/>
              <a:buAutoNum type="alphaLcParenR"/>
            </a:pPr>
            <a:r>
              <a:rPr lang="en"/>
              <a:t>How much? When? How often? Where?</a:t>
            </a:r>
            <a:endParaRPr/>
          </a:p>
          <a:p>
            <a:pPr marL="457200" lvl="0" indent="-317500" algn="l" rtl="0">
              <a:spcBef>
                <a:spcPts val="1000"/>
              </a:spcBef>
              <a:spcAft>
                <a:spcPts val="0"/>
              </a:spcAft>
              <a:buSzPts val="1400"/>
              <a:buAutoNum type="arabicParenR"/>
            </a:pPr>
            <a:r>
              <a:rPr lang="en" sz="1400"/>
              <a:t>Anticipate barriers to reaching your goal</a:t>
            </a:r>
            <a:endParaRPr sz="1400"/>
          </a:p>
          <a:p>
            <a:pPr marL="457200" lvl="0" indent="-317500" algn="l" rtl="0">
              <a:spcBef>
                <a:spcPts val="1000"/>
              </a:spcBef>
              <a:spcAft>
                <a:spcPts val="0"/>
              </a:spcAft>
              <a:buSzPts val="1400"/>
              <a:buAutoNum type="arabicParenR"/>
            </a:pPr>
            <a:r>
              <a:rPr lang="en" sz="1400"/>
              <a:t>Brainstorm solutions to overcoming barriers</a:t>
            </a:r>
            <a:endParaRPr sz="1400"/>
          </a:p>
          <a:p>
            <a:pPr marL="457200" lvl="0" indent="-317500" algn="l" rtl="0">
              <a:spcBef>
                <a:spcPts val="1000"/>
              </a:spcBef>
              <a:spcAft>
                <a:spcPts val="0"/>
              </a:spcAft>
              <a:buSzPts val="1400"/>
              <a:buAutoNum type="arabicParenR"/>
            </a:pPr>
            <a:r>
              <a:rPr lang="en" sz="1400"/>
              <a:t>Assess how confident you are that you can make the change </a:t>
            </a:r>
            <a:endParaRPr sz="1400"/>
          </a:p>
          <a:p>
            <a:pPr marL="457200" lvl="0" indent="-317500" algn="l" rtl="0">
              <a:spcBef>
                <a:spcPts val="1000"/>
              </a:spcBef>
              <a:spcAft>
                <a:spcPts val="1000"/>
              </a:spcAft>
              <a:buSzPts val="1400"/>
              <a:buAutoNum type="arabicParenR"/>
            </a:pPr>
            <a:r>
              <a:rPr lang="en" sz="1400"/>
              <a:t>Choose people who can help you</a:t>
            </a:r>
            <a:endParaRPr sz="140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71"/>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Exercise: Create an Action Plan</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71"/>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Break</a:t>
            </a:r>
            <a:endParaRPr/>
          </a:p>
        </p:txBody>
      </p:sp>
    </p:spTree>
    <p:extLst>
      <p:ext uri="{BB962C8B-B14F-4D97-AF65-F5344CB8AC3E}">
        <p14:creationId xmlns:p14="http://schemas.microsoft.com/office/powerpoint/2010/main" val="276136018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sp>
        <p:nvSpPr>
          <p:cNvPr id="573" name="Google Shape;573;p77"/>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Review &amp; Practice</a:t>
            </a:r>
            <a:endParaRPr/>
          </a:p>
        </p:txBody>
      </p:sp>
      <p:sp>
        <p:nvSpPr>
          <p:cNvPr id="2" name="Text Placeholder 1">
            <a:extLst>
              <a:ext uri="{FF2B5EF4-FFF2-40B4-BE49-F238E27FC236}">
                <a16:creationId xmlns:a16="http://schemas.microsoft.com/office/drawing/2014/main" id="{0A9E3FC8-18FC-1148-9E54-890BFFCD3B9E}"/>
              </a:ext>
            </a:extLst>
          </p:cNvPr>
          <p:cNvSpPr>
            <a:spLocks noGrp="1"/>
          </p:cNvSpPr>
          <p:nvPr>
            <p:ph type="body" idx="1"/>
          </p:nvPr>
        </p:nvSpPr>
        <p:spPr/>
        <p:txBody>
          <a:bodyPr/>
          <a:lstStyle/>
          <a:p>
            <a:pPr marL="0" lvl="0" indent="0">
              <a:buNone/>
            </a:pPr>
            <a:r>
              <a:rPr lang="en-US" sz="2000">
                <a:solidFill>
                  <a:schemeClr val="tx2">
                    <a:lumMod val="50000"/>
                  </a:schemeClr>
                </a:solidFill>
              </a:rPr>
              <a:t>SMART Goal Setting</a:t>
            </a:r>
          </a:p>
          <a:p>
            <a:pPr marL="0" lvl="0" indent="0">
              <a:buNone/>
            </a:pPr>
            <a:endParaRPr lang="en-US" sz="2000">
              <a:solidFill>
                <a:schemeClr val="tx2">
                  <a:lumMod val="50000"/>
                </a:schemeClr>
              </a:solidFill>
            </a:endParaRPr>
          </a:p>
          <a:p>
            <a:pPr marL="0" lvl="0" indent="0">
              <a:buNone/>
            </a:pPr>
            <a:r>
              <a:rPr lang="en-US" sz="2000">
                <a:solidFill>
                  <a:schemeClr val="tx2">
                    <a:lumMod val="50000"/>
                  </a:schemeClr>
                </a:solidFill>
              </a:rPr>
              <a:t>Action Planning</a:t>
            </a:r>
          </a:p>
        </p:txBody>
      </p:sp>
      <p:sp>
        <p:nvSpPr>
          <p:cNvPr id="575" name="Google Shape;575;p77"/>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64</a:t>
            </a:fld>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78"/>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Motivational Interviewing</a:t>
            </a:r>
            <a:endParaRPr/>
          </a:p>
        </p:txBody>
      </p:sp>
      <p:sp>
        <p:nvSpPr>
          <p:cNvPr id="581" name="Google Shape;581;p78"/>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What is it?</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A </a:t>
            </a:r>
            <a:r>
              <a:rPr lang="en" i="1">
                <a:solidFill>
                  <a:schemeClr val="tx2">
                    <a:lumMod val="50000"/>
                  </a:schemeClr>
                </a:solidFill>
              </a:rPr>
              <a:t>directive</a:t>
            </a:r>
            <a:r>
              <a:rPr lang="en">
                <a:solidFill>
                  <a:schemeClr val="tx2">
                    <a:lumMod val="50000"/>
                  </a:schemeClr>
                </a:solidFill>
              </a:rPr>
              <a:t>, client-centered counseling style for eliciting behavior change by helping people explore and resolve ambivalence. </a:t>
            </a:r>
            <a:endParaRPr>
              <a:solidFill>
                <a:schemeClr val="tx2">
                  <a:lumMod val="50000"/>
                </a:schemeClr>
              </a:solidFill>
            </a:endParaRPr>
          </a:p>
          <a:p>
            <a:pPr marL="0" lvl="0" indent="0" algn="l" rtl="0">
              <a:spcBef>
                <a:spcPts val="1600"/>
              </a:spcBef>
              <a:spcAft>
                <a:spcPts val="0"/>
              </a:spcAft>
              <a:buNone/>
            </a:pPr>
            <a:r>
              <a:rPr lang="en" i="1">
                <a:solidFill>
                  <a:schemeClr val="tx2">
                    <a:lumMod val="50000"/>
                  </a:schemeClr>
                </a:solidFill>
              </a:rPr>
              <a:t>Directive: </a:t>
            </a:r>
            <a:r>
              <a:rPr lang="en">
                <a:solidFill>
                  <a:schemeClr val="tx2">
                    <a:lumMod val="50000"/>
                  </a:schemeClr>
                </a:solidFill>
              </a:rPr>
              <a:t>focused; based on reaching a goal</a:t>
            </a:r>
            <a:endParaRPr>
              <a:solidFill>
                <a:schemeClr val="tx2">
                  <a:lumMod val="50000"/>
                </a:schemeClr>
              </a:solidFill>
            </a:endParaRPr>
          </a:p>
          <a:p>
            <a:pPr marL="0" lvl="0" indent="0" algn="l" rtl="0">
              <a:spcBef>
                <a:spcPts val="1600"/>
              </a:spcBef>
              <a:spcAft>
                <a:spcPts val="0"/>
              </a:spcAft>
              <a:buNone/>
            </a:pPr>
            <a:r>
              <a:rPr lang="en" i="1">
                <a:solidFill>
                  <a:schemeClr val="tx2">
                    <a:lumMod val="50000"/>
                  </a:schemeClr>
                </a:solidFill>
              </a:rPr>
              <a:t>Ambivalence: </a:t>
            </a:r>
            <a:r>
              <a:rPr lang="en">
                <a:solidFill>
                  <a:schemeClr val="tx2">
                    <a:lumMod val="50000"/>
                  </a:schemeClr>
                </a:solidFill>
              </a:rPr>
              <a:t>having mixed feelings about something or someone</a:t>
            </a:r>
            <a:endParaRPr>
              <a:solidFill>
                <a:schemeClr val="tx2">
                  <a:lumMod val="50000"/>
                </a:schemeClr>
              </a:solidFill>
            </a:endParaRPr>
          </a:p>
          <a:p>
            <a:pPr marL="0" lvl="0" indent="0" algn="l" rtl="0">
              <a:spcBef>
                <a:spcPts val="1600"/>
              </a:spcBef>
              <a:spcAft>
                <a:spcPts val="0"/>
              </a:spcAft>
              <a:buNone/>
            </a:pPr>
            <a:endParaRPr>
              <a:solidFill>
                <a:schemeClr val="tx2">
                  <a:lumMod val="50000"/>
                </a:schemeClr>
              </a:solidFill>
            </a:endParaRPr>
          </a:p>
          <a:p>
            <a:pPr marL="0" lvl="0" indent="0" algn="l" rtl="0">
              <a:spcBef>
                <a:spcPts val="1600"/>
              </a:spcBef>
              <a:spcAft>
                <a:spcPts val="1600"/>
              </a:spcAft>
              <a:buNone/>
            </a:pPr>
            <a:endParaRPr>
              <a:solidFill>
                <a:schemeClr val="tx2">
                  <a:lumMod val="50000"/>
                </a:schemeClr>
              </a:solidFill>
            </a:endParaRPr>
          </a:p>
        </p:txBody>
      </p:sp>
      <p:sp>
        <p:nvSpPr>
          <p:cNvPr id="582" name="Google Shape;582;p78"/>
          <p:cNvSpPr txBox="1">
            <a:spLocks noGrp="1"/>
          </p:cNvSpPr>
          <p:nvPr>
            <p:ph type="body" idx="2"/>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What does it do?</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Helps people resolve </a:t>
            </a:r>
            <a:r>
              <a:rPr lang="en" i="1">
                <a:solidFill>
                  <a:schemeClr val="tx2">
                    <a:lumMod val="50000"/>
                  </a:schemeClr>
                </a:solidFill>
              </a:rPr>
              <a:t>ambivalence</a:t>
            </a:r>
            <a:endParaRPr i="1">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Guides people through behavior change instead of telling someone “You should”</a:t>
            </a:r>
            <a:endParaRPr>
              <a:solidFill>
                <a:schemeClr val="tx2">
                  <a:lumMod val="50000"/>
                </a:schemeClr>
              </a:solidFill>
            </a:endParaRPr>
          </a:p>
          <a:p>
            <a:pPr marL="0" lvl="0" indent="0" algn="l" rtl="0">
              <a:spcBef>
                <a:spcPts val="1600"/>
              </a:spcBef>
              <a:spcAft>
                <a:spcPts val="1600"/>
              </a:spcAft>
              <a:buNone/>
            </a:pPr>
            <a:endParaRPr>
              <a:solidFill>
                <a:schemeClr val="tx2">
                  <a:lumMod val="50000"/>
                </a:schemeClr>
              </a:solidFill>
            </a:endParaRPr>
          </a:p>
        </p:txBody>
      </p:sp>
      <p:sp>
        <p:nvSpPr>
          <p:cNvPr id="583" name="Google Shape;583;p78"/>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65</a:t>
            </a:fld>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79"/>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The Spirit of MI 	</a:t>
            </a:r>
            <a:endParaRPr/>
          </a:p>
        </p:txBody>
      </p:sp>
      <p:sp>
        <p:nvSpPr>
          <p:cNvPr id="590" name="Google Shape;590;p79"/>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66</a:t>
            </a:fld>
            <a:endParaRPr/>
          </a:p>
        </p:txBody>
      </p:sp>
      <p:sp>
        <p:nvSpPr>
          <p:cNvPr id="589" name="Google Shape;589;p79"/>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solidFill>
                  <a:schemeClr val="tx2">
                    <a:lumMod val="50000"/>
                  </a:schemeClr>
                </a:solidFill>
              </a:rPr>
              <a:t>Motivation to change is </a:t>
            </a:r>
            <a:r>
              <a:rPr lang="en" sz="1400" b="1">
                <a:solidFill>
                  <a:schemeClr val="tx2">
                    <a:lumMod val="50000"/>
                  </a:schemeClr>
                </a:solidFill>
              </a:rPr>
              <a:t>from the person</a:t>
            </a:r>
            <a:r>
              <a:rPr lang="en" sz="1400">
                <a:solidFill>
                  <a:schemeClr val="tx2">
                    <a:lumMod val="50000"/>
                  </a:schemeClr>
                </a:solidFill>
              </a:rPr>
              <a:t>; not from outside forces or people.</a:t>
            </a:r>
            <a:endParaRPr sz="1400">
              <a:solidFill>
                <a:schemeClr val="tx2">
                  <a:lumMod val="50000"/>
                </a:schemeClr>
              </a:solidFill>
            </a:endParaRPr>
          </a:p>
          <a:p>
            <a:pPr marL="0" lvl="0" indent="0" algn="l" rtl="0">
              <a:spcBef>
                <a:spcPts val="1600"/>
              </a:spcBef>
              <a:spcAft>
                <a:spcPts val="0"/>
              </a:spcAft>
              <a:buNone/>
            </a:pPr>
            <a:r>
              <a:rPr lang="en" sz="1400">
                <a:solidFill>
                  <a:schemeClr val="tx2">
                    <a:lumMod val="50000"/>
                  </a:schemeClr>
                </a:solidFill>
              </a:rPr>
              <a:t>It’s the person’s job (no one else’s) to </a:t>
            </a:r>
            <a:r>
              <a:rPr lang="en" sz="1400" b="1">
                <a:solidFill>
                  <a:schemeClr val="tx2">
                    <a:lumMod val="50000"/>
                  </a:schemeClr>
                </a:solidFill>
              </a:rPr>
              <a:t>articulate </a:t>
            </a:r>
            <a:r>
              <a:rPr lang="en" sz="1400" b="1" i="1">
                <a:solidFill>
                  <a:schemeClr val="tx2">
                    <a:lumMod val="50000"/>
                  </a:schemeClr>
                </a:solidFill>
              </a:rPr>
              <a:t>and resolve</a:t>
            </a:r>
            <a:r>
              <a:rPr lang="en" sz="1400" b="1">
                <a:solidFill>
                  <a:schemeClr val="tx2">
                    <a:lumMod val="50000"/>
                  </a:schemeClr>
                </a:solidFill>
              </a:rPr>
              <a:t> his or her mixed feelings</a:t>
            </a:r>
            <a:r>
              <a:rPr lang="en" sz="1400">
                <a:solidFill>
                  <a:schemeClr val="tx2">
                    <a:lumMod val="50000"/>
                  </a:schemeClr>
                </a:solidFill>
              </a:rPr>
              <a:t> about his or her behavior.</a:t>
            </a:r>
            <a:endParaRPr sz="1400">
              <a:solidFill>
                <a:schemeClr val="tx2">
                  <a:lumMod val="50000"/>
                </a:schemeClr>
              </a:solidFill>
            </a:endParaRPr>
          </a:p>
          <a:p>
            <a:pPr marL="0" lvl="0" indent="0" algn="l" rtl="0">
              <a:spcBef>
                <a:spcPts val="1600"/>
              </a:spcBef>
              <a:spcAft>
                <a:spcPts val="0"/>
              </a:spcAft>
              <a:buNone/>
            </a:pPr>
            <a:r>
              <a:rPr lang="en" sz="1400">
                <a:solidFill>
                  <a:schemeClr val="tx2">
                    <a:lumMod val="50000"/>
                  </a:schemeClr>
                </a:solidFill>
              </a:rPr>
              <a:t>Direct persuasion is not an effective method for working through mixed feelings. </a:t>
            </a:r>
            <a:endParaRPr sz="1400">
              <a:solidFill>
                <a:schemeClr val="tx2">
                  <a:lumMod val="50000"/>
                </a:schemeClr>
              </a:solidFill>
            </a:endParaRPr>
          </a:p>
          <a:p>
            <a:pPr marL="0" lvl="0" indent="0" algn="l" rtl="0">
              <a:spcBef>
                <a:spcPts val="1600"/>
              </a:spcBef>
              <a:spcAft>
                <a:spcPts val="0"/>
              </a:spcAft>
              <a:buNone/>
            </a:pPr>
            <a:r>
              <a:rPr lang="en" sz="1400">
                <a:solidFill>
                  <a:schemeClr val="tx2">
                    <a:lumMod val="50000"/>
                  </a:schemeClr>
                </a:solidFill>
              </a:rPr>
              <a:t>The style is </a:t>
            </a:r>
            <a:r>
              <a:rPr lang="en" sz="1400" b="1">
                <a:solidFill>
                  <a:schemeClr val="tx2">
                    <a:lumMod val="50000"/>
                  </a:schemeClr>
                </a:solidFill>
              </a:rPr>
              <a:t>quiet and questioning</a:t>
            </a:r>
            <a:r>
              <a:rPr lang="en" sz="1400">
                <a:solidFill>
                  <a:schemeClr val="tx2">
                    <a:lumMod val="50000"/>
                  </a:schemeClr>
                </a:solidFill>
              </a:rPr>
              <a:t>.</a:t>
            </a:r>
            <a:endParaRPr sz="1400">
              <a:solidFill>
                <a:schemeClr val="tx2">
                  <a:lumMod val="50000"/>
                </a:schemeClr>
              </a:solidFill>
            </a:endParaRPr>
          </a:p>
          <a:p>
            <a:pPr marL="0" lvl="0" indent="0" algn="l" rtl="0">
              <a:spcBef>
                <a:spcPts val="1600"/>
              </a:spcBef>
              <a:spcAft>
                <a:spcPts val="0"/>
              </a:spcAft>
              <a:buNone/>
            </a:pPr>
            <a:r>
              <a:rPr lang="en" sz="1400">
                <a:solidFill>
                  <a:schemeClr val="tx2">
                    <a:lumMod val="50000"/>
                  </a:schemeClr>
                </a:solidFill>
              </a:rPr>
              <a:t>Starts with </a:t>
            </a:r>
            <a:r>
              <a:rPr lang="en" sz="1400" b="1">
                <a:solidFill>
                  <a:schemeClr val="tx2">
                    <a:lumMod val="50000"/>
                  </a:schemeClr>
                </a:solidFill>
              </a:rPr>
              <a:t>empathy</a:t>
            </a:r>
            <a:r>
              <a:rPr lang="en" sz="1400">
                <a:solidFill>
                  <a:schemeClr val="tx2">
                    <a:lumMod val="50000"/>
                  </a:schemeClr>
                </a:solidFill>
              </a:rPr>
              <a:t>, and the goal of helping a person examine and resolve mixed feelings.</a:t>
            </a:r>
            <a:endParaRPr sz="1400">
              <a:solidFill>
                <a:schemeClr val="tx2">
                  <a:lumMod val="50000"/>
                </a:schemeClr>
              </a:solidFill>
            </a:endParaRPr>
          </a:p>
          <a:p>
            <a:pPr marL="0" lvl="0" indent="0" algn="l" rtl="0">
              <a:spcBef>
                <a:spcPts val="1600"/>
              </a:spcBef>
              <a:spcAft>
                <a:spcPts val="0"/>
              </a:spcAft>
              <a:buNone/>
            </a:pPr>
            <a:r>
              <a:rPr lang="en" sz="1400">
                <a:solidFill>
                  <a:schemeClr val="tx2">
                    <a:lumMod val="50000"/>
                  </a:schemeClr>
                </a:solidFill>
              </a:rPr>
              <a:t>Being ready (or not ready) to change is a </a:t>
            </a:r>
            <a:r>
              <a:rPr lang="en" sz="1400" b="1">
                <a:solidFill>
                  <a:schemeClr val="tx2">
                    <a:lumMod val="50000"/>
                  </a:schemeClr>
                </a:solidFill>
              </a:rPr>
              <a:t>natural part of the behavior change process</a:t>
            </a:r>
            <a:r>
              <a:rPr lang="en" sz="1400">
                <a:solidFill>
                  <a:schemeClr val="tx2">
                    <a:lumMod val="50000"/>
                  </a:schemeClr>
                </a:solidFill>
              </a:rPr>
              <a:t>.</a:t>
            </a:r>
            <a:endParaRPr sz="1400">
              <a:solidFill>
                <a:schemeClr val="tx2">
                  <a:lumMod val="50000"/>
                </a:schemeClr>
              </a:solidFill>
            </a:endParaRPr>
          </a:p>
          <a:p>
            <a:pPr marL="0" lvl="0" indent="0" algn="l" rtl="0">
              <a:spcBef>
                <a:spcPts val="1600"/>
              </a:spcBef>
              <a:spcAft>
                <a:spcPts val="1600"/>
              </a:spcAft>
              <a:buNone/>
            </a:pPr>
            <a:r>
              <a:rPr lang="en" sz="1400">
                <a:solidFill>
                  <a:schemeClr val="tx2">
                    <a:lumMod val="50000"/>
                  </a:schemeClr>
                </a:solidFill>
              </a:rPr>
              <a:t>This relationship is more like </a:t>
            </a:r>
            <a:r>
              <a:rPr lang="en" sz="1400" b="1">
                <a:solidFill>
                  <a:schemeClr val="tx2">
                    <a:lumMod val="50000"/>
                  </a:schemeClr>
                </a:solidFill>
              </a:rPr>
              <a:t>a partnership</a:t>
            </a:r>
            <a:r>
              <a:rPr lang="en" sz="1400">
                <a:solidFill>
                  <a:schemeClr val="tx2">
                    <a:lumMod val="50000"/>
                  </a:schemeClr>
                </a:solidFill>
              </a:rPr>
              <a:t>! </a:t>
            </a:r>
            <a:endParaRPr sz="1400">
              <a:solidFill>
                <a:schemeClr val="tx2">
                  <a:lumMod val="50000"/>
                </a:schemeClr>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80"/>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What </a:t>
            </a:r>
            <a:r>
              <a:rPr lang="en" i="1"/>
              <a:t>Isn’t</a:t>
            </a:r>
            <a:r>
              <a:rPr lang="en"/>
              <a:t> MI?</a:t>
            </a:r>
            <a:endParaRPr/>
          </a:p>
        </p:txBody>
      </p:sp>
      <p:sp>
        <p:nvSpPr>
          <p:cNvPr id="602" name="Google Shape;602;p80"/>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67</a:t>
            </a:fld>
            <a:endParaRPr/>
          </a:p>
        </p:txBody>
      </p:sp>
      <p:sp>
        <p:nvSpPr>
          <p:cNvPr id="2" name="Text Placeholder 1">
            <a:extLst>
              <a:ext uri="{FF2B5EF4-FFF2-40B4-BE49-F238E27FC236}">
                <a16:creationId xmlns:a16="http://schemas.microsoft.com/office/drawing/2014/main" id="{87868904-E095-5848-A37F-5CB13ABC089D}"/>
              </a:ext>
            </a:extLst>
          </p:cNvPr>
          <p:cNvSpPr>
            <a:spLocks noGrp="1"/>
          </p:cNvSpPr>
          <p:nvPr>
            <p:ph type="body" idx="1"/>
          </p:nvPr>
        </p:nvSpPr>
        <p:spPr/>
        <p:txBody>
          <a:bodyPr/>
          <a:lstStyle/>
          <a:p>
            <a:endParaRPr lang="en-US"/>
          </a:p>
        </p:txBody>
      </p:sp>
      <p:sp>
        <p:nvSpPr>
          <p:cNvPr id="596" name="Google Shape;596;p80"/>
          <p:cNvSpPr txBox="1"/>
          <p:nvPr/>
        </p:nvSpPr>
        <p:spPr>
          <a:xfrm>
            <a:off x="1186950" y="1097575"/>
            <a:ext cx="7495500" cy="354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tx2">
                    <a:lumMod val="50000"/>
                  </a:schemeClr>
                </a:solidFill>
                <a:latin typeface="Roboto"/>
                <a:ea typeface="Roboto"/>
                <a:cs typeface="Roboto"/>
                <a:sym typeface="Roboto"/>
              </a:rPr>
              <a:t>Tell people they have a problem or need to change.</a:t>
            </a:r>
            <a:endParaRPr sz="2000">
              <a:solidFill>
                <a:schemeClr val="tx2">
                  <a:lumMod val="50000"/>
                </a:schemeClr>
              </a:solidFill>
              <a:latin typeface="Roboto"/>
              <a:ea typeface="Roboto"/>
              <a:cs typeface="Roboto"/>
              <a:sym typeface="Roboto"/>
            </a:endParaRPr>
          </a:p>
          <a:p>
            <a:pPr marL="0" lvl="0" indent="0" algn="l" rtl="0">
              <a:spcBef>
                <a:spcPts val="0"/>
              </a:spcBef>
              <a:spcAft>
                <a:spcPts val="0"/>
              </a:spcAft>
              <a:buNone/>
            </a:pPr>
            <a:endParaRPr sz="2000">
              <a:solidFill>
                <a:schemeClr val="tx2">
                  <a:lumMod val="50000"/>
                </a:schemeClr>
              </a:solidFill>
              <a:latin typeface="Roboto"/>
              <a:ea typeface="Roboto"/>
              <a:cs typeface="Roboto"/>
              <a:sym typeface="Roboto"/>
            </a:endParaRPr>
          </a:p>
          <a:p>
            <a:pPr marL="0" lvl="0" indent="0" algn="l" rtl="0">
              <a:spcBef>
                <a:spcPts val="0"/>
              </a:spcBef>
              <a:spcAft>
                <a:spcPts val="0"/>
              </a:spcAft>
              <a:buNone/>
            </a:pPr>
            <a:r>
              <a:rPr lang="en" sz="2000">
                <a:solidFill>
                  <a:schemeClr val="tx2">
                    <a:lumMod val="50000"/>
                  </a:schemeClr>
                </a:solidFill>
                <a:latin typeface="Roboto"/>
                <a:ea typeface="Roboto"/>
                <a:cs typeface="Roboto"/>
                <a:sym typeface="Roboto"/>
              </a:rPr>
              <a:t>Offer direct advice or solution without the person’s permission.</a:t>
            </a:r>
            <a:endParaRPr sz="2000">
              <a:solidFill>
                <a:schemeClr val="tx2">
                  <a:lumMod val="50000"/>
                </a:schemeClr>
              </a:solidFill>
              <a:latin typeface="Roboto"/>
              <a:ea typeface="Roboto"/>
              <a:cs typeface="Roboto"/>
              <a:sym typeface="Roboto"/>
            </a:endParaRPr>
          </a:p>
          <a:p>
            <a:pPr marL="0" lvl="0" indent="0" algn="l" rtl="0">
              <a:spcBef>
                <a:spcPts val="0"/>
              </a:spcBef>
              <a:spcAft>
                <a:spcPts val="0"/>
              </a:spcAft>
              <a:buNone/>
            </a:pPr>
            <a:endParaRPr sz="2000">
              <a:solidFill>
                <a:schemeClr val="tx2">
                  <a:lumMod val="50000"/>
                </a:schemeClr>
              </a:solidFill>
              <a:latin typeface="Roboto"/>
              <a:ea typeface="Roboto"/>
              <a:cs typeface="Roboto"/>
              <a:sym typeface="Roboto"/>
            </a:endParaRPr>
          </a:p>
          <a:p>
            <a:pPr marL="0" lvl="0" indent="0" algn="l" rtl="0">
              <a:spcBef>
                <a:spcPts val="0"/>
              </a:spcBef>
              <a:spcAft>
                <a:spcPts val="0"/>
              </a:spcAft>
              <a:buNone/>
            </a:pPr>
            <a:r>
              <a:rPr lang="en" sz="2000">
                <a:solidFill>
                  <a:schemeClr val="tx2">
                    <a:lumMod val="50000"/>
                  </a:schemeClr>
                </a:solidFill>
                <a:latin typeface="Roboto"/>
                <a:ea typeface="Roboto"/>
                <a:cs typeface="Roboto"/>
                <a:sym typeface="Roboto"/>
              </a:rPr>
              <a:t>Use an “I know better” stance.</a:t>
            </a:r>
            <a:endParaRPr sz="2000">
              <a:solidFill>
                <a:schemeClr val="tx2">
                  <a:lumMod val="50000"/>
                </a:schemeClr>
              </a:solidFill>
              <a:latin typeface="Roboto"/>
              <a:ea typeface="Roboto"/>
              <a:cs typeface="Roboto"/>
              <a:sym typeface="Roboto"/>
            </a:endParaRPr>
          </a:p>
          <a:p>
            <a:pPr marL="0" lvl="0" indent="0" algn="l" rtl="0">
              <a:spcBef>
                <a:spcPts val="0"/>
              </a:spcBef>
              <a:spcAft>
                <a:spcPts val="0"/>
              </a:spcAft>
              <a:buNone/>
            </a:pPr>
            <a:endParaRPr sz="2000">
              <a:solidFill>
                <a:schemeClr val="tx2">
                  <a:lumMod val="50000"/>
                </a:schemeClr>
              </a:solidFill>
              <a:latin typeface="Roboto"/>
              <a:ea typeface="Roboto"/>
              <a:cs typeface="Roboto"/>
              <a:sym typeface="Roboto"/>
            </a:endParaRPr>
          </a:p>
          <a:p>
            <a:pPr marL="0" lvl="0" indent="0" algn="l" rtl="0">
              <a:spcBef>
                <a:spcPts val="0"/>
              </a:spcBef>
              <a:spcAft>
                <a:spcPts val="0"/>
              </a:spcAft>
              <a:buNone/>
            </a:pPr>
            <a:r>
              <a:rPr lang="en" sz="2000">
                <a:solidFill>
                  <a:schemeClr val="tx2">
                    <a:lumMod val="50000"/>
                  </a:schemeClr>
                </a:solidFill>
                <a:latin typeface="Roboto"/>
                <a:ea typeface="Roboto"/>
                <a:cs typeface="Roboto"/>
                <a:sym typeface="Roboto"/>
              </a:rPr>
              <a:t>Do most of the talking! </a:t>
            </a:r>
            <a:endParaRPr sz="2000">
              <a:solidFill>
                <a:schemeClr val="tx2">
                  <a:lumMod val="50000"/>
                </a:schemeClr>
              </a:solidFill>
              <a:latin typeface="Roboto"/>
              <a:ea typeface="Roboto"/>
              <a:cs typeface="Roboto"/>
              <a:sym typeface="Roboto"/>
            </a:endParaRPr>
          </a:p>
          <a:p>
            <a:pPr marL="0" lvl="0" indent="0" algn="l" rtl="0">
              <a:spcBef>
                <a:spcPts val="0"/>
              </a:spcBef>
              <a:spcAft>
                <a:spcPts val="0"/>
              </a:spcAft>
              <a:buNone/>
            </a:pPr>
            <a:endParaRPr sz="2000">
              <a:solidFill>
                <a:schemeClr val="tx2">
                  <a:lumMod val="50000"/>
                </a:schemeClr>
              </a:solidFill>
              <a:latin typeface="Roboto"/>
              <a:ea typeface="Roboto"/>
              <a:cs typeface="Roboto"/>
              <a:sym typeface="Roboto"/>
            </a:endParaRPr>
          </a:p>
          <a:p>
            <a:pPr marL="0" lvl="0" indent="0" algn="l" rtl="0">
              <a:spcBef>
                <a:spcPts val="0"/>
              </a:spcBef>
              <a:spcAft>
                <a:spcPts val="0"/>
              </a:spcAft>
              <a:buNone/>
            </a:pPr>
            <a:r>
              <a:rPr lang="en" sz="2000">
                <a:solidFill>
                  <a:schemeClr val="tx2">
                    <a:lumMod val="50000"/>
                  </a:schemeClr>
                </a:solidFill>
                <a:latin typeface="Roboto"/>
                <a:ea typeface="Roboto"/>
                <a:cs typeface="Roboto"/>
                <a:sym typeface="Roboto"/>
              </a:rPr>
              <a:t>Punish or try to convince people to do what we want them to.</a:t>
            </a:r>
            <a:endParaRPr sz="2000">
              <a:solidFill>
                <a:schemeClr val="tx2">
                  <a:lumMod val="50000"/>
                </a:schemeClr>
              </a:solidFill>
              <a:latin typeface="Roboto"/>
              <a:ea typeface="Roboto"/>
              <a:cs typeface="Roboto"/>
              <a:sym typeface="Roboto"/>
            </a:endParaRPr>
          </a:p>
        </p:txBody>
      </p:sp>
      <p:sp>
        <p:nvSpPr>
          <p:cNvPr id="597" name="Google Shape;597;p80"/>
          <p:cNvSpPr/>
          <p:nvPr/>
        </p:nvSpPr>
        <p:spPr>
          <a:xfrm>
            <a:off x="725375" y="1143295"/>
            <a:ext cx="406800" cy="384900"/>
          </a:xfrm>
          <a:prstGeom prst="noSmoking">
            <a:avLst>
              <a:gd name="adj" fmla="val 18750"/>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80"/>
          <p:cNvSpPr/>
          <p:nvPr/>
        </p:nvSpPr>
        <p:spPr>
          <a:xfrm>
            <a:off x="725375" y="1759723"/>
            <a:ext cx="406800" cy="384900"/>
          </a:xfrm>
          <a:prstGeom prst="noSmoking">
            <a:avLst>
              <a:gd name="adj" fmla="val 18750"/>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80"/>
          <p:cNvSpPr/>
          <p:nvPr/>
        </p:nvSpPr>
        <p:spPr>
          <a:xfrm>
            <a:off x="725375" y="2358857"/>
            <a:ext cx="406800" cy="384900"/>
          </a:xfrm>
          <a:prstGeom prst="noSmoking">
            <a:avLst>
              <a:gd name="adj" fmla="val 18750"/>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80"/>
          <p:cNvSpPr/>
          <p:nvPr/>
        </p:nvSpPr>
        <p:spPr>
          <a:xfrm>
            <a:off x="725375" y="2976279"/>
            <a:ext cx="406800" cy="384900"/>
          </a:xfrm>
          <a:prstGeom prst="noSmoking">
            <a:avLst>
              <a:gd name="adj" fmla="val 18750"/>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80"/>
          <p:cNvSpPr/>
          <p:nvPr/>
        </p:nvSpPr>
        <p:spPr>
          <a:xfrm>
            <a:off x="725375" y="3587605"/>
            <a:ext cx="406800" cy="384900"/>
          </a:xfrm>
          <a:prstGeom prst="noSmoking">
            <a:avLst>
              <a:gd name="adj" fmla="val 18750"/>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p81"/>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Empathy</a:t>
            </a:r>
            <a:endParaRPr/>
          </a:p>
        </p:txBody>
      </p:sp>
      <p:sp>
        <p:nvSpPr>
          <p:cNvPr id="608" name="Google Shape;608;p81"/>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tx2">
                    <a:lumMod val="50000"/>
                  </a:schemeClr>
                </a:solidFill>
              </a:rPr>
              <a:t>Try to feel what the person feels</a:t>
            </a:r>
            <a:endParaRPr sz="1800">
              <a:solidFill>
                <a:schemeClr val="tx2">
                  <a:lumMod val="50000"/>
                </a:schemeClr>
              </a:solidFill>
            </a:endParaRPr>
          </a:p>
          <a:p>
            <a:pPr marL="0" lvl="0" indent="0" algn="l" rtl="0">
              <a:spcBef>
                <a:spcPts val="1600"/>
              </a:spcBef>
              <a:spcAft>
                <a:spcPts val="0"/>
              </a:spcAft>
              <a:buNone/>
            </a:pPr>
            <a:r>
              <a:rPr lang="en" sz="1800">
                <a:solidFill>
                  <a:schemeClr val="tx2">
                    <a:lumMod val="50000"/>
                  </a:schemeClr>
                </a:solidFill>
              </a:rPr>
              <a:t>Stay neutral </a:t>
            </a:r>
            <a:endParaRPr sz="1800">
              <a:solidFill>
                <a:schemeClr val="tx2">
                  <a:lumMod val="50000"/>
                </a:schemeClr>
              </a:solidFill>
            </a:endParaRPr>
          </a:p>
          <a:p>
            <a:pPr marL="0" lvl="0" indent="0" algn="l" rtl="0">
              <a:spcBef>
                <a:spcPts val="1600"/>
              </a:spcBef>
              <a:spcAft>
                <a:spcPts val="0"/>
              </a:spcAft>
              <a:buNone/>
            </a:pPr>
            <a:r>
              <a:rPr lang="en" sz="1800">
                <a:solidFill>
                  <a:schemeClr val="tx2">
                    <a:lumMod val="50000"/>
                  </a:schemeClr>
                </a:solidFill>
              </a:rPr>
              <a:t>It’s not about you :-)</a:t>
            </a:r>
            <a:endParaRPr sz="1800">
              <a:solidFill>
                <a:schemeClr val="tx2">
                  <a:lumMod val="50000"/>
                </a:schemeClr>
              </a:solidFill>
            </a:endParaRPr>
          </a:p>
          <a:p>
            <a:pPr marL="0" lvl="0" indent="0" algn="l" rtl="0">
              <a:spcBef>
                <a:spcPts val="1600"/>
              </a:spcBef>
              <a:spcAft>
                <a:spcPts val="1600"/>
              </a:spcAft>
              <a:buNone/>
            </a:pPr>
            <a:endParaRPr sz="1800">
              <a:solidFill>
                <a:schemeClr val="tx2">
                  <a:lumMod val="50000"/>
                </a:schemeClr>
              </a:solidFill>
            </a:endParaRPr>
          </a:p>
        </p:txBody>
      </p:sp>
      <p:sp>
        <p:nvSpPr>
          <p:cNvPr id="609" name="Google Shape;609;p81"/>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68</a:t>
            </a:fld>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613"/>
        <p:cNvGrpSpPr/>
        <p:nvPr/>
      </p:nvGrpSpPr>
      <p:grpSpPr>
        <a:xfrm>
          <a:off x="0" y="0"/>
          <a:ext cx="0" cy="0"/>
          <a:chOff x="0" y="0"/>
          <a:chExt cx="0" cy="0"/>
        </a:xfrm>
      </p:grpSpPr>
      <p:sp>
        <p:nvSpPr>
          <p:cNvPr id="614" name="Google Shape;614;p82"/>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Empathy Enemies</a:t>
            </a:r>
            <a:endParaRPr/>
          </a:p>
        </p:txBody>
      </p:sp>
      <p:sp>
        <p:nvSpPr>
          <p:cNvPr id="615" name="Google Shape;615;p82"/>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tx2">
                    <a:lumMod val="50000"/>
                  </a:schemeClr>
                </a:solidFill>
              </a:rPr>
              <a:t>Habituation - “I’ve heard this all before”</a:t>
            </a:r>
            <a:endParaRPr sz="2000">
              <a:solidFill>
                <a:schemeClr val="tx2">
                  <a:lumMod val="50000"/>
                </a:schemeClr>
              </a:solidFill>
            </a:endParaRPr>
          </a:p>
          <a:p>
            <a:pPr marL="0" lvl="0" indent="0" algn="l" rtl="0">
              <a:spcBef>
                <a:spcPts val="1600"/>
              </a:spcBef>
              <a:spcAft>
                <a:spcPts val="0"/>
              </a:spcAft>
              <a:buNone/>
            </a:pPr>
            <a:r>
              <a:rPr lang="en" sz="2000">
                <a:solidFill>
                  <a:schemeClr val="tx2">
                    <a:lumMod val="50000"/>
                  </a:schemeClr>
                </a:solidFill>
              </a:rPr>
              <a:t>Generalization - Everyone I talk to has the same problems.</a:t>
            </a:r>
            <a:endParaRPr sz="2000">
              <a:solidFill>
                <a:schemeClr val="tx2">
                  <a:lumMod val="50000"/>
                </a:schemeClr>
              </a:solidFill>
            </a:endParaRPr>
          </a:p>
          <a:p>
            <a:pPr marL="0" lvl="0" indent="0" algn="l" rtl="0">
              <a:spcBef>
                <a:spcPts val="1600"/>
              </a:spcBef>
              <a:spcAft>
                <a:spcPts val="0"/>
              </a:spcAft>
              <a:buNone/>
            </a:pPr>
            <a:r>
              <a:rPr lang="en" sz="2000">
                <a:solidFill>
                  <a:schemeClr val="tx2">
                    <a:lumMod val="50000"/>
                  </a:schemeClr>
                </a:solidFill>
              </a:rPr>
              <a:t>Comparing - “Sounds like the previous person.”</a:t>
            </a:r>
            <a:endParaRPr sz="2000">
              <a:solidFill>
                <a:schemeClr val="tx2">
                  <a:lumMod val="50000"/>
                </a:schemeClr>
              </a:solidFill>
            </a:endParaRPr>
          </a:p>
          <a:p>
            <a:pPr marL="0" lvl="0" indent="0" algn="l" rtl="0">
              <a:spcBef>
                <a:spcPts val="1600"/>
              </a:spcBef>
              <a:spcAft>
                <a:spcPts val="1600"/>
              </a:spcAft>
              <a:buNone/>
            </a:pPr>
            <a:r>
              <a:rPr lang="en" sz="2000">
                <a:solidFill>
                  <a:schemeClr val="tx2">
                    <a:lumMod val="50000"/>
                  </a:schemeClr>
                </a:solidFill>
              </a:rPr>
              <a:t>Being Right - “I know what you should do.”</a:t>
            </a:r>
            <a:endParaRPr sz="2000">
              <a:solidFill>
                <a:schemeClr val="tx2">
                  <a:lumMod val="50000"/>
                </a:schemeClr>
              </a:solidFill>
            </a:endParaRPr>
          </a:p>
        </p:txBody>
      </p:sp>
      <p:sp>
        <p:nvSpPr>
          <p:cNvPr id="616" name="Google Shape;616;p82"/>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69</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8"/>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When?</a:t>
            </a:r>
            <a:endParaRPr/>
          </a:p>
        </p:txBody>
      </p:sp>
      <p:sp>
        <p:nvSpPr>
          <p:cNvPr id="101" name="Google Shape;101;p18"/>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PeerSupport Wellness Day: [Event date]</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Peer Leader Training Program: [Start date]</a:t>
            </a:r>
          </a:p>
          <a:p>
            <a:pPr marL="0" lvl="0" indent="0" algn="l" rtl="0">
              <a:spcBef>
                <a:spcPts val="1600"/>
              </a:spcBef>
              <a:spcAft>
                <a:spcPts val="0"/>
              </a:spcAft>
              <a:buNone/>
            </a:pPr>
            <a:r>
              <a:rPr lang="en">
                <a:solidFill>
                  <a:schemeClr val="tx2">
                    <a:lumMod val="50000"/>
                  </a:schemeClr>
                </a:solidFill>
              </a:rPr>
              <a:t>PeerSupport Wellness Program: [Start date]</a:t>
            </a:r>
            <a:endParaRPr>
              <a:solidFill>
                <a:schemeClr val="tx2">
                  <a:lumMod val="50000"/>
                </a:schemeClr>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620"/>
        <p:cNvGrpSpPr/>
        <p:nvPr/>
      </p:nvGrpSpPr>
      <p:grpSpPr>
        <a:xfrm>
          <a:off x="0" y="0"/>
          <a:ext cx="0" cy="0"/>
          <a:chOff x="0" y="0"/>
          <a:chExt cx="0" cy="0"/>
        </a:xfrm>
      </p:grpSpPr>
      <p:sp>
        <p:nvSpPr>
          <p:cNvPr id="621" name="Google Shape;621;p83"/>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Active Listening</a:t>
            </a:r>
            <a:endParaRPr/>
          </a:p>
        </p:txBody>
      </p:sp>
      <p:sp>
        <p:nvSpPr>
          <p:cNvPr id="622" name="Google Shape;622;p83"/>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tx2">
                    <a:lumMod val="50000"/>
                  </a:schemeClr>
                </a:solidFill>
              </a:rPr>
              <a:t>Lets the person know you’re interested and that you care</a:t>
            </a:r>
            <a:endParaRPr sz="2000">
              <a:solidFill>
                <a:schemeClr val="tx2">
                  <a:lumMod val="50000"/>
                </a:schemeClr>
              </a:solidFill>
            </a:endParaRPr>
          </a:p>
          <a:p>
            <a:pPr marL="0" lvl="0" indent="0" algn="l" rtl="0">
              <a:spcBef>
                <a:spcPts val="1600"/>
              </a:spcBef>
              <a:spcAft>
                <a:spcPts val="0"/>
              </a:spcAft>
              <a:buNone/>
            </a:pPr>
            <a:r>
              <a:rPr lang="en" sz="2000">
                <a:solidFill>
                  <a:schemeClr val="tx2">
                    <a:lumMod val="50000"/>
                  </a:schemeClr>
                </a:solidFill>
              </a:rPr>
              <a:t>Takes energy!</a:t>
            </a:r>
            <a:endParaRPr sz="2000">
              <a:solidFill>
                <a:schemeClr val="tx2">
                  <a:lumMod val="50000"/>
                </a:schemeClr>
              </a:solidFill>
            </a:endParaRPr>
          </a:p>
          <a:p>
            <a:pPr marL="0" lvl="0" indent="0" algn="l" rtl="0">
              <a:spcBef>
                <a:spcPts val="1600"/>
              </a:spcBef>
              <a:spcAft>
                <a:spcPts val="1600"/>
              </a:spcAft>
              <a:buNone/>
            </a:pPr>
            <a:r>
              <a:rPr lang="en" sz="2000">
                <a:solidFill>
                  <a:schemeClr val="tx2">
                    <a:lumMod val="50000"/>
                  </a:schemeClr>
                </a:solidFill>
              </a:rPr>
              <a:t>Helps build a relationship</a:t>
            </a:r>
            <a:endParaRPr sz="2000">
              <a:solidFill>
                <a:schemeClr val="tx2">
                  <a:lumMod val="50000"/>
                </a:schemeClr>
              </a:solidFill>
            </a:endParaRPr>
          </a:p>
        </p:txBody>
      </p:sp>
      <p:sp>
        <p:nvSpPr>
          <p:cNvPr id="623" name="Google Shape;623;p83"/>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70</a:t>
            </a:fld>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84"/>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Core Skills </a:t>
            </a:r>
            <a:endParaRPr/>
          </a:p>
        </p:txBody>
      </p:sp>
      <p:sp>
        <p:nvSpPr>
          <p:cNvPr id="629" name="Google Shape;629;p84"/>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u="sng">
                <a:solidFill>
                  <a:schemeClr val="tx2">
                    <a:lumMod val="50000"/>
                  </a:schemeClr>
                </a:solidFill>
              </a:rPr>
              <a:t>OARS - Active Listening</a:t>
            </a:r>
            <a:endParaRPr b="1" u="sng">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Open Ended Questions</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Affirming</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Reflecting</a:t>
            </a:r>
            <a:endParaRPr>
              <a:solidFill>
                <a:schemeClr val="tx2">
                  <a:lumMod val="50000"/>
                </a:schemeClr>
              </a:solidFill>
            </a:endParaRPr>
          </a:p>
          <a:p>
            <a:pPr marL="0" lvl="0" indent="0" algn="l" rtl="0">
              <a:spcBef>
                <a:spcPts val="1600"/>
              </a:spcBef>
              <a:spcAft>
                <a:spcPts val="1600"/>
              </a:spcAft>
              <a:buNone/>
            </a:pPr>
            <a:r>
              <a:rPr lang="en">
                <a:solidFill>
                  <a:schemeClr val="tx2">
                    <a:lumMod val="50000"/>
                  </a:schemeClr>
                </a:solidFill>
              </a:rPr>
              <a:t>Summarizing</a:t>
            </a:r>
            <a:endParaRPr>
              <a:solidFill>
                <a:schemeClr val="tx2">
                  <a:lumMod val="50000"/>
                </a:schemeClr>
              </a:solidFill>
            </a:endParaRPr>
          </a:p>
        </p:txBody>
      </p:sp>
      <p:sp>
        <p:nvSpPr>
          <p:cNvPr id="630" name="Google Shape;630;p84"/>
          <p:cNvSpPr txBox="1">
            <a:spLocks noGrp="1"/>
          </p:cNvSpPr>
          <p:nvPr>
            <p:ph type="body" idx="2"/>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u="sng">
                <a:solidFill>
                  <a:schemeClr val="tx2">
                    <a:lumMod val="50000"/>
                  </a:schemeClr>
                </a:solidFill>
              </a:rPr>
              <a:t>Techniques</a:t>
            </a:r>
            <a:endParaRPr b="1" u="sng">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Readiness Ruler</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Importance Ruler</a:t>
            </a:r>
            <a:endParaRPr>
              <a:solidFill>
                <a:schemeClr val="tx2">
                  <a:lumMod val="50000"/>
                </a:schemeClr>
              </a:solidFill>
            </a:endParaRPr>
          </a:p>
          <a:p>
            <a:pPr marL="0" lvl="0" indent="0" algn="l" rtl="0">
              <a:spcBef>
                <a:spcPts val="1600"/>
              </a:spcBef>
              <a:spcAft>
                <a:spcPts val="1600"/>
              </a:spcAft>
              <a:buNone/>
            </a:pPr>
            <a:r>
              <a:rPr lang="en">
                <a:solidFill>
                  <a:schemeClr val="tx2">
                    <a:lumMod val="50000"/>
                  </a:schemeClr>
                </a:solidFill>
              </a:rPr>
              <a:t>Pros and Cons (decisional balance)</a:t>
            </a:r>
            <a:endParaRPr>
              <a:solidFill>
                <a:schemeClr val="tx2">
                  <a:lumMod val="50000"/>
                </a:schemeClr>
              </a:solidFill>
            </a:endParaRPr>
          </a:p>
        </p:txBody>
      </p:sp>
      <p:sp>
        <p:nvSpPr>
          <p:cNvPr id="631" name="Google Shape;631;p84"/>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71</a:t>
            </a:fld>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sp>
        <p:nvSpPr>
          <p:cNvPr id="636" name="Google Shape;636;p85"/>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Open-Ended Questions</a:t>
            </a:r>
            <a:endParaRPr/>
          </a:p>
        </p:txBody>
      </p:sp>
      <p:sp>
        <p:nvSpPr>
          <p:cNvPr id="637" name="Google Shape;637;p85"/>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Why?</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Your goal is to understand the other person’s point of view. </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Open-ended questions make conversation! </a:t>
            </a:r>
            <a:endParaRPr>
              <a:solidFill>
                <a:schemeClr val="tx2">
                  <a:lumMod val="50000"/>
                </a:schemeClr>
              </a:solidFill>
            </a:endParaRPr>
          </a:p>
          <a:p>
            <a:pPr marL="0" lvl="0" indent="0" algn="l" rtl="0">
              <a:spcBef>
                <a:spcPts val="1600"/>
              </a:spcBef>
              <a:spcAft>
                <a:spcPts val="1600"/>
              </a:spcAft>
              <a:buNone/>
            </a:pPr>
            <a:r>
              <a:rPr lang="en">
                <a:solidFill>
                  <a:schemeClr val="tx2">
                    <a:lumMod val="50000"/>
                  </a:schemeClr>
                </a:solidFill>
              </a:rPr>
              <a:t>They make people feel less defensive and more comfortable. </a:t>
            </a:r>
            <a:endParaRPr>
              <a:solidFill>
                <a:schemeClr val="tx2">
                  <a:lumMod val="50000"/>
                </a:schemeClr>
              </a:solidFill>
            </a:endParaRPr>
          </a:p>
        </p:txBody>
      </p:sp>
      <p:sp>
        <p:nvSpPr>
          <p:cNvPr id="638" name="Google Shape;638;p85"/>
          <p:cNvSpPr txBox="1">
            <a:spLocks noGrp="1"/>
          </p:cNvSpPr>
          <p:nvPr>
            <p:ph type="body" idx="2"/>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Some questions are always going to be closed:</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 “When were you born? How tall are you?” </a:t>
            </a:r>
            <a:endParaRPr>
              <a:solidFill>
                <a:schemeClr val="tx2">
                  <a:lumMod val="50000"/>
                </a:schemeClr>
              </a:solidFill>
            </a:endParaRPr>
          </a:p>
          <a:p>
            <a:pPr marL="0" lvl="0" indent="0" algn="l" rtl="0">
              <a:spcBef>
                <a:spcPts val="1600"/>
              </a:spcBef>
              <a:spcAft>
                <a:spcPts val="1600"/>
              </a:spcAft>
              <a:buNone/>
            </a:pPr>
            <a:r>
              <a:rPr lang="en">
                <a:solidFill>
                  <a:schemeClr val="tx2">
                    <a:lumMod val="50000"/>
                  </a:schemeClr>
                </a:solidFill>
              </a:rPr>
              <a:t>But when you want to hear </a:t>
            </a:r>
            <a:r>
              <a:rPr lang="en" b="1">
                <a:solidFill>
                  <a:schemeClr val="tx2">
                    <a:lumMod val="50000"/>
                  </a:schemeClr>
                </a:solidFill>
              </a:rPr>
              <a:t>what someone thinks or feels </a:t>
            </a:r>
            <a:r>
              <a:rPr lang="en">
                <a:solidFill>
                  <a:schemeClr val="tx2">
                    <a:lumMod val="50000"/>
                  </a:schemeClr>
                </a:solidFill>
              </a:rPr>
              <a:t>about something or you want to gather more information in general, it’s helpful to ask an open-ended question. </a:t>
            </a:r>
            <a:endParaRPr>
              <a:solidFill>
                <a:schemeClr val="tx2">
                  <a:lumMod val="50000"/>
                </a:schemeClr>
              </a:solidFill>
            </a:endParaRPr>
          </a:p>
        </p:txBody>
      </p:sp>
      <p:sp>
        <p:nvSpPr>
          <p:cNvPr id="639" name="Google Shape;639;p85"/>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72</a:t>
            </a:fld>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643"/>
        <p:cNvGrpSpPr/>
        <p:nvPr/>
      </p:nvGrpSpPr>
      <p:grpSpPr>
        <a:xfrm>
          <a:off x="0" y="0"/>
          <a:ext cx="0" cy="0"/>
          <a:chOff x="0" y="0"/>
          <a:chExt cx="0" cy="0"/>
        </a:xfrm>
      </p:grpSpPr>
      <p:sp>
        <p:nvSpPr>
          <p:cNvPr id="644" name="Google Shape;644;p86"/>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Questions: Set 1	</a:t>
            </a:r>
            <a:endParaRPr/>
          </a:p>
        </p:txBody>
      </p:sp>
      <p:sp>
        <p:nvSpPr>
          <p:cNvPr id="645" name="Google Shape;645;p86"/>
          <p:cNvSpPr txBox="1">
            <a:spLocks noGrp="1"/>
          </p:cNvSpPr>
          <p:nvPr>
            <p:ph type="body" idx="1"/>
          </p:nvPr>
        </p:nvSpPr>
        <p:spPr>
          <a:prstGeom prst="rect">
            <a:avLst/>
          </a:prstGeom>
        </p:spPr>
        <p:txBody>
          <a:bodyPr spcFirstLastPara="1" wrap="square" lIns="91425" tIns="91425" rIns="91425" bIns="91425" anchor="t" anchorCtr="0">
            <a:noAutofit/>
          </a:bodyPr>
          <a:lstStyle/>
          <a:p>
            <a:pPr marL="596900" lvl="0" indent="-457200" algn="l" rtl="0">
              <a:spcBef>
                <a:spcPts val="0"/>
              </a:spcBef>
              <a:spcAft>
                <a:spcPts val="0"/>
              </a:spcAft>
              <a:buSzPts val="1400"/>
              <a:buFont typeface="+mj-lt"/>
              <a:buAutoNum type="arabicPeriod"/>
            </a:pPr>
            <a:r>
              <a:rPr lang="en" sz="2000"/>
              <a:t>Are you feeling ok?</a:t>
            </a:r>
            <a:endParaRPr sz="2000"/>
          </a:p>
          <a:p>
            <a:pPr marL="596900" lvl="0" indent="-457200" algn="l" rtl="0">
              <a:spcBef>
                <a:spcPts val="0"/>
              </a:spcBef>
              <a:spcAft>
                <a:spcPts val="0"/>
              </a:spcAft>
              <a:buSzPts val="1400"/>
              <a:buFont typeface="+mj-lt"/>
              <a:buAutoNum type="arabicPeriod"/>
            </a:pPr>
            <a:r>
              <a:rPr lang="en" sz="2000"/>
              <a:t>Is it too cold in the room?</a:t>
            </a:r>
            <a:endParaRPr sz="2000"/>
          </a:p>
          <a:p>
            <a:pPr marL="596900" lvl="0" indent="-457200" algn="l" rtl="0">
              <a:spcBef>
                <a:spcPts val="0"/>
              </a:spcBef>
              <a:spcAft>
                <a:spcPts val="0"/>
              </a:spcAft>
              <a:buSzPts val="1400"/>
              <a:buFont typeface="+mj-lt"/>
              <a:buAutoNum type="arabicPeriod"/>
            </a:pPr>
            <a:r>
              <a:rPr lang="en" sz="2000"/>
              <a:t>Are you enjoying the training so far? </a:t>
            </a:r>
            <a:endParaRPr sz="2000"/>
          </a:p>
        </p:txBody>
      </p:sp>
      <p:sp>
        <p:nvSpPr>
          <p:cNvPr id="646" name="Google Shape;646;p86"/>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73</a:t>
            </a:fld>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650"/>
        <p:cNvGrpSpPr/>
        <p:nvPr/>
      </p:nvGrpSpPr>
      <p:grpSpPr>
        <a:xfrm>
          <a:off x="0" y="0"/>
          <a:ext cx="0" cy="0"/>
          <a:chOff x="0" y="0"/>
          <a:chExt cx="0" cy="0"/>
        </a:xfrm>
      </p:grpSpPr>
      <p:sp>
        <p:nvSpPr>
          <p:cNvPr id="651" name="Google Shape;651;p87"/>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Questions: Set 2</a:t>
            </a:r>
            <a:endParaRPr/>
          </a:p>
        </p:txBody>
      </p:sp>
      <p:sp>
        <p:nvSpPr>
          <p:cNvPr id="652" name="Google Shape;652;p87"/>
          <p:cNvSpPr txBox="1">
            <a:spLocks noGrp="1"/>
          </p:cNvSpPr>
          <p:nvPr>
            <p:ph type="body" idx="1"/>
          </p:nvPr>
        </p:nvSpPr>
        <p:spPr>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AutoNum type="arabicPeriod"/>
            </a:pPr>
            <a:r>
              <a:rPr lang="en" sz="2000"/>
              <a:t>How do you feel right now?</a:t>
            </a:r>
            <a:endParaRPr sz="2000"/>
          </a:p>
          <a:p>
            <a:pPr marL="457200" lvl="0" indent="-317500" algn="l" rtl="0">
              <a:spcBef>
                <a:spcPts val="0"/>
              </a:spcBef>
              <a:spcAft>
                <a:spcPts val="0"/>
              </a:spcAft>
              <a:buSzPts val="1400"/>
              <a:buAutoNum type="arabicPeriod"/>
            </a:pPr>
            <a:r>
              <a:rPr lang="en" sz="2000"/>
              <a:t>How is the room temperature for you?</a:t>
            </a:r>
            <a:endParaRPr sz="2000"/>
          </a:p>
          <a:p>
            <a:pPr marL="457200" lvl="0" indent="-317500" algn="l" rtl="0">
              <a:spcBef>
                <a:spcPts val="0"/>
              </a:spcBef>
              <a:spcAft>
                <a:spcPts val="0"/>
              </a:spcAft>
              <a:buSzPts val="1400"/>
              <a:buAutoNum type="arabicPeriod"/>
            </a:pPr>
            <a:r>
              <a:rPr lang="en" sz="2000"/>
              <a:t>What do you think about the training so far?</a:t>
            </a:r>
            <a:endParaRPr sz="2000"/>
          </a:p>
        </p:txBody>
      </p:sp>
      <p:sp>
        <p:nvSpPr>
          <p:cNvPr id="653" name="Google Shape;653;p87"/>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74</a:t>
            </a:fld>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665"/>
        <p:cNvGrpSpPr/>
        <p:nvPr/>
      </p:nvGrpSpPr>
      <p:grpSpPr>
        <a:xfrm>
          <a:off x="0" y="0"/>
          <a:ext cx="0" cy="0"/>
          <a:chOff x="0" y="0"/>
          <a:chExt cx="0" cy="0"/>
        </a:xfrm>
      </p:grpSpPr>
      <p:sp>
        <p:nvSpPr>
          <p:cNvPr id="666" name="Google Shape;666;p8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Different Types of Questions</a:t>
            </a:r>
            <a:endParaRPr/>
          </a:p>
        </p:txBody>
      </p:sp>
      <p:sp>
        <p:nvSpPr>
          <p:cNvPr id="667" name="Google Shape;667;p89"/>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tx2">
                    <a:lumMod val="50000"/>
                  </a:schemeClr>
                </a:solidFill>
              </a:rPr>
              <a:t>Closed-ended</a:t>
            </a:r>
            <a:endParaRPr sz="2000">
              <a:solidFill>
                <a:schemeClr val="tx2">
                  <a:lumMod val="50000"/>
                </a:schemeClr>
              </a:solidFill>
            </a:endParaRPr>
          </a:p>
          <a:p>
            <a:pPr marL="457200" lvl="0" indent="-317500" algn="l" rtl="0">
              <a:spcBef>
                <a:spcPts val="1600"/>
              </a:spcBef>
              <a:spcAft>
                <a:spcPts val="0"/>
              </a:spcAft>
              <a:buSzPts val="1400"/>
              <a:buChar char="-"/>
            </a:pPr>
            <a:r>
              <a:rPr lang="en" sz="2000">
                <a:solidFill>
                  <a:schemeClr val="tx2">
                    <a:lumMod val="50000"/>
                  </a:schemeClr>
                </a:solidFill>
              </a:rPr>
              <a:t>Answered by “yes” or “no” or simple facts</a:t>
            </a:r>
            <a:endParaRPr sz="2000">
              <a:solidFill>
                <a:schemeClr val="tx2">
                  <a:lumMod val="50000"/>
                </a:schemeClr>
              </a:solidFill>
            </a:endParaRPr>
          </a:p>
          <a:p>
            <a:pPr marL="457200" lvl="0" indent="-317500" algn="l" rtl="0">
              <a:spcBef>
                <a:spcPts val="0"/>
              </a:spcBef>
              <a:spcAft>
                <a:spcPts val="0"/>
              </a:spcAft>
              <a:buSzPts val="1400"/>
              <a:buChar char="-"/>
            </a:pPr>
            <a:r>
              <a:rPr lang="en" sz="2000">
                <a:solidFill>
                  <a:schemeClr val="tx2">
                    <a:lumMod val="50000"/>
                  </a:schemeClr>
                </a:solidFill>
              </a:rPr>
              <a:t>Stop the conversation</a:t>
            </a:r>
            <a:endParaRPr sz="2000">
              <a:solidFill>
                <a:schemeClr val="tx2">
                  <a:lumMod val="50000"/>
                </a:schemeClr>
              </a:solidFill>
            </a:endParaRPr>
          </a:p>
          <a:p>
            <a:pPr marL="457200" lvl="0" indent="-317500" algn="l" rtl="0">
              <a:spcBef>
                <a:spcPts val="0"/>
              </a:spcBef>
              <a:spcAft>
                <a:spcPts val="0"/>
              </a:spcAft>
              <a:buSzPts val="1400"/>
              <a:buChar char="-"/>
            </a:pPr>
            <a:r>
              <a:rPr lang="en" sz="2000">
                <a:solidFill>
                  <a:schemeClr val="tx2">
                    <a:lumMod val="50000"/>
                  </a:schemeClr>
                </a:solidFill>
              </a:rPr>
              <a:t>Takes many questions to get the full story</a:t>
            </a:r>
            <a:endParaRPr sz="2000">
              <a:solidFill>
                <a:schemeClr val="tx2">
                  <a:lumMod val="50000"/>
                </a:schemeClr>
              </a:solidFill>
            </a:endParaRPr>
          </a:p>
        </p:txBody>
      </p:sp>
      <p:sp>
        <p:nvSpPr>
          <p:cNvPr id="668" name="Google Shape;668;p89"/>
          <p:cNvSpPr txBox="1">
            <a:spLocks noGrp="1"/>
          </p:cNvSpPr>
          <p:nvPr>
            <p:ph type="body" idx="2"/>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tx2">
                    <a:lumMod val="50000"/>
                  </a:schemeClr>
                </a:solidFill>
              </a:rPr>
              <a:t>Open-ended</a:t>
            </a:r>
            <a:endParaRPr sz="2000">
              <a:solidFill>
                <a:schemeClr val="tx2">
                  <a:lumMod val="50000"/>
                </a:schemeClr>
              </a:solidFill>
            </a:endParaRPr>
          </a:p>
          <a:p>
            <a:pPr marL="457200" lvl="0" indent="-317500" algn="l" rtl="0">
              <a:spcBef>
                <a:spcPts val="1600"/>
              </a:spcBef>
              <a:spcAft>
                <a:spcPts val="0"/>
              </a:spcAft>
              <a:buSzPts val="1400"/>
              <a:buChar char="-"/>
            </a:pPr>
            <a:r>
              <a:rPr lang="en" sz="2000">
                <a:solidFill>
                  <a:schemeClr val="tx2">
                    <a:lumMod val="50000"/>
                  </a:schemeClr>
                </a:solidFill>
              </a:rPr>
              <a:t>Begin with how, what, or why</a:t>
            </a:r>
            <a:endParaRPr sz="2000">
              <a:solidFill>
                <a:schemeClr val="tx2">
                  <a:lumMod val="50000"/>
                </a:schemeClr>
              </a:solidFill>
            </a:endParaRPr>
          </a:p>
          <a:p>
            <a:pPr marL="457200" lvl="0" indent="-317500" algn="l" rtl="0">
              <a:spcBef>
                <a:spcPts val="0"/>
              </a:spcBef>
              <a:spcAft>
                <a:spcPts val="0"/>
              </a:spcAft>
              <a:buSzPts val="1400"/>
              <a:buChar char="-"/>
            </a:pPr>
            <a:r>
              <a:rPr lang="en" sz="2000">
                <a:solidFill>
                  <a:schemeClr val="tx2">
                    <a:lumMod val="50000"/>
                  </a:schemeClr>
                </a:solidFill>
              </a:rPr>
              <a:t>Allow people to share their story and feelings</a:t>
            </a:r>
            <a:endParaRPr sz="2000">
              <a:solidFill>
                <a:schemeClr val="tx2">
                  <a:lumMod val="50000"/>
                </a:schemeClr>
              </a:solidFill>
            </a:endParaRPr>
          </a:p>
          <a:p>
            <a:pPr marL="457200" lvl="0" indent="-317500" algn="l" rtl="0">
              <a:spcBef>
                <a:spcPts val="0"/>
              </a:spcBef>
              <a:spcAft>
                <a:spcPts val="0"/>
              </a:spcAft>
              <a:buSzPts val="1400"/>
              <a:buChar char="-"/>
            </a:pPr>
            <a:r>
              <a:rPr lang="en" sz="2000">
                <a:solidFill>
                  <a:schemeClr val="tx2">
                    <a:lumMod val="50000"/>
                  </a:schemeClr>
                </a:solidFill>
              </a:rPr>
              <a:t>Clarify information</a:t>
            </a:r>
            <a:endParaRPr sz="2000">
              <a:solidFill>
                <a:schemeClr val="tx2">
                  <a:lumMod val="50000"/>
                </a:schemeClr>
              </a:solidFill>
            </a:endParaRPr>
          </a:p>
          <a:p>
            <a:pPr marL="457200" lvl="0" indent="-317500" algn="l" rtl="0">
              <a:spcBef>
                <a:spcPts val="0"/>
              </a:spcBef>
              <a:spcAft>
                <a:spcPts val="0"/>
              </a:spcAft>
              <a:buSzPts val="1400"/>
              <a:buChar char="-"/>
            </a:pPr>
            <a:r>
              <a:rPr lang="en" sz="2000">
                <a:solidFill>
                  <a:schemeClr val="tx2">
                    <a:lumMod val="50000"/>
                  </a:schemeClr>
                </a:solidFill>
              </a:rPr>
              <a:t>Keep the conversation open</a:t>
            </a:r>
            <a:endParaRPr sz="2000">
              <a:solidFill>
                <a:schemeClr val="tx2">
                  <a:lumMod val="50000"/>
                </a:schemeClr>
              </a:solidFill>
            </a:endParaRPr>
          </a:p>
        </p:txBody>
      </p:sp>
      <p:sp>
        <p:nvSpPr>
          <p:cNvPr id="669" name="Google Shape;669;p89"/>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75</a:t>
            </a:fld>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673"/>
        <p:cNvGrpSpPr/>
        <p:nvPr/>
      </p:nvGrpSpPr>
      <p:grpSpPr>
        <a:xfrm>
          <a:off x="0" y="0"/>
          <a:ext cx="0" cy="0"/>
          <a:chOff x="0" y="0"/>
          <a:chExt cx="0" cy="0"/>
        </a:xfrm>
      </p:grpSpPr>
      <p:sp>
        <p:nvSpPr>
          <p:cNvPr id="674" name="Google Shape;674;p90"/>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Exercise</a:t>
            </a:r>
            <a:endParaRPr/>
          </a:p>
        </p:txBody>
      </p:sp>
      <p:sp>
        <p:nvSpPr>
          <p:cNvPr id="675" name="Google Shape;675;p90"/>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tx2">
                    <a:lumMod val="50000"/>
                  </a:schemeClr>
                </a:solidFill>
              </a:rPr>
              <a:t>Close-Ended Question</a:t>
            </a:r>
            <a:endParaRPr sz="2000">
              <a:solidFill>
                <a:schemeClr val="tx2">
                  <a:lumMod val="50000"/>
                </a:schemeClr>
              </a:solidFill>
            </a:endParaRPr>
          </a:p>
          <a:p>
            <a:pPr marL="0" lvl="0" indent="0" algn="l" rtl="0">
              <a:spcBef>
                <a:spcPts val="1600"/>
              </a:spcBef>
              <a:spcAft>
                <a:spcPts val="1600"/>
              </a:spcAft>
              <a:buNone/>
            </a:pPr>
            <a:r>
              <a:rPr lang="en" sz="2000">
                <a:solidFill>
                  <a:schemeClr val="tx2">
                    <a:lumMod val="50000"/>
                  </a:schemeClr>
                </a:solidFill>
              </a:rPr>
              <a:t>Do you struggle with </a:t>
            </a:r>
            <a:br>
              <a:rPr lang="en" sz="2000">
                <a:solidFill>
                  <a:schemeClr val="tx2">
                    <a:lumMod val="50000"/>
                  </a:schemeClr>
                </a:solidFill>
              </a:rPr>
            </a:br>
            <a:r>
              <a:rPr lang="en" sz="2000">
                <a:solidFill>
                  <a:schemeClr val="tx2">
                    <a:lumMod val="50000"/>
                  </a:schemeClr>
                </a:solidFill>
              </a:rPr>
              <a:t>your diabetes?</a:t>
            </a:r>
            <a:endParaRPr sz="2000">
              <a:solidFill>
                <a:schemeClr val="tx2">
                  <a:lumMod val="50000"/>
                </a:schemeClr>
              </a:solidFill>
            </a:endParaRPr>
          </a:p>
        </p:txBody>
      </p:sp>
      <p:sp>
        <p:nvSpPr>
          <p:cNvPr id="676" name="Google Shape;676;p90"/>
          <p:cNvSpPr txBox="1">
            <a:spLocks noGrp="1"/>
          </p:cNvSpPr>
          <p:nvPr>
            <p:ph type="body" idx="2"/>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tx2">
                    <a:lumMod val="50000"/>
                  </a:schemeClr>
                </a:solidFill>
              </a:rPr>
              <a:t>Open it up!</a:t>
            </a:r>
            <a:endParaRPr sz="2000">
              <a:solidFill>
                <a:schemeClr val="tx2">
                  <a:lumMod val="50000"/>
                </a:schemeClr>
              </a:solidFill>
            </a:endParaRPr>
          </a:p>
          <a:p>
            <a:pPr marL="0" lvl="0" indent="0" algn="l" rtl="0">
              <a:spcBef>
                <a:spcPts val="1600"/>
              </a:spcBef>
              <a:spcAft>
                <a:spcPts val="1600"/>
              </a:spcAft>
              <a:buNone/>
            </a:pPr>
            <a:endParaRPr sz="2000">
              <a:solidFill>
                <a:schemeClr val="tx2">
                  <a:lumMod val="50000"/>
                </a:schemeClr>
              </a:solidFill>
            </a:endParaRPr>
          </a:p>
        </p:txBody>
      </p:sp>
      <p:sp>
        <p:nvSpPr>
          <p:cNvPr id="677" name="Google Shape;677;p90"/>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76</a:t>
            </a:fld>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91"/>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Affirmations</a:t>
            </a:r>
            <a:endParaRPr/>
          </a:p>
        </p:txBody>
      </p:sp>
      <p:sp>
        <p:nvSpPr>
          <p:cNvPr id="683" name="Google Shape;683;p91"/>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What are they?</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Affirmations are compliments or statements of appreciation and understanding.</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How do you affirm?</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Praise positive behaviors</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Support the person as they describe difficult situations</a:t>
            </a:r>
            <a:endParaRPr>
              <a:solidFill>
                <a:schemeClr val="tx2">
                  <a:lumMod val="50000"/>
                </a:schemeClr>
              </a:solidFill>
            </a:endParaRPr>
          </a:p>
          <a:p>
            <a:pPr marL="0" lvl="0" indent="0" algn="l" rtl="0">
              <a:spcBef>
                <a:spcPts val="1600"/>
              </a:spcBef>
              <a:spcAft>
                <a:spcPts val="1600"/>
              </a:spcAft>
              <a:buNone/>
            </a:pPr>
            <a:endParaRPr>
              <a:solidFill>
                <a:schemeClr val="tx2">
                  <a:lumMod val="50000"/>
                </a:schemeClr>
              </a:solidFill>
            </a:endParaRPr>
          </a:p>
        </p:txBody>
      </p:sp>
      <p:sp>
        <p:nvSpPr>
          <p:cNvPr id="684" name="Google Shape;684;p91"/>
          <p:cNvSpPr txBox="1">
            <a:spLocks noGrp="1"/>
          </p:cNvSpPr>
          <p:nvPr>
            <p:ph type="body" idx="2"/>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Why give affirmations?</a:t>
            </a:r>
            <a:endParaRPr>
              <a:solidFill>
                <a:schemeClr val="tx2">
                  <a:lumMod val="50000"/>
                </a:schemeClr>
              </a:solidFill>
            </a:endParaRPr>
          </a:p>
          <a:p>
            <a:pPr marL="457200" lvl="0" indent="-317500" algn="l" rtl="0">
              <a:spcBef>
                <a:spcPts val="1600"/>
              </a:spcBef>
              <a:spcAft>
                <a:spcPts val="0"/>
              </a:spcAft>
              <a:buSzPts val="1400"/>
              <a:buChar char="-"/>
            </a:pPr>
            <a:r>
              <a:rPr lang="en">
                <a:solidFill>
                  <a:schemeClr val="tx2">
                    <a:lumMod val="50000"/>
                  </a:schemeClr>
                </a:solidFill>
              </a:rPr>
              <a:t>To increase self-efficacy</a:t>
            </a:r>
            <a:endParaRPr>
              <a:solidFill>
                <a:schemeClr val="tx2">
                  <a:lumMod val="50000"/>
                </a:schemeClr>
              </a:solidFill>
            </a:endParaRPr>
          </a:p>
          <a:p>
            <a:pPr marL="457200" lvl="0" indent="-317500" algn="l" rtl="0">
              <a:spcBef>
                <a:spcPts val="0"/>
              </a:spcBef>
              <a:spcAft>
                <a:spcPts val="0"/>
              </a:spcAft>
              <a:buSzPts val="1400"/>
              <a:buChar char="-"/>
            </a:pPr>
            <a:r>
              <a:rPr lang="en">
                <a:solidFill>
                  <a:schemeClr val="tx2">
                    <a:lumMod val="50000"/>
                  </a:schemeClr>
                </a:solidFill>
              </a:rPr>
              <a:t>To encourage</a:t>
            </a:r>
            <a:endParaRPr>
              <a:solidFill>
                <a:schemeClr val="tx2">
                  <a:lumMod val="50000"/>
                </a:schemeClr>
              </a:solidFill>
            </a:endParaRPr>
          </a:p>
          <a:p>
            <a:pPr marL="457200" lvl="0" indent="-317500" algn="l" rtl="0">
              <a:spcBef>
                <a:spcPts val="0"/>
              </a:spcBef>
              <a:spcAft>
                <a:spcPts val="0"/>
              </a:spcAft>
              <a:buSzPts val="1400"/>
              <a:buChar char="-"/>
            </a:pPr>
            <a:r>
              <a:rPr lang="en">
                <a:solidFill>
                  <a:schemeClr val="tx2">
                    <a:lumMod val="50000"/>
                  </a:schemeClr>
                </a:solidFill>
              </a:rPr>
              <a:t>To build a positive relationship</a:t>
            </a:r>
            <a:endParaRPr>
              <a:solidFill>
                <a:schemeClr val="tx2">
                  <a:lumMod val="50000"/>
                </a:schemeClr>
              </a:solidFill>
            </a:endParaRPr>
          </a:p>
          <a:p>
            <a:pPr marL="457200" lvl="0" indent="-317500" algn="l" rtl="0">
              <a:spcBef>
                <a:spcPts val="0"/>
              </a:spcBef>
              <a:spcAft>
                <a:spcPts val="0"/>
              </a:spcAft>
              <a:buSzPts val="1400"/>
              <a:buChar char="-"/>
            </a:pPr>
            <a:r>
              <a:rPr lang="en">
                <a:solidFill>
                  <a:schemeClr val="tx2">
                    <a:lumMod val="50000"/>
                  </a:schemeClr>
                </a:solidFill>
              </a:rPr>
              <a:t>To keep the person talking!</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*They must be sincere!</a:t>
            </a:r>
            <a:endParaRPr>
              <a:solidFill>
                <a:schemeClr val="tx2">
                  <a:lumMod val="50000"/>
                </a:schemeClr>
              </a:solidFill>
            </a:endParaRPr>
          </a:p>
          <a:p>
            <a:pPr marL="0" lvl="0" indent="0" algn="l" rtl="0">
              <a:spcBef>
                <a:spcPts val="1600"/>
              </a:spcBef>
              <a:spcAft>
                <a:spcPts val="1600"/>
              </a:spcAft>
              <a:buNone/>
            </a:pPr>
            <a:endParaRPr>
              <a:solidFill>
                <a:schemeClr val="tx2">
                  <a:lumMod val="50000"/>
                </a:schemeClr>
              </a:solidFill>
            </a:endParaRPr>
          </a:p>
        </p:txBody>
      </p:sp>
      <p:sp>
        <p:nvSpPr>
          <p:cNvPr id="685" name="Google Shape;685;p91"/>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77</a:t>
            </a:fld>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sp>
        <p:nvSpPr>
          <p:cNvPr id="690" name="Google Shape;690;p92"/>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Exercise</a:t>
            </a:r>
            <a:endParaRPr/>
          </a:p>
        </p:txBody>
      </p:sp>
      <p:sp>
        <p:nvSpPr>
          <p:cNvPr id="691" name="Google Shape;691;p92"/>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Which of the following are examples of affirmations? </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“I appreciate how hard it must have been for you to decide to come here. You took a big step.”</a:t>
            </a:r>
            <a:endParaRPr>
              <a:solidFill>
                <a:schemeClr val="tx2">
                  <a:lumMod val="50000"/>
                </a:schemeClr>
              </a:solidFill>
            </a:endParaRPr>
          </a:p>
          <a:p>
            <a:pPr marL="0" lvl="0" indent="0" algn="l" rtl="0">
              <a:spcBef>
                <a:spcPts val="1200"/>
              </a:spcBef>
              <a:spcAft>
                <a:spcPts val="1200"/>
              </a:spcAft>
              <a:buNone/>
            </a:pPr>
            <a:r>
              <a:rPr lang="en">
                <a:solidFill>
                  <a:schemeClr val="tx2">
                    <a:lumMod val="50000"/>
                  </a:schemeClr>
                </a:solidFill>
              </a:rPr>
              <a:t>“I’ve enjoyed talking with you today and getting to know you a bit.”</a:t>
            </a:r>
            <a:endParaRPr>
              <a:solidFill>
                <a:schemeClr val="tx2">
                  <a:lumMod val="50000"/>
                </a:schemeClr>
              </a:solidFill>
            </a:endParaRPr>
          </a:p>
        </p:txBody>
      </p:sp>
      <p:sp>
        <p:nvSpPr>
          <p:cNvPr id="692" name="Google Shape;692;p92"/>
          <p:cNvSpPr txBox="1">
            <a:spLocks noGrp="1"/>
          </p:cNvSpPr>
          <p:nvPr>
            <p:ph type="body" idx="2"/>
          </p:nvPr>
        </p:nvSpPr>
        <p:spPr>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r>
              <a:rPr lang="en">
                <a:solidFill>
                  <a:schemeClr val="tx2">
                    <a:lumMod val="50000"/>
                  </a:schemeClr>
                </a:solidFill>
              </a:rPr>
              <a:t>“You need to change before something really bad happens.”</a:t>
            </a:r>
            <a:endParaRPr>
              <a:solidFill>
                <a:schemeClr val="tx2">
                  <a:lumMod val="50000"/>
                </a:schemeClr>
              </a:solidFill>
            </a:endParaRPr>
          </a:p>
          <a:p>
            <a:pPr marL="0" lvl="0" indent="0" algn="l" rtl="0">
              <a:spcBef>
                <a:spcPts val="1200"/>
              </a:spcBef>
              <a:spcAft>
                <a:spcPts val="0"/>
              </a:spcAft>
              <a:buNone/>
            </a:pPr>
            <a:endParaRPr>
              <a:solidFill>
                <a:schemeClr val="tx2">
                  <a:lumMod val="50000"/>
                </a:schemeClr>
              </a:solidFill>
            </a:endParaRPr>
          </a:p>
          <a:p>
            <a:pPr marL="0" lvl="0" indent="0" algn="l" rtl="0">
              <a:spcBef>
                <a:spcPts val="1200"/>
              </a:spcBef>
              <a:spcAft>
                <a:spcPts val="0"/>
              </a:spcAft>
              <a:buNone/>
            </a:pPr>
            <a:r>
              <a:rPr lang="en">
                <a:solidFill>
                  <a:schemeClr val="tx2">
                    <a:lumMod val="50000"/>
                  </a:schemeClr>
                </a:solidFill>
              </a:rPr>
              <a:t>“You seem to be a very giving person. You are always helping your friends.”</a:t>
            </a:r>
            <a:endParaRPr>
              <a:solidFill>
                <a:schemeClr val="tx2">
                  <a:lumMod val="50000"/>
                </a:schemeClr>
              </a:solidFill>
            </a:endParaRPr>
          </a:p>
          <a:p>
            <a:pPr marL="0" lvl="0" indent="0" algn="l" rtl="0">
              <a:spcBef>
                <a:spcPts val="1200"/>
              </a:spcBef>
              <a:spcAft>
                <a:spcPts val="1600"/>
              </a:spcAft>
              <a:buNone/>
            </a:pPr>
            <a:endParaRPr>
              <a:solidFill>
                <a:schemeClr val="tx2">
                  <a:lumMod val="50000"/>
                </a:schemeClr>
              </a:solidFill>
            </a:endParaRPr>
          </a:p>
        </p:txBody>
      </p:sp>
      <p:sp>
        <p:nvSpPr>
          <p:cNvPr id="693" name="Google Shape;693;p92"/>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78</a:t>
            </a:fld>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698" name="Google Shape;698;p93"/>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Reflecting</a:t>
            </a:r>
            <a:endParaRPr/>
          </a:p>
        </p:txBody>
      </p:sp>
      <p:sp>
        <p:nvSpPr>
          <p:cNvPr id="699" name="Google Shape;699;p93"/>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t>Reflecting what you’re hearing during a conversation can be hard, </a:t>
            </a:r>
            <a:br>
              <a:rPr lang="en" sz="2000"/>
            </a:br>
            <a:r>
              <a:rPr lang="en" sz="2000"/>
              <a:t>but is important.</a:t>
            </a:r>
            <a:endParaRPr sz="2000"/>
          </a:p>
          <a:p>
            <a:pPr marL="0" lvl="0" indent="0" algn="l" rtl="0">
              <a:spcBef>
                <a:spcPts val="1600"/>
              </a:spcBef>
              <a:spcAft>
                <a:spcPts val="0"/>
              </a:spcAft>
              <a:buNone/>
            </a:pPr>
            <a:r>
              <a:rPr lang="en" sz="2000"/>
              <a:t>It is a way of checking that you understand the other person </a:t>
            </a:r>
            <a:br>
              <a:rPr lang="en" sz="2000"/>
            </a:br>
            <a:r>
              <a:rPr lang="en" sz="2000"/>
              <a:t>(instead of assuming).</a:t>
            </a:r>
            <a:endParaRPr sz="2000"/>
          </a:p>
          <a:p>
            <a:pPr marL="0" lvl="0" indent="0" algn="l" rtl="0">
              <a:spcBef>
                <a:spcPts val="1600"/>
              </a:spcBef>
              <a:spcAft>
                <a:spcPts val="0"/>
              </a:spcAft>
              <a:buNone/>
            </a:pPr>
            <a:r>
              <a:rPr lang="en" sz="2000"/>
              <a:t>Encourages the person to talk more - to clarify feelings and thoughts for you and them. </a:t>
            </a:r>
            <a:endParaRPr sz="2000"/>
          </a:p>
          <a:p>
            <a:pPr marL="0" lvl="0" indent="0" algn="l" rtl="0">
              <a:spcBef>
                <a:spcPts val="1600"/>
              </a:spcBef>
              <a:spcAft>
                <a:spcPts val="1600"/>
              </a:spcAft>
              <a:buNone/>
            </a:pPr>
            <a:endParaRPr sz="2000"/>
          </a:p>
        </p:txBody>
      </p:sp>
      <p:sp>
        <p:nvSpPr>
          <p:cNvPr id="700" name="Google Shape;700;p93"/>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79</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3"/>
          <p:cNvSpPr txBox="1">
            <a:spLocks noGrp="1"/>
          </p:cNvSpPr>
          <p:nvPr>
            <p:ph type="title"/>
          </p:nvPr>
        </p:nvSpPr>
        <p:spPr>
          <a:prstGeom prst="rect">
            <a:avLst/>
          </a:prstGeom>
        </p:spPr>
        <p:txBody>
          <a:bodyPr spcFirstLastPara="1" wrap="square" lIns="91440" tIns="91425" rIns="91425" bIns="91425" anchor="t" anchorCtr="0">
            <a:noAutofit/>
          </a:bodyPr>
          <a:lstStyle/>
          <a:p>
            <a:pPr marL="0" lvl="0" indent="0" algn="l" rtl="0">
              <a:spcBef>
                <a:spcPts val="0"/>
              </a:spcBef>
              <a:spcAft>
                <a:spcPts val="0"/>
              </a:spcAft>
              <a:buNone/>
            </a:pPr>
            <a:r>
              <a:rPr lang="en"/>
              <a:t>PeerSupport Wellness </a:t>
            </a:r>
            <a:br>
              <a:rPr lang="en"/>
            </a:br>
            <a:r>
              <a:rPr lang="en"/>
              <a:t>Program Topics</a:t>
            </a:r>
            <a:endParaRPr/>
          </a:p>
        </p:txBody>
      </p:sp>
      <p:sp>
        <p:nvSpPr>
          <p:cNvPr id="3" name="Text Placeholder 2">
            <a:extLst>
              <a:ext uri="{FF2B5EF4-FFF2-40B4-BE49-F238E27FC236}">
                <a16:creationId xmlns:a16="http://schemas.microsoft.com/office/drawing/2014/main" id="{5E61A2A1-BE91-8649-89A6-27363C610072}"/>
              </a:ext>
            </a:extLst>
          </p:cNvPr>
          <p:cNvSpPr>
            <a:spLocks noGrp="1"/>
          </p:cNvSpPr>
          <p:nvPr>
            <p:ph type="body" idx="1"/>
          </p:nvPr>
        </p:nvSpPr>
        <p:spPr/>
        <p:txBody>
          <a:bodyPr/>
          <a:lstStyle/>
          <a:p>
            <a:endParaRPr lang="en-US"/>
          </a:p>
        </p:txBody>
      </p:sp>
      <p:graphicFrame>
        <p:nvGraphicFramePr>
          <p:cNvPr id="134" name="Google Shape;134;p23"/>
          <p:cNvGraphicFramePr/>
          <p:nvPr>
            <p:extLst>
              <p:ext uri="{D42A27DB-BD31-4B8C-83A1-F6EECF244321}">
                <p14:modId xmlns:p14="http://schemas.microsoft.com/office/powerpoint/2010/main" val="1165522732"/>
              </p:ext>
            </p:extLst>
          </p:nvPr>
        </p:nvGraphicFramePr>
        <p:xfrm>
          <a:off x="3578350" y="285750"/>
          <a:ext cx="5298425" cy="4754520"/>
        </p:xfrm>
        <a:graphic>
          <a:graphicData uri="http://schemas.openxmlformats.org/drawingml/2006/table">
            <a:tbl>
              <a:tblPr>
                <a:noFill/>
                <a:tableStyleId>{93CF8860-21E6-4A52-8314-94C84D8E361E}</a:tableStyleId>
              </a:tblPr>
              <a:tblGrid>
                <a:gridCol w="876700">
                  <a:extLst>
                    <a:ext uri="{9D8B030D-6E8A-4147-A177-3AD203B41FA5}">
                      <a16:colId xmlns:a16="http://schemas.microsoft.com/office/drawing/2014/main" val="20000"/>
                    </a:ext>
                  </a:extLst>
                </a:gridCol>
                <a:gridCol w="442172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r>
                        <a:rPr lang="en">
                          <a:solidFill>
                            <a:schemeClr val="tx2">
                              <a:lumMod val="50000"/>
                            </a:schemeClr>
                          </a:solidFill>
                        </a:rPr>
                        <a:t>1</a:t>
                      </a:r>
                      <a:endParaRPr>
                        <a:solidFill>
                          <a:schemeClr val="tx2">
                            <a:lumMod val="50000"/>
                          </a:schemeClr>
                        </a:solidFill>
                      </a:endParaRPr>
                    </a:p>
                  </a:txBody>
                  <a:tcPr marL="91425" marR="91425" marT="91425" marB="91425"/>
                </a:tc>
                <a:tc>
                  <a:txBody>
                    <a:bodyPr/>
                    <a:lstStyle/>
                    <a:p>
                      <a:pPr marL="0" lvl="0" indent="0" algn="l" rtl="0">
                        <a:spcBef>
                          <a:spcPts val="0"/>
                        </a:spcBef>
                        <a:spcAft>
                          <a:spcPts val="0"/>
                        </a:spcAft>
                        <a:buNone/>
                      </a:pPr>
                      <a:r>
                        <a:rPr lang="en">
                          <a:solidFill>
                            <a:schemeClr val="tx2">
                              <a:lumMod val="50000"/>
                            </a:schemeClr>
                          </a:solidFill>
                        </a:rPr>
                        <a:t>Kickoff! Introduction to Self-Management</a:t>
                      </a:r>
                      <a:endParaRPr>
                        <a:solidFill>
                          <a:schemeClr val="tx2">
                            <a:lumMod val="50000"/>
                          </a:schemeClr>
                        </a:solidFill>
                      </a:endParaRPr>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a:solidFill>
                            <a:schemeClr val="tx2">
                              <a:lumMod val="50000"/>
                            </a:schemeClr>
                          </a:solidFill>
                        </a:rPr>
                        <a:t>2</a:t>
                      </a:r>
                      <a:endParaRPr>
                        <a:solidFill>
                          <a:schemeClr val="tx2">
                            <a:lumMod val="50000"/>
                          </a:schemeClr>
                        </a:solidFill>
                      </a:endParaRPr>
                    </a:p>
                  </a:txBody>
                  <a:tcPr marL="91425" marR="91425" marT="91425" marB="91425"/>
                </a:tc>
                <a:tc>
                  <a:txBody>
                    <a:bodyPr/>
                    <a:lstStyle/>
                    <a:p>
                      <a:pPr marL="0" lvl="0" indent="0" algn="l" rtl="0">
                        <a:spcBef>
                          <a:spcPts val="0"/>
                        </a:spcBef>
                        <a:spcAft>
                          <a:spcPts val="0"/>
                        </a:spcAft>
                        <a:buNone/>
                      </a:pPr>
                      <a:r>
                        <a:rPr lang="en">
                          <a:solidFill>
                            <a:schemeClr val="tx2">
                              <a:lumMod val="50000"/>
                            </a:schemeClr>
                          </a:solidFill>
                        </a:rPr>
                        <a:t>Diet - eating well to feel good</a:t>
                      </a:r>
                      <a:endParaRPr>
                        <a:solidFill>
                          <a:schemeClr val="tx2">
                            <a:lumMod val="50000"/>
                          </a:schemeClr>
                        </a:solidFill>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a:solidFill>
                            <a:schemeClr val="tx2">
                              <a:lumMod val="50000"/>
                            </a:schemeClr>
                          </a:solidFill>
                        </a:rPr>
                        <a:t>3</a:t>
                      </a:r>
                      <a:endParaRPr>
                        <a:solidFill>
                          <a:schemeClr val="tx2">
                            <a:lumMod val="50000"/>
                          </a:schemeClr>
                        </a:solidFill>
                      </a:endParaRPr>
                    </a:p>
                  </a:txBody>
                  <a:tcPr marL="91425" marR="91425" marT="91425" marB="91425"/>
                </a:tc>
                <a:tc>
                  <a:txBody>
                    <a:bodyPr/>
                    <a:lstStyle/>
                    <a:p>
                      <a:pPr marL="0" lvl="0" indent="0" algn="l" rtl="0">
                        <a:spcBef>
                          <a:spcPts val="0"/>
                        </a:spcBef>
                        <a:spcAft>
                          <a:spcPts val="0"/>
                        </a:spcAft>
                        <a:buNone/>
                      </a:pPr>
                      <a:r>
                        <a:rPr lang="en">
                          <a:solidFill>
                            <a:schemeClr val="tx2">
                              <a:lumMod val="50000"/>
                            </a:schemeClr>
                          </a:solidFill>
                        </a:rPr>
                        <a:t>Social Support </a:t>
                      </a:r>
                      <a:endParaRPr>
                        <a:solidFill>
                          <a:schemeClr val="tx2">
                            <a:lumMod val="50000"/>
                          </a:schemeClr>
                        </a:solidFill>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
                          <a:solidFill>
                            <a:schemeClr val="tx2">
                              <a:lumMod val="50000"/>
                            </a:schemeClr>
                          </a:solidFill>
                        </a:rPr>
                        <a:t>4</a:t>
                      </a:r>
                      <a:endParaRPr>
                        <a:solidFill>
                          <a:schemeClr val="tx2">
                            <a:lumMod val="50000"/>
                          </a:schemeClr>
                        </a:solidFill>
                      </a:endParaRPr>
                    </a:p>
                  </a:txBody>
                  <a:tcPr marL="91425" marR="91425" marT="91425" marB="91425"/>
                </a:tc>
                <a:tc>
                  <a:txBody>
                    <a:bodyPr/>
                    <a:lstStyle/>
                    <a:p>
                      <a:pPr marL="0" lvl="0" indent="0" algn="l" rtl="0">
                        <a:spcBef>
                          <a:spcPts val="0"/>
                        </a:spcBef>
                        <a:spcAft>
                          <a:spcPts val="0"/>
                        </a:spcAft>
                        <a:buNone/>
                      </a:pPr>
                      <a:r>
                        <a:rPr lang="en">
                          <a:solidFill>
                            <a:schemeClr val="tx2">
                              <a:lumMod val="50000"/>
                            </a:schemeClr>
                          </a:solidFill>
                        </a:rPr>
                        <a:t>Dealing with Stress</a:t>
                      </a:r>
                      <a:endParaRPr>
                        <a:solidFill>
                          <a:schemeClr val="tx2">
                            <a:lumMod val="50000"/>
                          </a:schemeClr>
                        </a:solidFill>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
                          <a:solidFill>
                            <a:schemeClr val="tx2">
                              <a:lumMod val="50000"/>
                            </a:schemeClr>
                          </a:solidFill>
                        </a:rPr>
                        <a:t>5</a:t>
                      </a:r>
                      <a:endParaRPr>
                        <a:solidFill>
                          <a:schemeClr val="tx2">
                            <a:lumMod val="50000"/>
                          </a:schemeClr>
                        </a:solidFill>
                      </a:endParaRPr>
                    </a:p>
                  </a:txBody>
                  <a:tcPr marL="91425" marR="91425" marT="91425" marB="91425"/>
                </a:tc>
                <a:tc>
                  <a:txBody>
                    <a:bodyPr/>
                    <a:lstStyle/>
                    <a:p>
                      <a:pPr marL="0" lvl="0" indent="0" algn="l" rtl="0">
                        <a:spcBef>
                          <a:spcPts val="0"/>
                        </a:spcBef>
                        <a:spcAft>
                          <a:spcPts val="0"/>
                        </a:spcAft>
                        <a:buNone/>
                      </a:pPr>
                      <a:r>
                        <a:rPr lang="en">
                          <a:solidFill>
                            <a:schemeClr val="tx2">
                              <a:lumMod val="50000"/>
                            </a:schemeClr>
                          </a:solidFill>
                        </a:rPr>
                        <a:t>Exercise &amp; Sleep</a:t>
                      </a:r>
                      <a:endParaRPr>
                        <a:solidFill>
                          <a:schemeClr val="tx2">
                            <a:lumMod val="50000"/>
                          </a:schemeClr>
                        </a:solidFill>
                      </a:endParaRPr>
                    </a:p>
                  </a:txBody>
                  <a:tcPr marL="91425" marR="91425" marT="91425" marB="91425"/>
                </a:tc>
                <a:extLst>
                  <a:ext uri="{0D108BD9-81ED-4DB2-BD59-A6C34878D82A}">
                    <a16:rowId xmlns:a16="http://schemas.microsoft.com/office/drawing/2014/main" val="10004"/>
                  </a:ext>
                </a:extLst>
              </a:tr>
              <a:tr h="381000">
                <a:tc>
                  <a:txBody>
                    <a:bodyPr/>
                    <a:lstStyle/>
                    <a:p>
                      <a:pPr marL="0" lvl="0" indent="0" algn="l" rtl="0">
                        <a:spcBef>
                          <a:spcPts val="0"/>
                        </a:spcBef>
                        <a:spcAft>
                          <a:spcPts val="0"/>
                        </a:spcAft>
                        <a:buNone/>
                      </a:pPr>
                      <a:r>
                        <a:rPr lang="en">
                          <a:solidFill>
                            <a:schemeClr val="tx2">
                              <a:lumMod val="50000"/>
                            </a:schemeClr>
                          </a:solidFill>
                        </a:rPr>
                        <a:t>6</a:t>
                      </a:r>
                      <a:endParaRPr>
                        <a:solidFill>
                          <a:schemeClr val="tx2">
                            <a:lumMod val="50000"/>
                          </a:schemeClr>
                        </a:solidFill>
                      </a:endParaRPr>
                    </a:p>
                  </a:txBody>
                  <a:tcPr marL="91425" marR="91425" marT="91425" marB="91425"/>
                </a:tc>
                <a:tc>
                  <a:txBody>
                    <a:bodyPr/>
                    <a:lstStyle/>
                    <a:p>
                      <a:pPr marL="0" lvl="0" indent="0" algn="l" rtl="0">
                        <a:spcBef>
                          <a:spcPts val="0"/>
                        </a:spcBef>
                        <a:spcAft>
                          <a:spcPts val="0"/>
                        </a:spcAft>
                        <a:buNone/>
                      </a:pPr>
                      <a:r>
                        <a:rPr lang="en">
                          <a:solidFill>
                            <a:schemeClr val="tx2">
                              <a:lumMod val="50000"/>
                            </a:schemeClr>
                          </a:solidFill>
                        </a:rPr>
                        <a:t>Talking to your provider</a:t>
                      </a:r>
                      <a:endParaRPr>
                        <a:solidFill>
                          <a:schemeClr val="tx2">
                            <a:lumMod val="50000"/>
                          </a:schemeClr>
                        </a:solidFill>
                      </a:endParaRPr>
                    </a:p>
                  </a:txBody>
                  <a:tcPr marL="91425" marR="91425" marT="91425" marB="91425"/>
                </a:tc>
                <a:extLst>
                  <a:ext uri="{0D108BD9-81ED-4DB2-BD59-A6C34878D82A}">
                    <a16:rowId xmlns:a16="http://schemas.microsoft.com/office/drawing/2014/main" val="10005"/>
                  </a:ext>
                </a:extLst>
              </a:tr>
              <a:tr h="381000">
                <a:tc>
                  <a:txBody>
                    <a:bodyPr/>
                    <a:lstStyle/>
                    <a:p>
                      <a:pPr marL="0" lvl="0" indent="0" algn="l" rtl="0">
                        <a:spcBef>
                          <a:spcPts val="0"/>
                        </a:spcBef>
                        <a:spcAft>
                          <a:spcPts val="0"/>
                        </a:spcAft>
                        <a:buNone/>
                      </a:pPr>
                      <a:r>
                        <a:rPr lang="en">
                          <a:solidFill>
                            <a:schemeClr val="tx2">
                              <a:lumMod val="50000"/>
                            </a:schemeClr>
                          </a:solidFill>
                        </a:rPr>
                        <a:t>7</a:t>
                      </a:r>
                      <a:endParaRPr>
                        <a:solidFill>
                          <a:schemeClr val="tx2">
                            <a:lumMod val="50000"/>
                          </a:schemeClr>
                        </a:solidFill>
                      </a:endParaRPr>
                    </a:p>
                  </a:txBody>
                  <a:tcPr marL="91425" marR="91425" marT="91425" marB="91425"/>
                </a:tc>
                <a:tc>
                  <a:txBody>
                    <a:bodyPr/>
                    <a:lstStyle/>
                    <a:p>
                      <a:pPr marL="0" lvl="0" indent="0" algn="l" rtl="0">
                        <a:spcBef>
                          <a:spcPts val="0"/>
                        </a:spcBef>
                        <a:spcAft>
                          <a:spcPts val="0"/>
                        </a:spcAft>
                        <a:buNone/>
                      </a:pPr>
                      <a:r>
                        <a:rPr lang="en">
                          <a:solidFill>
                            <a:schemeClr val="tx2">
                              <a:lumMod val="50000"/>
                            </a:schemeClr>
                          </a:solidFill>
                        </a:rPr>
                        <a:t>Medication adherence</a:t>
                      </a:r>
                      <a:endParaRPr>
                        <a:solidFill>
                          <a:schemeClr val="tx2">
                            <a:lumMod val="50000"/>
                          </a:schemeClr>
                        </a:solidFill>
                      </a:endParaRPr>
                    </a:p>
                  </a:txBody>
                  <a:tcPr marL="91425" marR="91425" marT="91425" marB="91425"/>
                </a:tc>
                <a:extLst>
                  <a:ext uri="{0D108BD9-81ED-4DB2-BD59-A6C34878D82A}">
                    <a16:rowId xmlns:a16="http://schemas.microsoft.com/office/drawing/2014/main" val="10006"/>
                  </a:ext>
                </a:extLst>
              </a:tr>
              <a:tr h="381000">
                <a:tc>
                  <a:txBody>
                    <a:bodyPr/>
                    <a:lstStyle/>
                    <a:p>
                      <a:pPr marL="0" lvl="0" indent="0" algn="l" rtl="0">
                        <a:spcBef>
                          <a:spcPts val="0"/>
                        </a:spcBef>
                        <a:spcAft>
                          <a:spcPts val="0"/>
                        </a:spcAft>
                        <a:buNone/>
                      </a:pPr>
                      <a:r>
                        <a:rPr lang="en">
                          <a:solidFill>
                            <a:schemeClr val="tx2">
                              <a:lumMod val="50000"/>
                            </a:schemeClr>
                          </a:solidFill>
                        </a:rPr>
                        <a:t>8</a:t>
                      </a:r>
                      <a:endParaRPr>
                        <a:solidFill>
                          <a:schemeClr val="tx2">
                            <a:lumMod val="50000"/>
                          </a:schemeClr>
                        </a:solidFill>
                      </a:endParaRPr>
                    </a:p>
                  </a:txBody>
                  <a:tcPr marL="91425" marR="91425" marT="91425" marB="91425"/>
                </a:tc>
                <a:tc>
                  <a:txBody>
                    <a:bodyPr/>
                    <a:lstStyle/>
                    <a:p>
                      <a:pPr marL="0" lvl="0" indent="0" algn="l" rtl="0">
                        <a:spcBef>
                          <a:spcPts val="0"/>
                        </a:spcBef>
                        <a:spcAft>
                          <a:spcPts val="0"/>
                        </a:spcAft>
                        <a:buNone/>
                      </a:pPr>
                      <a:r>
                        <a:rPr lang="en">
                          <a:solidFill>
                            <a:schemeClr val="tx2">
                              <a:lumMod val="50000"/>
                            </a:schemeClr>
                          </a:solidFill>
                        </a:rPr>
                        <a:t>Pain</a:t>
                      </a:r>
                      <a:endParaRPr>
                        <a:solidFill>
                          <a:schemeClr val="tx2">
                            <a:lumMod val="50000"/>
                          </a:schemeClr>
                        </a:solidFill>
                      </a:endParaRPr>
                    </a:p>
                  </a:txBody>
                  <a:tcPr marL="91425" marR="91425" marT="91425" marB="91425"/>
                </a:tc>
                <a:extLst>
                  <a:ext uri="{0D108BD9-81ED-4DB2-BD59-A6C34878D82A}">
                    <a16:rowId xmlns:a16="http://schemas.microsoft.com/office/drawing/2014/main" val="10007"/>
                  </a:ext>
                </a:extLst>
              </a:tr>
              <a:tr h="381000">
                <a:tc>
                  <a:txBody>
                    <a:bodyPr/>
                    <a:lstStyle/>
                    <a:p>
                      <a:pPr marL="0" lvl="0" indent="0" algn="l" rtl="0">
                        <a:spcBef>
                          <a:spcPts val="0"/>
                        </a:spcBef>
                        <a:spcAft>
                          <a:spcPts val="0"/>
                        </a:spcAft>
                        <a:buNone/>
                      </a:pPr>
                      <a:r>
                        <a:rPr lang="en">
                          <a:solidFill>
                            <a:schemeClr val="tx2">
                              <a:lumMod val="50000"/>
                            </a:schemeClr>
                          </a:solidFill>
                        </a:rPr>
                        <a:t>9</a:t>
                      </a:r>
                      <a:endParaRPr>
                        <a:solidFill>
                          <a:schemeClr val="tx2">
                            <a:lumMod val="50000"/>
                          </a:schemeClr>
                        </a:solidFill>
                      </a:endParaRPr>
                    </a:p>
                  </a:txBody>
                  <a:tcPr marL="91425" marR="91425" marT="91425" marB="91425"/>
                </a:tc>
                <a:tc>
                  <a:txBody>
                    <a:bodyPr/>
                    <a:lstStyle/>
                    <a:p>
                      <a:pPr marL="0" lvl="0" indent="0" algn="l" rtl="0">
                        <a:spcBef>
                          <a:spcPts val="0"/>
                        </a:spcBef>
                        <a:spcAft>
                          <a:spcPts val="0"/>
                        </a:spcAft>
                        <a:buNone/>
                      </a:pPr>
                      <a:r>
                        <a:rPr lang="en">
                          <a:solidFill>
                            <a:schemeClr val="tx2">
                              <a:lumMod val="50000"/>
                            </a:schemeClr>
                          </a:solidFill>
                        </a:rPr>
                        <a:t>Dealing with emotions</a:t>
                      </a:r>
                      <a:endParaRPr>
                        <a:solidFill>
                          <a:schemeClr val="tx2">
                            <a:lumMod val="50000"/>
                          </a:schemeClr>
                        </a:solidFill>
                      </a:endParaRPr>
                    </a:p>
                  </a:txBody>
                  <a:tcPr marL="91425" marR="91425" marT="91425" marB="91425"/>
                </a:tc>
                <a:extLst>
                  <a:ext uri="{0D108BD9-81ED-4DB2-BD59-A6C34878D82A}">
                    <a16:rowId xmlns:a16="http://schemas.microsoft.com/office/drawing/2014/main" val="10008"/>
                  </a:ext>
                </a:extLst>
              </a:tr>
              <a:tr h="381000">
                <a:tc>
                  <a:txBody>
                    <a:bodyPr/>
                    <a:lstStyle/>
                    <a:p>
                      <a:pPr marL="0" lvl="0" indent="0" algn="l" rtl="0">
                        <a:spcBef>
                          <a:spcPts val="0"/>
                        </a:spcBef>
                        <a:spcAft>
                          <a:spcPts val="0"/>
                        </a:spcAft>
                        <a:buNone/>
                      </a:pPr>
                      <a:r>
                        <a:rPr lang="en">
                          <a:solidFill>
                            <a:schemeClr val="tx2">
                              <a:lumMod val="50000"/>
                            </a:schemeClr>
                          </a:solidFill>
                        </a:rPr>
                        <a:t>10</a:t>
                      </a:r>
                      <a:endParaRPr>
                        <a:solidFill>
                          <a:schemeClr val="tx2">
                            <a:lumMod val="50000"/>
                          </a:schemeClr>
                        </a:solidFill>
                      </a:endParaRPr>
                    </a:p>
                  </a:txBody>
                  <a:tcPr marL="91425" marR="91425" marT="91425" marB="91425"/>
                </a:tc>
                <a:tc>
                  <a:txBody>
                    <a:bodyPr/>
                    <a:lstStyle/>
                    <a:p>
                      <a:pPr marL="0" lvl="0" indent="0" algn="l" rtl="0">
                        <a:spcBef>
                          <a:spcPts val="0"/>
                        </a:spcBef>
                        <a:spcAft>
                          <a:spcPts val="0"/>
                        </a:spcAft>
                        <a:buNone/>
                      </a:pPr>
                      <a:r>
                        <a:rPr lang="en">
                          <a:solidFill>
                            <a:schemeClr val="tx2">
                              <a:lumMod val="50000"/>
                            </a:schemeClr>
                          </a:solidFill>
                        </a:rPr>
                        <a:t>Dealing with emotions</a:t>
                      </a:r>
                      <a:endParaRPr>
                        <a:solidFill>
                          <a:schemeClr val="tx2">
                            <a:lumMod val="50000"/>
                          </a:schemeClr>
                        </a:solidFill>
                      </a:endParaRPr>
                    </a:p>
                  </a:txBody>
                  <a:tcPr marL="91425" marR="91425" marT="91425" marB="91425"/>
                </a:tc>
                <a:extLst>
                  <a:ext uri="{0D108BD9-81ED-4DB2-BD59-A6C34878D82A}">
                    <a16:rowId xmlns:a16="http://schemas.microsoft.com/office/drawing/2014/main" val="10009"/>
                  </a:ext>
                </a:extLst>
              </a:tr>
              <a:tr h="381000">
                <a:tc>
                  <a:txBody>
                    <a:bodyPr/>
                    <a:lstStyle/>
                    <a:p>
                      <a:pPr marL="0" lvl="0" indent="0" algn="l" rtl="0">
                        <a:spcBef>
                          <a:spcPts val="0"/>
                        </a:spcBef>
                        <a:spcAft>
                          <a:spcPts val="0"/>
                        </a:spcAft>
                        <a:buNone/>
                      </a:pPr>
                      <a:r>
                        <a:rPr lang="en">
                          <a:solidFill>
                            <a:schemeClr val="tx2">
                              <a:lumMod val="50000"/>
                            </a:schemeClr>
                          </a:solidFill>
                        </a:rPr>
                        <a:t>11</a:t>
                      </a:r>
                      <a:endParaRPr>
                        <a:solidFill>
                          <a:schemeClr val="tx2">
                            <a:lumMod val="50000"/>
                          </a:schemeClr>
                        </a:solidFill>
                      </a:endParaRPr>
                    </a:p>
                  </a:txBody>
                  <a:tcPr marL="91425" marR="91425" marT="91425" marB="91425"/>
                </a:tc>
                <a:tc>
                  <a:txBody>
                    <a:bodyPr/>
                    <a:lstStyle/>
                    <a:p>
                      <a:pPr marL="0" lvl="0" indent="0" algn="l" rtl="0">
                        <a:spcBef>
                          <a:spcPts val="0"/>
                        </a:spcBef>
                        <a:spcAft>
                          <a:spcPts val="0"/>
                        </a:spcAft>
                        <a:buNone/>
                      </a:pPr>
                      <a:r>
                        <a:rPr lang="en">
                          <a:solidFill>
                            <a:schemeClr val="tx2">
                              <a:lumMod val="50000"/>
                            </a:schemeClr>
                          </a:solidFill>
                        </a:rPr>
                        <a:t>Maintaining healthy habits</a:t>
                      </a:r>
                      <a:endParaRPr>
                        <a:solidFill>
                          <a:schemeClr val="tx2">
                            <a:lumMod val="50000"/>
                          </a:schemeClr>
                        </a:solidFill>
                      </a:endParaRPr>
                    </a:p>
                  </a:txBody>
                  <a:tcPr marL="91425" marR="91425" marT="91425" marB="91425"/>
                </a:tc>
                <a:extLst>
                  <a:ext uri="{0D108BD9-81ED-4DB2-BD59-A6C34878D82A}">
                    <a16:rowId xmlns:a16="http://schemas.microsoft.com/office/drawing/2014/main" val="10010"/>
                  </a:ext>
                </a:extLst>
              </a:tr>
              <a:tr h="381000">
                <a:tc>
                  <a:txBody>
                    <a:bodyPr/>
                    <a:lstStyle/>
                    <a:p>
                      <a:pPr marL="0" lvl="0" indent="0" algn="l" rtl="0">
                        <a:spcBef>
                          <a:spcPts val="0"/>
                        </a:spcBef>
                        <a:spcAft>
                          <a:spcPts val="0"/>
                        </a:spcAft>
                        <a:buNone/>
                      </a:pPr>
                      <a:r>
                        <a:rPr lang="en">
                          <a:solidFill>
                            <a:schemeClr val="tx2">
                              <a:lumMod val="50000"/>
                            </a:schemeClr>
                          </a:solidFill>
                        </a:rPr>
                        <a:t>12</a:t>
                      </a:r>
                      <a:endParaRPr>
                        <a:solidFill>
                          <a:schemeClr val="tx2">
                            <a:lumMod val="50000"/>
                          </a:schemeClr>
                        </a:solidFill>
                      </a:endParaRPr>
                    </a:p>
                  </a:txBody>
                  <a:tcPr marL="91425" marR="91425" marT="91425" marB="91425"/>
                </a:tc>
                <a:tc>
                  <a:txBody>
                    <a:bodyPr/>
                    <a:lstStyle/>
                    <a:p>
                      <a:pPr marL="0" lvl="0" indent="0" algn="l" rtl="0">
                        <a:spcBef>
                          <a:spcPts val="0"/>
                        </a:spcBef>
                        <a:spcAft>
                          <a:spcPts val="0"/>
                        </a:spcAft>
                        <a:buNone/>
                      </a:pPr>
                      <a:r>
                        <a:rPr lang="en">
                          <a:solidFill>
                            <a:schemeClr val="tx2">
                              <a:lumMod val="50000"/>
                            </a:schemeClr>
                          </a:solidFill>
                        </a:rPr>
                        <a:t>Party! </a:t>
                      </a:r>
                      <a:endParaRPr>
                        <a:solidFill>
                          <a:schemeClr val="tx2">
                            <a:lumMod val="50000"/>
                          </a:schemeClr>
                        </a:solidFill>
                      </a:endParaRPr>
                    </a:p>
                  </a:txBody>
                  <a:tcPr marL="91425" marR="91425" marT="91425" marB="91425"/>
                </a:tc>
                <a:extLst>
                  <a:ext uri="{0D108BD9-81ED-4DB2-BD59-A6C34878D82A}">
                    <a16:rowId xmlns:a16="http://schemas.microsoft.com/office/drawing/2014/main" val="10011"/>
                  </a:ext>
                </a:extLst>
              </a:tr>
            </a:tbl>
          </a:graphicData>
        </a:graphic>
      </p:graphicFrame>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704"/>
        <p:cNvGrpSpPr/>
        <p:nvPr/>
      </p:nvGrpSpPr>
      <p:grpSpPr>
        <a:xfrm>
          <a:off x="0" y="0"/>
          <a:ext cx="0" cy="0"/>
          <a:chOff x="0" y="0"/>
          <a:chExt cx="0" cy="0"/>
        </a:xfrm>
      </p:grpSpPr>
      <p:sp>
        <p:nvSpPr>
          <p:cNvPr id="705" name="Google Shape;705;p94"/>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Feeling Heard, Feeling Important</a:t>
            </a:r>
            <a:endParaRPr/>
          </a:p>
        </p:txBody>
      </p:sp>
      <p:sp>
        <p:nvSpPr>
          <p:cNvPr id="718" name="Google Shape;718;p94"/>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80</a:t>
            </a:fld>
            <a:endParaRPr/>
          </a:p>
        </p:txBody>
      </p:sp>
      <p:sp>
        <p:nvSpPr>
          <p:cNvPr id="3" name="Text Placeholder 2">
            <a:extLst>
              <a:ext uri="{FF2B5EF4-FFF2-40B4-BE49-F238E27FC236}">
                <a16:creationId xmlns:a16="http://schemas.microsoft.com/office/drawing/2014/main" id="{7153FF45-E0BA-1B46-828B-7C6EB62284C3}"/>
              </a:ext>
            </a:extLst>
          </p:cNvPr>
          <p:cNvSpPr>
            <a:spLocks noGrp="1"/>
          </p:cNvSpPr>
          <p:nvPr>
            <p:ph type="body" idx="1"/>
          </p:nvPr>
        </p:nvSpPr>
        <p:spPr/>
        <p:txBody>
          <a:bodyPr/>
          <a:lstStyle/>
          <a:p>
            <a:endParaRPr lang="en-US"/>
          </a:p>
        </p:txBody>
      </p:sp>
      <p:sp>
        <p:nvSpPr>
          <p:cNvPr id="706" name="Google Shape;706;p94"/>
          <p:cNvSpPr/>
          <p:nvPr/>
        </p:nvSpPr>
        <p:spPr>
          <a:xfrm>
            <a:off x="102988" y="2237352"/>
            <a:ext cx="2214600" cy="669000"/>
          </a:xfrm>
          <a:prstGeom prst="homePlate">
            <a:avLst>
              <a:gd name="adj" fmla="val 50000"/>
            </a:avLst>
          </a:prstGeom>
          <a:solidFill>
            <a:srgbClr val="0944A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Roboto"/>
                <a:ea typeface="Roboto"/>
                <a:cs typeface="Roboto"/>
                <a:sym typeface="Roboto"/>
              </a:rPr>
              <a:t>Active Listening</a:t>
            </a:r>
            <a:endParaRPr>
              <a:solidFill>
                <a:srgbClr val="FFFFFF"/>
              </a:solidFill>
              <a:latin typeface="Roboto"/>
              <a:ea typeface="Roboto"/>
              <a:cs typeface="Roboto"/>
              <a:sym typeface="Roboto"/>
            </a:endParaRPr>
          </a:p>
        </p:txBody>
      </p:sp>
      <p:sp>
        <p:nvSpPr>
          <p:cNvPr id="707" name="Google Shape;707;p94"/>
          <p:cNvSpPr/>
          <p:nvPr/>
        </p:nvSpPr>
        <p:spPr>
          <a:xfrm>
            <a:off x="1941313" y="2237138"/>
            <a:ext cx="2064000" cy="669000"/>
          </a:xfrm>
          <a:prstGeom prst="chevron">
            <a:avLst>
              <a:gd name="adj" fmla="val 50000"/>
            </a:avLst>
          </a:prstGeom>
          <a:solidFill>
            <a:srgbClr val="0C58D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Roboto"/>
                <a:ea typeface="Roboto"/>
                <a:cs typeface="Roboto"/>
                <a:sym typeface="Roboto"/>
              </a:rPr>
              <a:t>Providing Empathy</a:t>
            </a:r>
            <a:endParaRPr>
              <a:solidFill>
                <a:srgbClr val="FFFFFF"/>
              </a:solidFill>
              <a:latin typeface="Roboto"/>
              <a:ea typeface="Roboto"/>
              <a:cs typeface="Roboto"/>
              <a:sym typeface="Roboto"/>
            </a:endParaRPr>
          </a:p>
        </p:txBody>
      </p:sp>
      <p:sp>
        <p:nvSpPr>
          <p:cNvPr id="708" name="Google Shape;708;p94"/>
          <p:cNvSpPr/>
          <p:nvPr/>
        </p:nvSpPr>
        <p:spPr>
          <a:xfrm>
            <a:off x="3619737" y="2237138"/>
            <a:ext cx="2064000" cy="669000"/>
          </a:xfrm>
          <a:prstGeom prst="chevron">
            <a:avLst>
              <a:gd name="adj" fmla="val 50000"/>
            </a:avLst>
          </a:prstGeom>
          <a:solidFill>
            <a:srgbClr val="0D5DD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Roboto"/>
                <a:ea typeface="Roboto"/>
                <a:cs typeface="Roboto"/>
                <a:sym typeface="Roboto"/>
              </a:rPr>
              <a:t>Feeling Important</a:t>
            </a:r>
            <a:endParaRPr>
              <a:solidFill>
                <a:srgbClr val="FFFFFF"/>
              </a:solidFill>
              <a:latin typeface="Roboto"/>
              <a:ea typeface="Roboto"/>
              <a:cs typeface="Roboto"/>
              <a:sym typeface="Roboto"/>
            </a:endParaRPr>
          </a:p>
        </p:txBody>
      </p:sp>
      <p:sp>
        <p:nvSpPr>
          <p:cNvPr id="709" name="Google Shape;709;p94"/>
          <p:cNvSpPr/>
          <p:nvPr/>
        </p:nvSpPr>
        <p:spPr>
          <a:xfrm>
            <a:off x="6977012" y="2237138"/>
            <a:ext cx="2064000" cy="669000"/>
          </a:xfrm>
          <a:prstGeom prst="chevron">
            <a:avLst>
              <a:gd name="adj" fmla="val 50000"/>
            </a:avLst>
          </a:prstGeom>
          <a:solidFill>
            <a:srgbClr val="307B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Roboto"/>
                <a:ea typeface="Roboto"/>
                <a:cs typeface="Roboto"/>
                <a:sym typeface="Roboto"/>
              </a:rPr>
              <a:t>Behavior Change</a:t>
            </a:r>
            <a:endParaRPr>
              <a:solidFill>
                <a:srgbClr val="FFFFFF"/>
              </a:solidFill>
              <a:latin typeface="Roboto"/>
              <a:ea typeface="Roboto"/>
              <a:cs typeface="Roboto"/>
              <a:sym typeface="Roboto"/>
            </a:endParaRPr>
          </a:p>
        </p:txBody>
      </p:sp>
      <p:sp>
        <p:nvSpPr>
          <p:cNvPr id="710" name="Google Shape;710;p94"/>
          <p:cNvSpPr/>
          <p:nvPr/>
        </p:nvSpPr>
        <p:spPr>
          <a:xfrm>
            <a:off x="5298338" y="2237138"/>
            <a:ext cx="2064000" cy="669000"/>
          </a:xfrm>
          <a:prstGeom prst="chevron">
            <a:avLst>
              <a:gd name="adj" fmla="val 50000"/>
            </a:avLst>
          </a:prstGeom>
          <a:solidFill>
            <a:srgbClr val="0E65F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Roboto"/>
                <a:ea typeface="Roboto"/>
                <a:cs typeface="Roboto"/>
                <a:sym typeface="Roboto"/>
              </a:rPr>
              <a:t>Self Efficacy</a:t>
            </a:r>
            <a:endParaRPr>
              <a:solidFill>
                <a:srgbClr val="FFFFFF"/>
              </a:solidFill>
              <a:latin typeface="Roboto"/>
              <a:ea typeface="Roboto"/>
              <a:cs typeface="Roboto"/>
              <a:sym typeface="Roboto"/>
            </a:endParaRPr>
          </a:p>
        </p:txBody>
      </p:sp>
      <p:cxnSp>
        <p:nvCxnSpPr>
          <p:cNvPr id="711" name="Google Shape;711;p94"/>
          <p:cNvCxnSpPr>
            <a:endCxn id="706" idx="2"/>
          </p:cNvCxnSpPr>
          <p:nvPr/>
        </p:nvCxnSpPr>
        <p:spPr>
          <a:xfrm rot="10800000">
            <a:off x="1043038" y="2906352"/>
            <a:ext cx="561600" cy="973200"/>
          </a:xfrm>
          <a:prstGeom prst="straightConnector1">
            <a:avLst/>
          </a:prstGeom>
          <a:noFill/>
          <a:ln w="9525" cap="flat" cmpd="sng">
            <a:solidFill>
              <a:schemeClr val="dk2"/>
            </a:solidFill>
            <a:prstDash val="solid"/>
            <a:round/>
            <a:headEnd type="none" w="med" len="med"/>
            <a:tailEnd type="triangle" w="med" len="med"/>
          </a:ln>
        </p:spPr>
      </p:cxnSp>
      <p:cxnSp>
        <p:nvCxnSpPr>
          <p:cNvPr id="712" name="Google Shape;712;p94"/>
          <p:cNvCxnSpPr>
            <a:endCxn id="707" idx="2"/>
          </p:cNvCxnSpPr>
          <p:nvPr/>
        </p:nvCxnSpPr>
        <p:spPr>
          <a:xfrm rot="10800000" flipH="1">
            <a:off x="1615663" y="2906138"/>
            <a:ext cx="1190400" cy="984600"/>
          </a:xfrm>
          <a:prstGeom prst="straightConnector1">
            <a:avLst/>
          </a:prstGeom>
          <a:noFill/>
          <a:ln w="9525" cap="flat" cmpd="sng">
            <a:solidFill>
              <a:schemeClr val="dk2"/>
            </a:solidFill>
            <a:prstDash val="solid"/>
            <a:round/>
            <a:headEnd type="none" w="med" len="med"/>
            <a:tailEnd type="triangle" w="med" len="med"/>
          </a:ln>
        </p:spPr>
      </p:cxnSp>
      <p:sp>
        <p:nvSpPr>
          <p:cNvPr id="713" name="Google Shape;713;p94"/>
          <p:cNvSpPr txBox="1"/>
          <p:nvPr/>
        </p:nvSpPr>
        <p:spPr>
          <a:xfrm>
            <a:off x="1165000" y="4044450"/>
            <a:ext cx="1018200" cy="60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Roboto"/>
                <a:ea typeface="Roboto"/>
                <a:cs typeface="Roboto"/>
                <a:sym typeface="Roboto"/>
              </a:rPr>
              <a:t>You!</a:t>
            </a:r>
            <a:endParaRPr>
              <a:latin typeface="Roboto"/>
              <a:ea typeface="Roboto"/>
              <a:cs typeface="Roboto"/>
              <a:sym typeface="Roboto"/>
            </a:endParaRPr>
          </a:p>
        </p:txBody>
      </p:sp>
      <p:cxnSp>
        <p:nvCxnSpPr>
          <p:cNvPr id="714" name="Google Shape;714;p94"/>
          <p:cNvCxnSpPr>
            <a:endCxn id="708" idx="2"/>
          </p:cNvCxnSpPr>
          <p:nvPr/>
        </p:nvCxnSpPr>
        <p:spPr>
          <a:xfrm rot="10800000">
            <a:off x="4484487" y="2906138"/>
            <a:ext cx="1670100" cy="984600"/>
          </a:xfrm>
          <a:prstGeom prst="straightConnector1">
            <a:avLst/>
          </a:prstGeom>
          <a:noFill/>
          <a:ln w="9525" cap="flat" cmpd="sng">
            <a:solidFill>
              <a:schemeClr val="dk2"/>
            </a:solidFill>
            <a:prstDash val="solid"/>
            <a:round/>
            <a:headEnd type="none" w="med" len="med"/>
            <a:tailEnd type="triangle" w="med" len="med"/>
          </a:ln>
        </p:spPr>
      </p:cxnSp>
      <p:cxnSp>
        <p:nvCxnSpPr>
          <p:cNvPr id="715" name="Google Shape;715;p94"/>
          <p:cNvCxnSpPr>
            <a:endCxn id="710" idx="2"/>
          </p:cNvCxnSpPr>
          <p:nvPr/>
        </p:nvCxnSpPr>
        <p:spPr>
          <a:xfrm rot="10800000">
            <a:off x="6163088" y="2906138"/>
            <a:ext cx="35400" cy="1006500"/>
          </a:xfrm>
          <a:prstGeom prst="straightConnector1">
            <a:avLst/>
          </a:prstGeom>
          <a:noFill/>
          <a:ln w="9525" cap="flat" cmpd="sng">
            <a:solidFill>
              <a:schemeClr val="dk2"/>
            </a:solidFill>
            <a:prstDash val="solid"/>
            <a:round/>
            <a:headEnd type="none" w="med" len="med"/>
            <a:tailEnd type="triangle" w="med" len="med"/>
          </a:ln>
        </p:spPr>
      </p:cxnSp>
      <p:cxnSp>
        <p:nvCxnSpPr>
          <p:cNvPr id="716" name="Google Shape;716;p94"/>
          <p:cNvCxnSpPr>
            <a:endCxn id="709" idx="2"/>
          </p:cNvCxnSpPr>
          <p:nvPr/>
        </p:nvCxnSpPr>
        <p:spPr>
          <a:xfrm rot="10800000" flipH="1">
            <a:off x="6231662" y="2906138"/>
            <a:ext cx="1610100" cy="995400"/>
          </a:xfrm>
          <a:prstGeom prst="straightConnector1">
            <a:avLst/>
          </a:prstGeom>
          <a:noFill/>
          <a:ln w="9525" cap="flat" cmpd="sng">
            <a:solidFill>
              <a:schemeClr val="dk2"/>
            </a:solidFill>
            <a:prstDash val="solid"/>
            <a:round/>
            <a:headEnd type="none" w="med" len="med"/>
            <a:tailEnd type="triangle" w="med" len="med"/>
          </a:ln>
        </p:spPr>
      </p:cxnSp>
      <p:sp>
        <p:nvSpPr>
          <p:cNvPr id="717" name="Google Shape;717;p94"/>
          <p:cNvSpPr txBox="1"/>
          <p:nvPr/>
        </p:nvSpPr>
        <p:spPr>
          <a:xfrm>
            <a:off x="5671700" y="4044450"/>
            <a:ext cx="1018200" cy="60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Roboto"/>
                <a:ea typeface="Roboto"/>
                <a:cs typeface="Roboto"/>
                <a:sym typeface="Roboto"/>
              </a:rPr>
              <a:t>Them!</a:t>
            </a:r>
            <a:endParaRPr>
              <a:latin typeface="Roboto"/>
              <a:ea typeface="Roboto"/>
              <a:cs typeface="Roboto"/>
              <a:sym typeface="Roboto"/>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722"/>
        <p:cNvGrpSpPr/>
        <p:nvPr/>
      </p:nvGrpSpPr>
      <p:grpSpPr>
        <a:xfrm>
          <a:off x="0" y="0"/>
          <a:ext cx="0" cy="0"/>
          <a:chOff x="0" y="0"/>
          <a:chExt cx="0" cy="0"/>
        </a:xfrm>
      </p:grpSpPr>
      <p:sp>
        <p:nvSpPr>
          <p:cNvPr id="723" name="Google Shape;723;p95"/>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Reflective Listening in Action</a:t>
            </a:r>
            <a:endParaRPr/>
          </a:p>
        </p:txBody>
      </p:sp>
      <p:sp>
        <p:nvSpPr>
          <p:cNvPr id="725" name="Google Shape;725;p95"/>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81</a:t>
            </a:fld>
            <a:endParaRPr/>
          </a:p>
        </p:txBody>
      </p:sp>
      <p:sp>
        <p:nvSpPr>
          <p:cNvPr id="2" name="Text Placeholder 1">
            <a:extLst>
              <a:ext uri="{FF2B5EF4-FFF2-40B4-BE49-F238E27FC236}">
                <a16:creationId xmlns:a16="http://schemas.microsoft.com/office/drawing/2014/main" id="{42E8FA3B-9A8F-4D47-81CE-14F5A8C4A3F5}"/>
              </a:ext>
            </a:extLst>
          </p:cNvPr>
          <p:cNvSpPr>
            <a:spLocks noGrp="1"/>
          </p:cNvSpPr>
          <p:nvPr>
            <p:ph type="body" idx="1"/>
          </p:nvPr>
        </p:nvSpPr>
        <p:spPr/>
        <p:txBody>
          <a:bodyPr/>
          <a:lstStyle/>
          <a:p>
            <a:pPr marL="0" lvl="0" indent="0">
              <a:buNone/>
            </a:pPr>
            <a:r>
              <a:rPr lang="en-US" b="1">
                <a:solidFill>
                  <a:schemeClr val="tx2">
                    <a:lumMod val="50000"/>
                  </a:schemeClr>
                </a:solidFill>
              </a:rPr>
              <a:t>Simple Reflection</a:t>
            </a:r>
          </a:p>
          <a:p>
            <a:pPr marL="0" lvl="0" indent="0">
              <a:buNone/>
            </a:pPr>
            <a:r>
              <a:rPr lang="en-US">
                <a:solidFill>
                  <a:schemeClr val="tx2">
                    <a:lumMod val="50000"/>
                  </a:schemeClr>
                </a:solidFill>
              </a:rPr>
              <a:t>	Repeating</a:t>
            </a:r>
          </a:p>
          <a:p>
            <a:pPr marL="0" lvl="0" indent="0">
              <a:buNone/>
            </a:pPr>
            <a:r>
              <a:rPr lang="en-US">
                <a:solidFill>
                  <a:schemeClr val="tx2">
                    <a:lumMod val="50000"/>
                  </a:schemeClr>
                </a:solidFill>
              </a:rPr>
              <a:t>	Rephrasing</a:t>
            </a:r>
          </a:p>
          <a:p>
            <a:pPr marL="0" lvl="0" indent="0">
              <a:buNone/>
            </a:pPr>
            <a:endParaRPr lang="en-US">
              <a:solidFill>
                <a:schemeClr val="tx2">
                  <a:lumMod val="50000"/>
                </a:schemeClr>
              </a:solidFill>
            </a:endParaRPr>
          </a:p>
          <a:p>
            <a:pPr marL="0" lvl="0" indent="0">
              <a:buNone/>
            </a:pPr>
            <a:r>
              <a:rPr lang="en-US" i="1">
                <a:solidFill>
                  <a:schemeClr val="tx2">
                    <a:lumMod val="50000"/>
                  </a:schemeClr>
                </a:solidFill>
              </a:rPr>
              <a:t>Example: </a:t>
            </a:r>
          </a:p>
          <a:p>
            <a:pPr marL="0" lvl="0" indent="0">
              <a:buNone/>
            </a:pPr>
            <a:r>
              <a:rPr lang="en-US">
                <a:solidFill>
                  <a:schemeClr val="tx2">
                    <a:lumMod val="50000"/>
                  </a:schemeClr>
                </a:solidFill>
              </a:rPr>
              <a:t>Person: “I don’t think my blood pressure is such a big deal.”</a:t>
            </a:r>
          </a:p>
          <a:p>
            <a:pPr marL="0" lvl="0" indent="0">
              <a:buNone/>
            </a:pPr>
            <a:r>
              <a:rPr lang="en-US">
                <a:solidFill>
                  <a:schemeClr val="tx2">
                    <a:lumMod val="50000"/>
                  </a:schemeClr>
                </a:solidFill>
              </a:rPr>
              <a:t>Supporter: “So right now, you’re not too concerned about your blood pressure.”</a:t>
            </a:r>
          </a:p>
          <a:p>
            <a:pPr marL="0" lvl="0" indent="0">
              <a:buNone/>
            </a:pPr>
            <a:endParaRPr lang="en-US">
              <a:solidFill>
                <a:schemeClr val="tx2">
                  <a:lumMod val="50000"/>
                </a:schemeClr>
              </a:solidFill>
            </a:endParaRPr>
          </a:p>
          <a:p>
            <a:pPr marL="0" lvl="0" indent="0">
              <a:buNone/>
            </a:pPr>
            <a:r>
              <a:rPr lang="en-US" b="1">
                <a:solidFill>
                  <a:schemeClr val="tx2">
                    <a:lumMod val="50000"/>
                  </a:schemeClr>
                </a:solidFill>
              </a:rPr>
              <a:t>Complex Reflection</a:t>
            </a:r>
          </a:p>
          <a:p>
            <a:pPr marL="0" lvl="0" indent="0">
              <a:buNone/>
            </a:pPr>
            <a:r>
              <a:rPr lang="en-US">
                <a:solidFill>
                  <a:schemeClr val="tx2">
                    <a:lumMod val="50000"/>
                  </a:schemeClr>
                </a:solidFill>
              </a:rPr>
              <a:t>	Make a guess at a deeper level</a:t>
            </a:r>
          </a:p>
          <a:p>
            <a:pPr marL="0" lvl="0" indent="0">
              <a:buNone/>
            </a:pPr>
            <a:r>
              <a:rPr lang="en-US">
                <a:solidFill>
                  <a:schemeClr val="tx2">
                    <a:lumMod val="50000"/>
                  </a:schemeClr>
                </a:solidFill>
              </a:rPr>
              <a:t>	Reflection of feeling</a:t>
            </a:r>
          </a:p>
          <a:p>
            <a:pPr marL="0" lvl="0" indent="0">
              <a:buNone/>
            </a:pPr>
            <a:endParaRPr lang="en-US">
              <a:solidFill>
                <a:schemeClr val="tx2">
                  <a:lumMod val="50000"/>
                </a:schemeClr>
              </a:solidFill>
            </a:endParaRPr>
          </a:p>
          <a:p>
            <a:pPr marL="0" lvl="0" indent="0">
              <a:buNone/>
            </a:pPr>
            <a:r>
              <a:rPr lang="en-US" i="1">
                <a:solidFill>
                  <a:schemeClr val="tx2">
                    <a:lumMod val="50000"/>
                  </a:schemeClr>
                </a:solidFill>
              </a:rPr>
              <a:t>Example: </a:t>
            </a:r>
          </a:p>
          <a:p>
            <a:pPr marL="0" lvl="0" indent="0">
              <a:buNone/>
            </a:pPr>
            <a:r>
              <a:rPr lang="en-US">
                <a:solidFill>
                  <a:schemeClr val="tx2">
                    <a:lumMod val="50000"/>
                  </a:schemeClr>
                </a:solidFill>
              </a:rPr>
              <a:t>Person: “I just don’t want to take pills. I should be able to handle this on my own”</a:t>
            </a:r>
          </a:p>
          <a:p>
            <a:pPr marL="0" lvl="0" indent="0">
              <a:buNone/>
            </a:pPr>
            <a:r>
              <a:rPr lang="en-US">
                <a:solidFill>
                  <a:schemeClr val="tx2">
                    <a:lumMod val="50000"/>
                  </a:schemeClr>
                </a:solidFill>
              </a:rPr>
              <a:t>Supporter: “You don’t want to rely on a drug. It seems like a crutch to you.”</a:t>
            </a:r>
            <a:endParaRPr 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96"/>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Reflections</a:t>
            </a:r>
            <a:endParaRPr/>
          </a:p>
        </p:txBody>
      </p:sp>
      <p:sp>
        <p:nvSpPr>
          <p:cNvPr id="732" name="Google Shape;732;p96"/>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82</a:t>
            </a:fld>
            <a:endParaRPr/>
          </a:p>
        </p:txBody>
      </p:sp>
      <p:sp>
        <p:nvSpPr>
          <p:cNvPr id="2" name="Text Placeholder 1">
            <a:extLst>
              <a:ext uri="{FF2B5EF4-FFF2-40B4-BE49-F238E27FC236}">
                <a16:creationId xmlns:a16="http://schemas.microsoft.com/office/drawing/2014/main" id="{5F52B0F4-1F87-A54F-BCAD-D3598BFB9CD0}"/>
              </a:ext>
            </a:extLst>
          </p:cNvPr>
          <p:cNvSpPr>
            <a:spLocks noGrp="1"/>
          </p:cNvSpPr>
          <p:nvPr>
            <p:ph type="body" idx="1"/>
          </p:nvPr>
        </p:nvSpPr>
        <p:spPr/>
        <p:txBody>
          <a:bodyPr/>
          <a:lstStyle/>
          <a:p>
            <a:pPr marL="0" lvl="0" indent="0">
              <a:buNone/>
            </a:pPr>
            <a:r>
              <a:rPr lang="en-US" b="1">
                <a:solidFill>
                  <a:schemeClr val="tx2">
                    <a:lumMod val="50000"/>
                  </a:schemeClr>
                </a:solidFill>
              </a:rPr>
              <a:t>Double-Sided Reflection</a:t>
            </a:r>
          </a:p>
          <a:p>
            <a:pPr marL="0" lvl="0" indent="0">
              <a:buNone/>
            </a:pPr>
            <a:r>
              <a:rPr lang="en-US">
                <a:solidFill>
                  <a:schemeClr val="tx2">
                    <a:lumMod val="50000"/>
                  </a:schemeClr>
                </a:solidFill>
              </a:rPr>
              <a:t>	Reflects mixed feelings</a:t>
            </a:r>
          </a:p>
          <a:p>
            <a:pPr marL="0" lvl="0" indent="0">
              <a:buNone/>
            </a:pPr>
            <a:r>
              <a:rPr lang="en-US" i="1">
                <a:solidFill>
                  <a:schemeClr val="tx2">
                    <a:lumMod val="50000"/>
                  </a:schemeClr>
                </a:solidFill>
              </a:rPr>
              <a:t>Example:</a:t>
            </a:r>
          </a:p>
          <a:p>
            <a:pPr marL="0" lvl="0" indent="0">
              <a:buNone/>
            </a:pPr>
            <a:r>
              <a:rPr lang="en-US">
                <a:solidFill>
                  <a:schemeClr val="tx2">
                    <a:lumMod val="50000"/>
                  </a:schemeClr>
                </a:solidFill>
              </a:rPr>
              <a:t>Person: “I get that smoking is bad for me, but I can’t quit -- I mean, all my friends smoke!”</a:t>
            </a:r>
          </a:p>
          <a:p>
            <a:pPr marL="0" lvl="0" indent="0">
              <a:buNone/>
            </a:pPr>
            <a:r>
              <a:rPr lang="en-US">
                <a:solidFill>
                  <a:schemeClr val="tx2">
                    <a:lumMod val="50000"/>
                  </a:schemeClr>
                </a:solidFill>
              </a:rPr>
              <a:t>Supporter: “So on the one hand, you can’t imagine how you could stop smoking while your friends smoke, and at the same time you’re worried about how it’s affecting you.”</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736"/>
        <p:cNvGrpSpPr/>
        <p:nvPr/>
      </p:nvGrpSpPr>
      <p:grpSpPr>
        <a:xfrm>
          <a:off x="0" y="0"/>
          <a:ext cx="0" cy="0"/>
          <a:chOff x="0" y="0"/>
          <a:chExt cx="0" cy="0"/>
        </a:xfrm>
      </p:grpSpPr>
      <p:sp>
        <p:nvSpPr>
          <p:cNvPr id="737" name="Google Shape;737;p97"/>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What </a:t>
            </a:r>
            <a:r>
              <a:rPr lang="en" i="1"/>
              <a:t>isn’t</a:t>
            </a:r>
            <a:r>
              <a:rPr lang="en"/>
              <a:t> reflective listening?</a:t>
            </a:r>
            <a:endParaRPr/>
          </a:p>
        </p:txBody>
      </p:sp>
      <p:sp>
        <p:nvSpPr>
          <p:cNvPr id="739" name="Google Shape;739;p97"/>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83</a:t>
            </a:fld>
            <a:endParaRPr/>
          </a:p>
        </p:txBody>
      </p:sp>
      <p:sp>
        <p:nvSpPr>
          <p:cNvPr id="2" name="Text Placeholder 1">
            <a:extLst>
              <a:ext uri="{FF2B5EF4-FFF2-40B4-BE49-F238E27FC236}">
                <a16:creationId xmlns:a16="http://schemas.microsoft.com/office/drawing/2014/main" id="{141A7B3A-CCCD-2548-B10E-FD771C9A7F25}"/>
              </a:ext>
            </a:extLst>
          </p:cNvPr>
          <p:cNvSpPr>
            <a:spLocks noGrp="1"/>
          </p:cNvSpPr>
          <p:nvPr>
            <p:ph type="body" idx="1"/>
          </p:nvPr>
        </p:nvSpPr>
        <p:spPr/>
        <p:txBody>
          <a:bodyPr/>
          <a:lstStyle/>
          <a:p>
            <a:pPr marL="0" lvl="0" indent="0">
              <a:buNone/>
            </a:pPr>
            <a:r>
              <a:rPr lang="en-US">
                <a:solidFill>
                  <a:schemeClr val="tx2">
                    <a:lumMod val="50000"/>
                  </a:schemeClr>
                </a:solidFill>
              </a:rPr>
              <a:t>Ordering, commanding - you should… please… maybe you could…</a:t>
            </a:r>
          </a:p>
          <a:p>
            <a:pPr marL="0" lvl="0" indent="0">
              <a:buNone/>
            </a:pPr>
            <a:endParaRPr lang="en-US">
              <a:solidFill>
                <a:schemeClr val="tx2">
                  <a:lumMod val="50000"/>
                </a:schemeClr>
              </a:solidFill>
            </a:endParaRPr>
          </a:p>
          <a:p>
            <a:pPr marL="0" lvl="0" indent="0">
              <a:buNone/>
            </a:pPr>
            <a:r>
              <a:rPr lang="en-US">
                <a:solidFill>
                  <a:schemeClr val="tx2">
                    <a:lumMod val="50000"/>
                  </a:schemeClr>
                </a:solidFill>
              </a:rPr>
              <a:t>Warning, threatening - you know if you keep smoking…</a:t>
            </a:r>
          </a:p>
          <a:p>
            <a:pPr marL="0" lvl="0" indent="0">
              <a:buNone/>
            </a:pPr>
            <a:endParaRPr lang="en-US">
              <a:solidFill>
                <a:schemeClr val="tx2">
                  <a:lumMod val="50000"/>
                </a:schemeClr>
              </a:solidFill>
            </a:endParaRPr>
          </a:p>
          <a:p>
            <a:pPr marL="0" lvl="0" indent="0">
              <a:buNone/>
            </a:pPr>
            <a:r>
              <a:rPr lang="en-US">
                <a:solidFill>
                  <a:schemeClr val="tx2">
                    <a:lumMod val="50000"/>
                  </a:schemeClr>
                </a:solidFill>
              </a:rPr>
              <a:t>Giving advice, making suggestions, providing solutions</a:t>
            </a:r>
          </a:p>
          <a:p>
            <a:pPr marL="0" lvl="0" indent="0">
              <a:buNone/>
            </a:pPr>
            <a:endParaRPr lang="en-US">
              <a:solidFill>
                <a:schemeClr val="tx2">
                  <a:lumMod val="50000"/>
                </a:schemeClr>
              </a:solidFill>
            </a:endParaRPr>
          </a:p>
          <a:p>
            <a:pPr marL="0" lvl="0" indent="0">
              <a:buNone/>
            </a:pPr>
            <a:r>
              <a:rPr lang="en-US">
                <a:solidFill>
                  <a:schemeClr val="tx2">
                    <a:lumMod val="50000"/>
                  </a:schemeClr>
                </a:solidFill>
              </a:rPr>
              <a:t>Lecturing, arguing, trying to use logic</a:t>
            </a:r>
          </a:p>
          <a:p>
            <a:pPr marL="0" lvl="0" indent="0">
              <a:buNone/>
            </a:pPr>
            <a:endParaRPr lang="en-US">
              <a:solidFill>
                <a:schemeClr val="tx2">
                  <a:lumMod val="50000"/>
                </a:schemeClr>
              </a:solidFill>
            </a:endParaRPr>
          </a:p>
          <a:p>
            <a:pPr marL="0" lvl="0" indent="0">
              <a:buNone/>
            </a:pPr>
            <a:r>
              <a:rPr lang="en-US">
                <a:solidFill>
                  <a:schemeClr val="tx2">
                    <a:lumMod val="50000"/>
                  </a:schemeClr>
                </a:solidFill>
              </a:rPr>
              <a:t>Telling what to do</a:t>
            </a:r>
          </a:p>
          <a:p>
            <a:pPr marL="0" lvl="0" indent="0">
              <a:buNone/>
            </a:pPr>
            <a:endParaRPr lang="en-US">
              <a:solidFill>
                <a:schemeClr val="tx2">
                  <a:lumMod val="50000"/>
                </a:schemeClr>
              </a:solidFill>
            </a:endParaRPr>
          </a:p>
          <a:p>
            <a:pPr marL="0" lvl="0" indent="0">
              <a:buNone/>
            </a:pPr>
            <a:r>
              <a:rPr lang="en-US">
                <a:solidFill>
                  <a:schemeClr val="tx2">
                    <a:lumMod val="50000"/>
                  </a:schemeClr>
                </a:solidFill>
              </a:rPr>
              <a:t>Disagreeing, judging, criticizing, blaming</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743"/>
        <p:cNvGrpSpPr/>
        <p:nvPr/>
      </p:nvGrpSpPr>
      <p:grpSpPr>
        <a:xfrm>
          <a:off x="0" y="0"/>
          <a:ext cx="0" cy="0"/>
          <a:chOff x="0" y="0"/>
          <a:chExt cx="0" cy="0"/>
        </a:xfrm>
      </p:grpSpPr>
      <p:sp>
        <p:nvSpPr>
          <p:cNvPr id="744" name="Google Shape;744;p98"/>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Summarizing</a:t>
            </a:r>
            <a:endParaRPr/>
          </a:p>
        </p:txBody>
      </p:sp>
      <p:sp>
        <p:nvSpPr>
          <p:cNvPr id="745" name="Google Shape;745;p98"/>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Through the conversations you have with people, giving a summary will be helpful to you and the person. </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It allows you to highlight mixed feelings by reflecting good and bad things that the person said about their behavior or changing their behavior</a:t>
            </a:r>
            <a:endParaRPr>
              <a:solidFill>
                <a:schemeClr val="tx2">
                  <a:lumMod val="50000"/>
                </a:schemeClr>
              </a:solidFill>
            </a:endParaRPr>
          </a:p>
          <a:p>
            <a:pPr marL="0" lvl="0" indent="0" algn="l" rtl="0">
              <a:spcBef>
                <a:spcPts val="1600"/>
              </a:spcBef>
              <a:spcAft>
                <a:spcPts val="1600"/>
              </a:spcAft>
              <a:buNone/>
            </a:pPr>
            <a:r>
              <a:rPr lang="en">
                <a:solidFill>
                  <a:schemeClr val="tx2">
                    <a:lumMod val="50000"/>
                  </a:schemeClr>
                </a:solidFill>
              </a:rPr>
              <a:t>You can choose what you highlight, which can help you encourage the other person to change</a:t>
            </a:r>
            <a:endParaRPr>
              <a:solidFill>
                <a:schemeClr val="tx2">
                  <a:lumMod val="50000"/>
                </a:schemeClr>
              </a:solidFill>
            </a:endParaRPr>
          </a:p>
        </p:txBody>
      </p:sp>
      <p:sp>
        <p:nvSpPr>
          <p:cNvPr id="746" name="Google Shape;746;p98"/>
          <p:cNvSpPr txBox="1">
            <a:spLocks noGrp="1"/>
          </p:cNvSpPr>
          <p:nvPr>
            <p:ph type="body" idx="2"/>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i="1">
                <a:solidFill>
                  <a:schemeClr val="tx2">
                    <a:lumMod val="50000"/>
                  </a:schemeClr>
                </a:solidFill>
              </a:rPr>
              <a:t>“Let me see if I’ve got this right...”</a:t>
            </a:r>
            <a:endParaRPr i="1">
              <a:solidFill>
                <a:schemeClr val="tx2">
                  <a:lumMod val="50000"/>
                </a:schemeClr>
              </a:solidFill>
            </a:endParaRPr>
          </a:p>
          <a:p>
            <a:pPr marL="0" lvl="0" indent="0" algn="l" rtl="0">
              <a:spcBef>
                <a:spcPts val="1600"/>
              </a:spcBef>
              <a:spcAft>
                <a:spcPts val="0"/>
              </a:spcAft>
              <a:buNone/>
            </a:pPr>
            <a:r>
              <a:rPr lang="en" i="1">
                <a:solidFill>
                  <a:schemeClr val="tx2">
                    <a:lumMod val="50000"/>
                  </a:schemeClr>
                </a:solidFill>
              </a:rPr>
              <a:t>“So, you’re saying... is that correct?”</a:t>
            </a:r>
            <a:endParaRPr i="1">
              <a:solidFill>
                <a:schemeClr val="tx2">
                  <a:lumMod val="50000"/>
                </a:schemeClr>
              </a:solidFill>
            </a:endParaRPr>
          </a:p>
          <a:p>
            <a:pPr marL="0" lvl="0" indent="0" algn="l" rtl="0">
              <a:spcBef>
                <a:spcPts val="1600"/>
              </a:spcBef>
              <a:spcAft>
                <a:spcPts val="0"/>
              </a:spcAft>
              <a:buNone/>
            </a:pPr>
            <a:r>
              <a:rPr lang="en" i="1">
                <a:solidFill>
                  <a:schemeClr val="tx2">
                    <a:lumMod val="50000"/>
                  </a:schemeClr>
                </a:solidFill>
              </a:rPr>
              <a:t>“To make sure I’m understanding exactly what you’ve been trying to tell me...”</a:t>
            </a:r>
            <a:endParaRPr i="1">
              <a:solidFill>
                <a:schemeClr val="tx2">
                  <a:lumMod val="50000"/>
                </a:schemeClr>
              </a:solidFill>
            </a:endParaRPr>
          </a:p>
          <a:p>
            <a:pPr marL="0" lvl="0" indent="0" algn="l" rtl="0">
              <a:spcBef>
                <a:spcPts val="1600"/>
              </a:spcBef>
              <a:spcAft>
                <a:spcPts val="1600"/>
              </a:spcAft>
              <a:buNone/>
            </a:pPr>
            <a:endParaRPr>
              <a:solidFill>
                <a:schemeClr val="tx2">
                  <a:lumMod val="50000"/>
                </a:schemeClr>
              </a:solidFill>
            </a:endParaRPr>
          </a:p>
        </p:txBody>
      </p:sp>
      <p:sp>
        <p:nvSpPr>
          <p:cNvPr id="747" name="Google Shape;747;p98"/>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84</a:t>
            </a:fld>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751"/>
        <p:cNvGrpSpPr/>
        <p:nvPr/>
      </p:nvGrpSpPr>
      <p:grpSpPr>
        <a:xfrm>
          <a:off x="0" y="0"/>
          <a:ext cx="0" cy="0"/>
          <a:chOff x="0" y="0"/>
          <a:chExt cx="0" cy="0"/>
        </a:xfrm>
      </p:grpSpPr>
      <p:sp>
        <p:nvSpPr>
          <p:cNvPr id="752" name="Google Shape;752;p9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MI In Action</a:t>
            </a:r>
            <a:endParaRPr/>
          </a:p>
        </p:txBody>
      </p:sp>
      <p:sp>
        <p:nvSpPr>
          <p:cNvPr id="753" name="Google Shape;753;p99"/>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solidFill>
                  <a:schemeClr val="tx2">
                    <a:lumMod val="50000"/>
                  </a:schemeClr>
                </a:solidFill>
              </a:rPr>
              <a:t>https://www.youtube.com/watch?v=_KNIPGV7Xyg</a:t>
            </a:r>
            <a:endParaRPr>
              <a:solidFill>
                <a:schemeClr val="tx2">
                  <a:lumMod val="50000"/>
                </a:schemeClr>
              </a:solidFill>
            </a:endParaRPr>
          </a:p>
        </p:txBody>
      </p:sp>
      <p:sp>
        <p:nvSpPr>
          <p:cNvPr id="754" name="Google Shape;754;p99"/>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85</a:t>
            </a:fld>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758"/>
        <p:cNvGrpSpPr/>
        <p:nvPr/>
      </p:nvGrpSpPr>
      <p:grpSpPr>
        <a:xfrm>
          <a:off x="0" y="0"/>
          <a:ext cx="0" cy="0"/>
          <a:chOff x="0" y="0"/>
          <a:chExt cx="0" cy="0"/>
        </a:xfrm>
      </p:grpSpPr>
      <p:sp>
        <p:nvSpPr>
          <p:cNvPr id="759" name="Google Shape;759;p100"/>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Break</a:t>
            </a:r>
            <a:endParaRPr/>
          </a:p>
        </p:txBody>
      </p:sp>
      <p:sp>
        <p:nvSpPr>
          <p:cNvPr id="760" name="Google Shape;760;p100"/>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86</a:t>
            </a:fld>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764"/>
        <p:cNvGrpSpPr/>
        <p:nvPr/>
      </p:nvGrpSpPr>
      <p:grpSpPr>
        <a:xfrm>
          <a:off x="0" y="0"/>
          <a:ext cx="0" cy="0"/>
          <a:chOff x="0" y="0"/>
          <a:chExt cx="0" cy="0"/>
        </a:xfrm>
      </p:grpSpPr>
      <p:sp>
        <p:nvSpPr>
          <p:cNvPr id="765" name="Google Shape;765;p101"/>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MI Techniques	</a:t>
            </a:r>
            <a:endParaRPr/>
          </a:p>
        </p:txBody>
      </p:sp>
      <p:sp>
        <p:nvSpPr>
          <p:cNvPr id="766" name="Google Shape;766;p101"/>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Readiness Ruler &amp; Importance Ruler</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“On a scale from 1-10, how ready are you to [do X]?”</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“On a scale from 1-10, how important is it to you to [do X]?”</a:t>
            </a:r>
            <a:endParaRPr>
              <a:solidFill>
                <a:schemeClr val="tx2">
                  <a:lumMod val="50000"/>
                </a:schemeClr>
              </a:solidFill>
            </a:endParaRPr>
          </a:p>
          <a:p>
            <a:pPr marL="742950" lvl="1" indent="-285750">
              <a:buFontTx/>
              <a:buChar char="-"/>
            </a:pPr>
            <a:r>
              <a:rPr lang="en">
                <a:solidFill>
                  <a:schemeClr val="tx2">
                    <a:lumMod val="50000"/>
                  </a:schemeClr>
                </a:solidFill>
              </a:rPr>
              <a:t>Why a [mid number] and not a [lower number]?</a:t>
            </a:r>
          </a:p>
          <a:p>
            <a:pPr marL="742950" lvl="1" indent="-285750">
              <a:buFontTx/>
              <a:buChar char="-"/>
            </a:pPr>
            <a:r>
              <a:rPr lang="en">
                <a:solidFill>
                  <a:schemeClr val="tx2">
                    <a:lumMod val="50000"/>
                  </a:schemeClr>
                </a:solidFill>
              </a:rPr>
              <a:t>What would it take for you to get to a 9 or 10?</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Pros and Cons (decisional balance)</a:t>
            </a:r>
            <a:endParaRPr>
              <a:solidFill>
                <a:schemeClr val="tx2">
                  <a:lumMod val="50000"/>
                </a:schemeClr>
              </a:solidFill>
            </a:endParaRPr>
          </a:p>
          <a:p>
            <a:pPr marL="0" lvl="0" indent="0" algn="l" rtl="0">
              <a:spcBef>
                <a:spcPts val="1600"/>
              </a:spcBef>
              <a:spcAft>
                <a:spcPts val="1600"/>
              </a:spcAft>
              <a:buNone/>
            </a:pPr>
            <a:endParaRPr>
              <a:solidFill>
                <a:schemeClr val="tx2">
                  <a:lumMod val="50000"/>
                </a:schemeClr>
              </a:solidFill>
            </a:endParaRPr>
          </a:p>
        </p:txBody>
      </p:sp>
      <p:sp>
        <p:nvSpPr>
          <p:cNvPr id="767" name="Google Shape;767;p101"/>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87</a:t>
            </a:fld>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771"/>
        <p:cNvGrpSpPr/>
        <p:nvPr/>
      </p:nvGrpSpPr>
      <p:grpSpPr>
        <a:xfrm>
          <a:off x="0" y="0"/>
          <a:ext cx="0" cy="0"/>
          <a:chOff x="0" y="0"/>
          <a:chExt cx="0" cy="0"/>
        </a:xfrm>
      </p:grpSpPr>
      <p:sp>
        <p:nvSpPr>
          <p:cNvPr id="772" name="Google Shape;772;p102"/>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What about my ideas?	</a:t>
            </a:r>
            <a:endParaRPr/>
          </a:p>
        </p:txBody>
      </p:sp>
      <p:sp>
        <p:nvSpPr>
          <p:cNvPr id="773" name="Google Shape;773;p102"/>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Does this mean i can never share ideas i have? Or knowledge? </a:t>
            </a:r>
            <a:endParaRPr/>
          </a:p>
          <a:p>
            <a:pPr marL="0" lvl="0" indent="0" algn="l" rtl="0">
              <a:spcBef>
                <a:spcPts val="1600"/>
              </a:spcBef>
              <a:spcAft>
                <a:spcPts val="0"/>
              </a:spcAft>
              <a:buNone/>
            </a:pPr>
            <a:r>
              <a:rPr lang="en"/>
              <a:t>No! You can! </a:t>
            </a:r>
            <a:endParaRPr/>
          </a:p>
          <a:p>
            <a:pPr marL="0" lvl="0" indent="0" algn="l" rtl="0">
              <a:spcBef>
                <a:spcPts val="1600"/>
              </a:spcBef>
              <a:spcAft>
                <a:spcPts val="0"/>
              </a:spcAft>
              <a:buNone/>
            </a:pPr>
            <a:r>
              <a:rPr lang="en"/>
              <a:t>Ask-Tell-Ask</a:t>
            </a:r>
            <a:endParaRPr/>
          </a:p>
          <a:p>
            <a:pPr marL="0" lvl="0" indent="0" algn="l" rtl="0">
              <a:spcBef>
                <a:spcPts val="1600"/>
              </a:spcBef>
              <a:spcAft>
                <a:spcPts val="0"/>
              </a:spcAft>
              <a:buNone/>
            </a:pPr>
            <a:r>
              <a:rPr lang="en"/>
              <a:t>Ask for permission to share, OR ask what else they want to know</a:t>
            </a:r>
            <a:endParaRPr/>
          </a:p>
          <a:p>
            <a:pPr marL="0" lvl="0" indent="0" algn="l" rtl="0">
              <a:spcBef>
                <a:spcPts val="1600"/>
              </a:spcBef>
              <a:spcAft>
                <a:spcPts val="0"/>
              </a:spcAft>
              <a:buNone/>
            </a:pPr>
            <a:r>
              <a:rPr lang="en"/>
              <a:t>Tell information respectfully, clearly, and in small amounts</a:t>
            </a:r>
            <a:endParaRPr/>
          </a:p>
          <a:p>
            <a:pPr marL="0" lvl="0" indent="0" algn="l" rtl="0">
              <a:spcBef>
                <a:spcPts val="1600"/>
              </a:spcBef>
              <a:spcAft>
                <a:spcPts val="1600"/>
              </a:spcAft>
              <a:buNone/>
            </a:pPr>
            <a:r>
              <a:rPr lang="en"/>
              <a:t>Ask what they thought OR ask them to say it back to you</a:t>
            </a:r>
            <a:endParaRPr/>
          </a:p>
        </p:txBody>
      </p:sp>
      <p:sp>
        <p:nvSpPr>
          <p:cNvPr id="774" name="Google Shape;774;p102"/>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88</a:t>
            </a:fld>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778"/>
        <p:cNvGrpSpPr/>
        <p:nvPr/>
      </p:nvGrpSpPr>
      <p:grpSpPr>
        <a:xfrm>
          <a:off x="0" y="0"/>
          <a:ext cx="0" cy="0"/>
          <a:chOff x="0" y="0"/>
          <a:chExt cx="0" cy="0"/>
        </a:xfrm>
      </p:grpSpPr>
      <p:sp>
        <p:nvSpPr>
          <p:cNvPr id="779" name="Google Shape;779;p103"/>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MI Practice</a:t>
            </a:r>
            <a:endParaRPr/>
          </a:p>
        </p:txBody>
      </p:sp>
      <p:sp>
        <p:nvSpPr>
          <p:cNvPr id="780" name="Google Shape;780;p103"/>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Demonstration</a:t>
            </a:r>
            <a:endParaRPr/>
          </a:p>
        </p:txBody>
      </p:sp>
      <p:sp>
        <p:nvSpPr>
          <p:cNvPr id="2" name="Text Placeholder 1">
            <a:extLst>
              <a:ext uri="{FF2B5EF4-FFF2-40B4-BE49-F238E27FC236}">
                <a16:creationId xmlns:a16="http://schemas.microsoft.com/office/drawing/2014/main" id="{0031C494-6106-6A45-A982-460486F3783F}"/>
              </a:ext>
            </a:extLst>
          </p:cNvPr>
          <p:cNvSpPr>
            <a:spLocks noGrp="1"/>
          </p:cNvSpPr>
          <p:nvPr>
            <p:ph type="body" idx="2"/>
          </p:nvPr>
        </p:nvSpPr>
        <p:spPr/>
        <p:txBody>
          <a:bodyPr/>
          <a:lstStyle/>
          <a:p>
            <a:pPr marL="0" lvl="0" indent="0">
              <a:buNone/>
            </a:pPr>
            <a:r>
              <a:rPr lang="en-US"/>
              <a:t>Break into pairs</a:t>
            </a:r>
          </a:p>
          <a:p>
            <a:pPr marL="0" lvl="0" indent="0">
              <a:spcBef>
                <a:spcPts val="1600"/>
              </a:spcBef>
              <a:buNone/>
            </a:pPr>
            <a:r>
              <a:rPr lang="en-US"/>
              <a:t>Choose a behavior you’d like to change</a:t>
            </a:r>
          </a:p>
          <a:p>
            <a:pPr marL="0" lvl="0" indent="0">
              <a:spcBef>
                <a:spcPts val="1600"/>
              </a:spcBef>
              <a:buNone/>
            </a:pPr>
            <a:r>
              <a:rPr lang="en-US"/>
              <a:t>Choose the “supporter” and the “person who wants to change”</a:t>
            </a:r>
          </a:p>
          <a:p>
            <a:pPr marL="0" lvl="0" indent="0">
              <a:spcBef>
                <a:spcPts val="1600"/>
              </a:spcBef>
              <a:buNone/>
            </a:pPr>
            <a:r>
              <a:rPr lang="en-US"/>
              <a:t>Practice OARS for 5-7 minutes</a:t>
            </a:r>
          </a:p>
          <a:p>
            <a:pPr marL="0" lvl="0" indent="0">
              <a:spcBef>
                <a:spcPts val="1600"/>
              </a:spcBef>
              <a:spcAft>
                <a:spcPts val="1600"/>
              </a:spcAft>
              <a:buNone/>
            </a:pPr>
            <a:r>
              <a:rPr lang="en-US"/>
              <a:t>Switch!</a:t>
            </a:r>
          </a:p>
        </p:txBody>
      </p:sp>
      <p:sp>
        <p:nvSpPr>
          <p:cNvPr id="782" name="Google Shape;782;p103"/>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89</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6"/>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latin typeface="Roboto" panose="02000000000000000000" pitchFamily="2" charset="0"/>
                <a:ea typeface="Roboto" panose="02000000000000000000" pitchFamily="2" charset="0"/>
              </a:rPr>
              <a:t>Sample Agenda for Wellness Program Session</a:t>
            </a:r>
            <a:endParaRPr>
              <a:latin typeface="Roboto" panose="02000000000000000000" pitchFamily="2" charset="0"/>
              <a:ea typeface="Roboto" panose="02000000000000000000" pitchFamily="2" charset="0"/>
            </a:endParaRPr>
          </a:p>
        </p:txBody>
      </p:sp>
      <p:sp>
        <p:nvSpPr>
          <p:cNvPr id="152" name="Google Shape;152;p26"/>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400" b="1">
                <a:solidFill>
                  <a:schemeClr val="tx2">
                    <a:lumMod val="50000"/>
                  </a:schemeClr>
                </a:solidFill>
                <a:latin typeface="Roboto" panose="02000000000000000000" pitchFamily="2" charset="0"/>
                <a:ea typeface="Roboto" panose="02000000000000000000" pitchFamily="2" charset="0"/>
                <a:cs typeface="Calibri"/>
                <a:sym typeface="Calibri"/>
              </a:rPr>
              <a:t>Total meeting time: 1.5 hours; 10:30-12 </a:t>
            </a:r>
            <a:endParaRPr sz="1400" b="1">
              <a:solidFill>
                <a:schemeClr val="tx2">
                  <a:lumMod val="50000"/>
                </a:schemeClr>
              </a:solidFill>
              <a:latin typeface="Roboto" panose="02000000000000000000" pitchFamily="2" charset="0"/>
              <a:ea typeface="Roboto" panose="02000000000000000000" pitchFamily="2" charset="0"/>
              <a:cs typeface="Calibri"/>
              <a:sym typeface="Calibri"/>
            </a:endParaRPr>
          </a:p>
          <a:p>
            <a:pPr marL="0" lvl="0" indent="0" algn="l" rtl="0">
              <a:lnSpc>
                <a:spcPct val="115000"/>
              </a:lnSpc>
              <a:spcBef>
                <a:spcPts val="0"/>
              </a:spcBef>
              <a:spcAft>
                <a:spcPts val="0"/>
              </a:spcAft>
              <a:buNone/>
            </a:pPr>
            <a:endParaRPr sz="1400">
              <a:solidFill>
                <a:schemeClr val="tx2">
                  <a:lumMod val="50000"/>
                </a:schemeClr>
              </a:solidFill>
              <a:latin typeface="Roboto" panose="02000000000000000000" pitchFamily="2" charset="0"/>
              <a:ea typeface="Roboto" panose="02000000000000000000" pitchFamily="2" charset="0"/>
              <a:cs typeface="Calibri"/>
              <a:sym typeface="Calibri"/>
            </a:endParaRPr>
          </a:p>
          <a:p>
            <a:pPr marL="0" lvl="0" indent="0" algn="l" rtl="0">
              <a:lnSpc>
                <a:spcPct val="115000"/>
              </a:lnSpc>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cs typeface="Calibri"/>
                <a:sym typeface="Calibri"/>
              </a:rPr>
              <a:t>10:00am</a:t>
            </a:r>
          </a:p>
          <a:p>
            <a:pPr marL="285750" lvl="0" indent="-285750" algn="l" rtl="0">
              <a:lnSpc>
                <a:spcPct val="115000"/>
              </a:lnSpc>
              <a:spcBef>
                <a:spcPts val="0"/>
              </a:spcBef>
              <a:spcAft>
                <a:spcPts val="0"/>
              </a:spcAft>
              <a:buFontTx/>
              <a:buChar char="-"/>
            </a:pPr>
            <a:r>
              <a:rPr lang="en" sz="1400" b="1">
                <a:solidFill>
                  <a:schemeClr val="tx2">
                    <a:lumMod val="50000"/>
                  </a:schemeClr>
                </a:solidFill>
                <a:latin typeface="Roboto" panose="02000000000000000000" pitchFamily="2" charset="0"/>
                <a:ea typeface="Roboto" panose="02000000000000000000" pitchFamily="2" charset="0"/>
                <a:cs typeface="Calibri"/>
                <a:sym typeface="Calibri"/>
              </a:rPr>
              <a:t>Setup</a:t>
            </a:r>
            <a:endParaRPr sz="1400" b="1">
              <a:solidFill>
                <a:schemeClr val="tx2">
                  <a:lumMod val="50000"/>
                </a:schemeClr>
              </a:solidFill>
              <a:latin typeface="Roboto" panose="02000000000000000000" pitchFamily="2" charset="0"/>
              <a:ea typeface="Roboto" panose="02000000000000000000" pitchFamily="2" charset="0"/>
              <a:cs typeface="Calibri"/>
              <a:sym typeface="Calibri"/>
            </a:endParaRPr>
          </a:p>
          <a:p>
            <a:pPr marL="0" lvl="0" indent="0" algn="l" rtl="0">
              <a:lnSpc>
                <a:spcPct val="115000"/>
              </a:lnSpc>
              <a:spcBef>
                <a:spcPts val="0"/>
              </a:spcBef>
              <a:spcAft>
                <a:spcPts val="0"/>
              </a:spcAft>
              <a:buNone/>
            </a:pPr>
            <a:br>
              <a:rPr lang="en" sz="1400">
                <a:solidFill>
                  <a:schemeClr val="tx2">
                    <a:lumMod val="50000"/>
                  </a:schemeClr>
                </a:solidFill>
                <a:latin typeface="Roboto" panose="02000000000000000000" pitchFamily="2" charset="0"/>
                <a:ea typeface="Roboto" panose="02000000000000000000" pitchFamily="2" charset="0"/>
                <a:cs typeface="Calibri"/>
                <a:sym typeface="Calibri"/>
              </a:rPr>
            </a:br>
            <a:r>
              <a:rPr lang="en" sz="1400">
                <a:solidFill>
                  <a:schemeClr val="tx2">
                    <a:lumMod val="50000"/>
                  </a:schemeClr>
                </a:solidFill>
                <a:latin typeface="Roboto" panose="02000000000000000000" pitchFamily="2" charset="0"/>
                <a:ea typeface="Roboto" panose="02000000000000000000" pitchFamily="2" charset="0"/>
                <a:cs typeface="Calibri"/>
                <a:sym typeface="Calibri"/>
              </a:rPr>
              <a:t>10:30 – 10:45</a:t>
            </a:r>
          </a:p>
          <a:p>
            <a:pPr marL="285750" lvl="0" indent="-285750" algn="l" rtl="0">
              <a:lnSpc>
                <a:spcPct val="115000"/>
              </a:lnSpc>
              <a:spcBef>
                <a:spcPts val="0"/>
              </a:spcBef>
              <a:spcAft>
                <a:spcPts val="0"/>
              </a:spcAft>
              <a:buFontTx/>
              <a:buChar char="-"/>
            </a:pPr>
            <a:r>
              <a:rPr lang="en" sz="1400" b="1">
                <a:solidFill>
                  <a:schemeClr val="tx2">
                    <a:lumMod val="50000"/>
                  </a:schemeClr>
                </a:solidFill>
                <a:latin typeface="Roboto" panose="02000000000000000000" pitchFamily="2" charset="0"/>
                <a:ea typeface="Roboto" panose="02000000000000000000" pitchFamily="2" charset="0"/>
                <a:cs typeface="Calibri"/>
                <a:sym typeface="Calibri"/>
              </a:rPr>
              <a:t>Welcome/Group Check-in</a:t>
            </a:r>
          </a:p>
          <a:p>
            <a:pPr marL="285750" lvl="0" indent="-285750" algn="l" rtl="0">
              <a:lnSpc>
                <a:spcPct val="115000"/>
              </a:lnSpc>
              <a:spcBef>
                <a:spcPts val="0"/>
              </a:spcBef>
              <a:spcAft>
                <a:spcPts val="0"/>
              </a:spcAft>
              <a:buFontTx/>
              <a:buChar char="-"/>
            </a:pPr>
            <a:r>
              <a:rPr lang="en" sz="1400" b="1">
                <a:solidFill>
                  <a:schemeClr val="tx2">
                    <a:lumMod val="50000"/>
                  </a:schemeClr>
                </a:solidFill>
                <a:latin typeface="Roboto" panose="02000000000000000000" pitchFamily="2" charset="0"/>
                <a:ea typeface="Roboto" panose="02000000000000000000" pitchFamily="2" charset="0"/>
                <a:cs typeface="Calibri"/>
                <a:sym typeface="Calibri"/>
              </a:rPr>
              <a:t>Self-management check-in/Action Plan review/progress check</a:t>
            </a:r>
          </a:p>
          <a:p>
            <a:pPr marL="285750" lvl="0" indent="-285750" algn="l" rtl="0">
              <a:lnSpc>
                <a:spcPct val="115000"/>
              </a:lnSpc>
              <a:spcBef>
                <a:spcPts val="0"/>
              </a:spcBef>
              <a:spcAft>
                <a:spcPts val="0"/>
              </a:spcAft>
              <a:buFontTx/>
              <a:buChar char="-"/>
            </a:pPr>
            <a:r>
              <a:rPr lang="en" sz="1400" b="1">
                <a:solidFill>
                  <a:schemeClr val="tx2">
                    <a:lumMod val="50000"/>
                  </a:schemeClr>
                </a:solidFill>
                <a:latin typeface="Roboto" panose="02000000000000000000" pitchFamily="2" charset="0"/>
                <a:ea typeface="Roboto" panose="02000000000000000000" pitchFamily="2" charset="0"/>
                <a:cs typeface="Calibri"/>
                <a:sym typeface="Calibri"/>
              </a:rPr>
              <a:t>Introduction to Session Topic</a:t>
            </a:r>
            <a:endParaRPr sz="1400" b="1">
              <a:solidFill>
                <a:schemeClr val="tx2">
                  <a:lumMod val="50000"/>
                </a:schemeClr>
              </a:solidFill>
              <a:latin typeface="Roboto" panose="02000000000000000000" pitchFamily="2" charset="0"/>
              <a:ea typeface="Roboto" panose="02000000000000000000" pitchFamily="2" charset="0"/>
              <a:cs typeface="Calibri"/>
              <a:sym typeface="Calibri"/>
            </a:endParaRPr>
          </a:p>
          <a:p>
            <a:pPr marL="0" lvl="0" indent="0" algn="l" rtl="0">
              <a:lnSpc>
                <a:spcPct val="115000"/>
              </a:lnSpc>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cs typeface="Calibri"/>
                <a:sym typeface="Calibri"/>
              </a:rPr>
              <a:t>                        </a:t>
            </a:r>
            <a:endParaRPr sz="1400">
              <a:solidFill>
                <a:schemeClr val="tx2">
                  <a:lumMod val="50000"/>
                </a:schemeClr>
              </a:solidFill>
              <a:latin typeface="Roboto" panose="02000000000000000000" pitchFamily="2" charset="0"/>
              <a:ea typeface="Roboto" panose="02000000000000000000" pitchFamily="2" charset="0"/>
              <a:cs typeface="Calibri"/>
              <a:sym typeface="Calibri"/>
            </a:endParaRPr>
          </a:p>
          <a:p>
            <a:pPr marL="0" lvl="0" indent="0" algn="l" rtl="0">
              <a:lnSpc>
                <a:spcPct val="115000"/>
              </a:lnSpc>
              <a:spcBef>
                <a:spcPts val="0"/>
              </a:spcBef>
              <a:spcAft>
                <a:spcPts val="0"/>
              </a:spcAft>
              <a:buNone/>
            </a:pPr>
            <a:r>
              <a:rPr lang="en" sz="1400">
                <a:solidFill>
                  <a:schemeClr val="tx2">
                    <a:lumMod val="50000"/>
                  </a:schemeClr>
                </a:solidFill>
                <a:latin typeface="Roboto" panose="02000000000000000000" pitchFamily="2" charset="0"/>
                <a:ea typeface="Roboto" panose="02000000000000000000" pitchFamily="2" charset="0"/>
                <a:cs typeface="Calibri"/>
                <a:sym typeface="Calibri"/>
              </a:rPr>
              <a:t>10:45 – 11:15 </a:t>
            </a:r>
          </a:p>
          <a:p>
            <a:pPr marL="285750" lvl="0" indent="-285750" algn="l" rtl="0">
              <a:lnSpc>
                <a:spcPct val="115000"/>
              </a:lnSpc>
              <a:spcBef>
                <a:spcPts val="0"/>
              </a:spcBef>
              <a:spcAft>
                <a:spcPts val="0"/>
              </a:spcAft>
              <a:buFontTx/>
              <a:buChar char="-"/>
            </a:pPr>
            <a:r>
              <a:rPr lang="en" sz="1400" b="1">
                <a:solidFill>
                  <a:schemeClr val="tx2">
                    <a:lumMod val="50000"/>
                  </a:schemeClr>
                </a:solidFill>
                <a:latin typeface="Roboto" panose="02000000000000000000" pitchFamily="2" charset="0"/>
                <a:ea typeface="Roboto" panose="02000000000000000000" pitchFamily="2" charset="0"/>
                <a:cs typeface="Calibri"/>
                <a:sym typeface="Calibri"/>
              </a:rPr>
              <a:t>Discussion with topic expert</a:t>
            </a:r>
          </a:p>
        </p:txBody>
      </p:sp>
      <p:sp>
        <p:nvSpPr>
          <p:cNvPr id="3" name="Text Placeholder 2">
            <a:extLst>
              <a:ext uri="{FF2B5EF4-FFF2-40B4-BE49-F238E27FC236}">
                <a16:creationId xmlns:a16="http://schemas.microsoft.com/office/drawing/2014/main" id="{285F9A32-8385-E640-B192-20FCB59678DC}"/>
              </a:ext>
            </a:extLst>
          </p:cNvPr>
          <p:cNvSpPr>
            <a:spLocks noGrp="1"/>
          </p:cNvSpPr>
          <p:nvPr>
            <p:ph type="body" idx="2"/>
          </p:nvPr>
        </p:nvSpPr>
        <p:spPr/>
        <p:txBody>
          <a:bodyPr/>
          <a:lstStyle/>
          <a:p>
            <a:pPr marL="0" indent="0">
              <a:buNone/>
            </a:pPr>
            <a:r>
              <a:rPr lang="en">
                <a:solidFill>
                  <a:schemeClr val="tx2">
                    <a:lumMod val="50000"/>
                  </a:schemeClr>
                </a:solidFill>
                <a:latin typeface="Roboto" panose="02000000000000000000" pitchFamily="2" charset="0"/>
                <a:ea typeface="Roboto" panose="02000000000000000000" pitchFamily="2" charset="0"/>
                <a:cs typeface="Calibri"/>
                <a:sym typeface="Calibri"/>
              </a:rPr>
              <a:t>11:15 – 11:35</a:t>
            </a:r>
          </a:p>
          <a:p>
            <a:pPr marL="285750" indent="-285750">
              <a:buFontTx/>
              <a:buChar char="-"/>
            </a:pPr>
            <a:r>
              <a:rPr lang="en-US" b="1">
                <a:solidFill>
                  <a:schemeClr val="tx2">
                    <a:lumMod val="50000"/>
                  </a:schemeClr>
                </a:solidFill>
                <a:latin typeface="Roboto" panose="02000000000000000000" pitchFamily="2" charset="0"/>
                <a:ea typeface="Roboto" panose="02000000000000000000" pitchFamily="2" charset="0"/>
                <a:cs typeface="Calibri"/>
                <a:sym typeface="Calibri"/>
              </a:rPr>
              <a:t>Physical Activity </a:t>
            </a:r>
            <a:br>
              <a:rPr lang="en-US" b="1">
                <a:solidFill>
                  <a:schemeClr val="tx2">
                    <a:lumMod val="50000"/>
                  </a:schemeClr>
                </a:solidFill>
                <a:latin typeface="Roboto" panose="02000000000000000000" pitchFamily="2" charset="0"/>
                <a:ea typeface="Roboto" panose="02000000000000000000" pitchFamily="2" charset="0"/>
                <a:cs typeface="Calibri"/>
                <a:sym typeface="Calibri"/>
              </a:rPr>
            </a:br>
            <a:r>
              <a:rPr lang="en-US" b="1">
                <a:solidFill>
                  <a:schemeClr val="tx2">
                    <a:lumMod val="50000"/>
                  </a:schemeClr>
                </a:solidFill>
                <a:latin typeface="Roboto" panose="02000000000000000000" pitchFamily="2" charset="0"/>
                <a:ea typeface="Roboto" panose="02000000000000000000" pitchFamily="2" charset="0"/>
                <a:cs typeface="Calibri"/>
                <a:sym typeface="Calibri"/>
              </a:rPr>
              <a:t>(</a:t>
            </a:r>
            <a:r>
              <a:rPr lang="en-US">
                <a:solidFill>
                  <a:schemeClr val="tx2">
                    <a:lumMod val="50000"/>
                  </a:schemeClr>
                </a:solidFill>
                <a:latin typeface="Roboto" panose="02000000000000000000" pitchFamily="2" charset="0"/>
                <a:ea typeface="Roboto" panose="02000000000000000000" pitchFamily="2" charset="0"/>
                <a:cs typeface="Calibri"/>
                <a:sym typeface="Calibri"/>
              </a:rPr>
              <a:t>Walk in the park, yoga, meditation, </a:t>
            </a:r>
            <a:br>
              <a:rPr lang="en-US">
                <a:solidFill>
                  <a:schemeClr val="tx2">
                    <a:lumMod val="50000"/>
                  </a:schemeClr>
                </a:solidFill>
                <a:latin typeface="Roboto" panose="02000000000000000000" pitchFamily="2" charset="0"/>
                <a:ea typeface="Roboto" panose="02000000000000000000" pitchFamily="2" charset="0"/>
                <a:cs typeface="Calibri"/>
                <a:sym typeface="Calibri"/>
              </a:rPr>
            </a:br>
            <a:r>
              <a:rPr lang="en-US">
                <a:solidFill>
                  <a:schemeClr val="tx2">
                    <a:lumMod val="50000"/>
                  </a:schemeClr>
                </a:solidFill>
                <a:latin typeface="Roboto" panose="02000000000000000000" pitchFamily="2" charset="0"/>
                <a:ea typeface="Roboto" panose="02000000000000000000" pitchFamily="2" charset="0"/>
                <a:cs typeface="Calibri"/>
                <a:sym typeface="Calibri"/>
              </a:rPr>
              <a:t>strength training)</a:t>
            </a:r>
          </a:p>
          <a:p>
            <a:pPr marL="285750" indent="-285750">
              <a:buFontTx/>
              <a:buChar char="-"/>
            </a:pPr>
            <a:r>
              <a:rPr lang="en-US" b="1">
                <a:solidFill>
                  <a:schemeClr val="tx2">
                    <a:lumMod val="50000"/>
                  </a:schemeClr>
                </a:solidFill>
                <a:latin typeface="Roboto" panose="02000000000000000000" pitchFamily="2" charset="0"/>
                <a:ea typeface="Roboto" panose="02000000000000000000" pitchFamily="2" charset="0"/>
                <a:cs typeface="Calibri"/>
                <a:sym typeface="Calibri"/>
              </a:rPr>
              <a:t>Sit and Be Fit!</a:t>
            </a:r>
          </a:p>
          <a:p>
            <a:pPr marL="0" indent="0">
              <a:buNone/>
            </a:pPr>
            <a:r>
              <a:rPr lang="en-US">
                <a:solidFill>
                  <a:schemeClr val="tx2">
                    <a:lumMod val="50000"/>
                  </a:schemeClr>
                </a:solidFill>
                <a:latin typeface="Roboto" panose="02000000000000000000" pitchFamily="2" charset="0"/>
                <a:ea typeface="Roboto" panose="02000000000000000000" pitchFamily="2" charset="0"/>
                <a:cs typeface="Calibri"/>
                <a:sym typeface="Calibri"/>
              </a:rPr>
              <a:t> </a:t>
            </a:r>
          </a:p>
          <a:p>
            <a:pPr marL="0" indent="0">
              <a:buNone/>
            </a:pPr>
            <a:r>
              <a:rPr lang="en-US">
                <a:solidFill>
                  <a:schemeClr val="tx2">
                    <a:lumMod val="50000"/>
                  </a:schemeClr>
                </a:solidFill>
                <a:latin typeface="Roboto" panose="02000000000000000000" pitchFamily="2" charset="0"/>
                <a:ea typeface="Roboto" panose="02000000000000000000" pitchFamily="2" charset="0"/>
                <a:cs typeface="Calibri"/>
                <a:sym typeface="Calibri"/>
              </a:rPr>
              <a:t>11:35 – 12:00</a:t>
            </a:r>
          </a:p>
          <a:p>
            <a:pPr marL="285750" indent="-285750">
              <a:buFontTx/>
              <a:buChar char="-"/>
            </a:pPr>
            <a:r>
              <a:rPr lang="en-US" b="1">
                <a:solidFill>
                  <a:schemeClr val="tx2">
                    <a:lumMod val="50000"/>
                  </a:schemeClr>
                </a:solidFill>
                <a:latin typeface="Roboto" panose="02000000000000000000" pitchFamily="2" charset="0"/>
                <a:ea typeface="Roboto" panose="02000000000000000000" pitchFamily="2" charset="0"/>
                <a:cs typeface="Calibri"/>
                <a:sym typeface="Calibri"/>
              </a:rPr>
              <a:t>Action Plan for next week</a:t>
            </a:r>
          </a:p>
          <a:p>
            <a:pPr marL="285750" indent="-285750">
              <a:buFontTx/>
              <a:buChar char="-"/>
            </a:pPr>
            <a:r>
              <a:rPr lang="en-US" b="1">
                <a:solidFill>
                  <a:schemeClr val="tx2">
                    <a:lumMod val="50000"/>
                  </a:schemeClr>
                </a:solidFill>
                <a:latin typeface="Roboto" panose="02000000000000000000" pitchFamily="2" charset="0"/>
                <a:ea typeface="Roboto" panose="02000000000000000000" pitchFamily="2" charset="0"/>
                <a:cs typeface="Calibri"/>
                <a:sym typeface="Calibri"/>
              </a:rPr>
              <a:t>Self-management activity or discussion</a:t>
            </a:r>
          </a:p>
          <a:p>
            <a:endParaRPr lang="en-US"/>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786"/>
        <p:cNvGrpSpPr/>
        <p:nvPr/>
      </p:nvGrpSpPr>
      <p:grpSpPr>
        <a:xfrm>
          <a:off x="0" y="0"/>
          <a:ext cx="0" cy="0"/>
          <a:chOff x="0" y="0"/>
          <a:chExt cx="0" cy="0"/>
        </a:xfrm>
      </p:grpSpPr>
      <p:sp>
        <p:nvSpPr>
          <p:cNvPr id="787" name="Google Shape;787;p104"/>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MI Recap</a:t>
            </a:r>
            <a:endParaRPr/>
          </a:p>
        </p:txBody>
      </p:sp>
      <p:sp>
        <p:nvSpPr>
          <p:cNvPr id="788" name="Google Shape;788;p104"/>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tx2">
                    <a:lumMod val="50000"/>
                  </a:schemeClr>
                </a:solidFill>
              </a:rPr>
              <a:t>What went well?</a:t>
            </a:r>
            <a:endParaRPr sz="2000">
              <a:solidFill>
                <a:schemeClr val="tx2">
                  <a:lumMod val="50000"/>
                </a:schemeClr>
              </a:solidFill>
            </a:endParaRPr>
          </a:p>
          <a:p>
            <a:pPr marL="0" lvl="0" indent="0" algn="l" rtl="0">
              <a:spcBef>
                <a:spcPts val="1600"/>
              </a:spcBef>
              <a:spcAft>
                <a:spcPts val="0"/>
              </a:spcAft>
              <a:buNone/>
            </a:pPr>
            <a:r>
              <a:rPr lang="en" sz="2000">
                <a:solidFill>
                  <a:schemeClr val="tx2">
                    <a:lumMod val="50000"/>
                  </a:schemeClr>
                </a:solidFill>
              </a:rPr>
              <a:t>What was hard?</a:t>
            </a:r>
            <a:endParaRPr sz="2000">
              <a:solidFill>
                <a:schemeClr val="tx2">
                  <a:lumMod val="50000"/>
                </a:schemeClr>
              </a:solidFill>
            </a:endParaRPr>
          </a:p>
          <a:p>
            <a:pPr marL="0" lvl="0" indent="0" algn="l" rtl="0">
              <a:spcBef>
                <a:spcPts val="1600"/>
              </a:spcBef>
              <a:spcAft>
                <a:spcPts val="0"/>
              </a:spcAft>
              <a:buNone/>
            </a:pPr>
            <a:endParaRPr sz="2000">
              <a:solidFill>
                <a:schemeClr val="tx2">
                  <a:lumMod val="50000"/>
                </a:schemeClr>
              </a:solidFill>
            </a:endParaRPr>
          </a:p>
          <a:p>
            <a:pPr marL="0" lvl="0" indent="0" algn="l" rtl="0">
              <a:spcBef>
                <a:spcPts val="1600"/>
              </a:spcBef>
              <a:spcAft>
                <a:spcPts val="1600"/>
              </a:spcAft>
              <a:buNone/>
            </a:pPr>
            <a:endParaRPr sz="2000">
              <a:solidFill>
                <a:schemeClr val="tx2">
                  <a:lumMod val="50000"/>
                </a:schemeClr>
              </a:solidFill>
            </a:endParaRPr>
          </a:p>
        </p:txBody>
      </p:sp>
      <p:sp>
        <p:nvSpPr>
          <p:cNvPr id="789" name="Google Shape;789;p104"/>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90</a:t>
            </a:fld>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800"/>
        <p:cNvGrpSpPr/>
        <p:nvPr/>
      </p:nvGrpSpPr>
      <p:grpSpPr>
        <a:xfrm>
          <a:off x="0" y="0"/>
          <a:ext cx="0" cy="0"/>
          <a:chOff x="0" y="0"/>
          <a:chExt cx="0" cy="0"/>
        </a:xfrm>
      </p:grpSpPr>
      <p:sp>
        <p:nvSpPr>
          <p:cNvPr id="801" name="Google Shape;801;p106"/>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Break</a:t>
            </a:r>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812"/>
        <p:cNvGrpSpPr/>
        <p:nvPr/>
      </p:nvGrpSpPr>
      <p:grpSpPr>
        <a:xfrm>
          <a:off x="0" y="0"/>
          <a:ext cx="0" cy="0"/>
          <a:chOff x="0" y="0"/>
          <a:chExt cx="0" cy="0"/>
        </a:xfrm>
      </p:grpSpPr>
      <p:sp>
        <p:nvSpPr>
          <p:cNvPr id="813" name="Google Shape;813;p108"/>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Leading A Group</a:t>
            </a:r>
            <a:endParaRPr/>
          </a:p>
        </p:txBody>
      </p:sp>
      <p:sp>
        <p:nvSpPr>
          <p:cNvPr id="814" name="Google Shape;814;p108"/>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2000"/>
              <a:t>What makes a good group?</a:t>
            </a:r>
            <a:endParaRPr sz="2000"/>
          </a:p>
        </p:txBody>
      </p:sp>
      <p:sp>
        <p:nvSpPr>
          <p:cNvPr id="815" name="Google Shape;815;p108"/>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92</a:t>
            </a:fld>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sp>
        <p:nvSpPr>
          <p:cNvPr id="820" name="Google Shape;820;p10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Good Group Discussion	</a:t>
            </a:r>
            <a:endParaRPr/>
          </a:p>
        </p:txBody>
      </p:sp>
      <p:sp>
        <p:nvSpPr>
          <p:cNvPr id="821" name="Google Shape;821;p109"/>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lnSpc>
                <a:spcPct val="98181"/>
              </a:lnSpc>
              <a:spcBef>
                <a:spcPts val="800"/>
              </a:spcBef>
              <a:spcAft>
                <a:spcPts val="0"/>
              </a:spcAft>
              <a:buNone/>
            </a:pPr>
            <a:r>
              <a:rPr lang="en"/>
              <a:t>Everyone has:</a:t>
            </a:r>
            <a:endParaRPr/>
          </a:p>
          <a:p>
            <a:pPr marL="457200" lvl="0" indent="-342900" algn="l" rtl="0">
              <a:lnSpc>
                <a:spcPct val="98181"/>
              </a:lnSpc>
              <a:spcBef>
                <a:spcPts val="800"/>
              </a:spcBef>
              <a:spcAft>
                <a:spcPts val="0"/>
              </a:spcAft>
              <a:buSzPts val="1800"/>
              <a:buChar char="-"/>
            </a:pPr>
            <a:r>
              <a:rPr lang="en"/>
              <a:t>A chance to speak</a:t>
            </a:r>
            <a:endParaRPr/>
          </a:p>
          <a:p>
            <a:pPr marL="457200" lvl="0" indent="-342900" algn="l" rtl="0">
              <a:lnSpc>
                <a:spcPct val="98181"/>
              </a:lnSpc>
              <a:spcBef>
                <a:spcPts val="0"/>
              </a:spcBef>
              <a:spcAft>
                <a:spcPts val="0"/>
              </a:spcAft>
              <a:buSzPts val="1800"/>
              <a:buChar char="-"/>
            </a:pPr>
            <a:r>
              <a:rPr lang="en"/>
              <a:t>The opportunity to express their own ideas and feelings freely*,</a:t>
            </a:r>
            <a:endParaRPr/>
          </a:p>
          <a:p>
            <a:pPr marL="457200" lvl="0" indent="-342900" algn="l" rtl="0">
              <a:lnSpc>
                <a:spcPct val="98181"/>
              </a:lnSpc>
              <a:spcBef>
                <a:spcPts val="0"/>
              </a:spcBef>
              <a:spcAft>
                <a:spcPts val="0"/>
              </a:spcAft>
              <a:buSzPts val="1800"/>
              <a:buChar char="-"/>
            </a:pPr>
            <a:r>
              <a:rPr lang="en"/>
              <a:t>The chance to start and finish out their thoughts.</a:t>
            </a:r>
            <a:endParaRPr/>
          </a:p>
          <a:p>
            <a:pPr marL="457200" lvl="0" indent="-342900" algn="l" rtl="0">
              <a:lnSpc>
                <a:spcPct val="98181"/>
              </a:lnSpc>
              <a:spcBef>
                <a:spcPts val="0"/>
              </a:spcBef>
              <a:spcAft>
                <a:spcPts val="0"/>
              </a:spcAft>
              <a:buSzPts val="1800"/>
              <a:buChar char="-"/>
            </a:pPr>
            <a:r>
              <a:rPr lang="en"/>
              <a:t>A chance to listen, ask questions, and learn</a:t>
            </a:r>
            <a:endParaRPr/>
          </a:p>
          <a:p>
            <a:pPr marL="457200" lvl="0" indent="-342900" algn="l" rtl="0">
              <a:lnSpc>
                <a:spcPct val="98181"/>
              </a:lnSpc>
              <a:spcBef>
                <a:spcPts val="0"/>
              </a:spcBef>
              <a:spcAft>
                <a:spcPts val="0"/>
              </a:spcAft>
              <a:buSzPts val="1800"/>
              <a:buChar char="-"/>
            </a:pPr>
            <a:r>
              <a:rPr lang="en"/>
              <a:t>A chance to test out new ideas </a:t>
            </a:r>
            <a:endParaRPr/>
          </a:p>
          <a:p>
            <a:pPr marL="457200" lvl="0" indent="-342900" algn="l" rtl="0">
              <a:lnSpc>
                <a:spcPct val="98181"/>
              </a:lnSpc>
              <a:spcBef>
                <a:spcPts val="0"/>
              </a:spcBef>
              <a:spcAft>
                <a:spcPts val="0"/>
              </a:spcAft>
              <a:buSzPts val="1800"/>
              <a:buChar char="-"/>
            </a:pPr>
            <a:r>
              <a:rPr lang="en"/>
              <a:t>The chance to get and give feedback (respectfully)</a:t>
            </a:r>
            <a:endParaRPr/>
          </a:p>
          <a:p>
            <a:pPr marL="457200" lvl="0" indent="-342900" algn="l" rtl="0">
              <a:lnSpc>
                <a:spcPct val="98181"/>
              </a:lnSpc>
              <a:spcBef>
                <a:spcPts val="0"/>
              </a:spcBef>
              <a:spcAft>
                <a:spcPts val="0"/>
              </a:spcAft>
              <a:buSzPts val="1800"/>
              <a:buChar char="-"/>
            </a:pPr>
            <a:r>
              <a:rPr lang="en"/>
              <a:t>The ability to feel or think differently and that’s ok</a:t>
            </a:r>
            <a:endParaRPr/>
          </a:p>
        </p:txBody>
      </p:sp>
      <p:sp>
        <p:nvSpPr>
          <p:cNvPr id="822" name="Google Shape;822;p109"/>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93</a:t>
            </a:fld>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826"/>
        <p:cNvGrpSpPr/>
        <p:nvPr/>
      </p:nvGrpSpPr>
      <p:grpSpPr>
        <a:xfrm>
          <a:off x="0" y="0"/>
          <a:ext cx="0" cy="0"/>
          <a:chOff x="0" y="0"/>
          <a:chExt cx="0" cy="0"/>
        </a:xfrm>
      </p:grpSpPr>
      <p:sp>
        <p:nvSpPr>
          <p:cNvPr id="827" name="Google Shape;827;p110"/>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Disagreeing</a:t>
            </a:r>
            <a:endParaRPr/>
          </a:p>
        </p:txBody>
      </p:sp>
      <p:sp>
        <p:nvSpPr>
          <p:cNvPr id="828" name="Google Shape;828;p110"/>
          <p:cNvSpPr txBox="1">
            <a:spLocks noGrp="1"/>
          </p:cNvSpPr>
          <p:nvPr>
            <p:ph type="body" idx="1"/>
          </p:nvPr>
        </p:nvSpPr>
        <p:spPr>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
              <a:t>Arguments can be alive! </a:t>
            </a:r>
          </a:p>
          <a:p>
            <a:pPr lvl="1">
              <a:spcBef>
                <a:spcPts val="0"/>
              </a:spcBef>
              <a:buChar char="-"/>
            </a:pPr>
            <a:r>
              <a:rPr lang="en"/>
              <a:t>But need to be based on the content of ideas and opinions, not on personalities</a:t>
            </a:r>
            <a:endParaRPr/>
          </a:p>
          <a:p>
            <a:pPr marL="457200" lvl="0" indent="-317500" algn="l" rtl="0">
              <a:spcBef>
                <a:spcPts val="0"/>
              </a:spcBef>
              <a:spcAft>
                <a:spcPts val="0"/>
              </a:spcAft>
              <a:buSzPts val="1400"/>
              <a:buChar char="-"/>
            </a:pPr>
            <a:r>
              <a:rPr lang="en"/>
              <a:t>Even when we don’t agree, we realize we are all here for each other</a:t>
            </a:r>
          </a:p>
          <a:p>
            <a:pPr lvl="1">
              <a:spcBef>
                <a:spcPts val="0"/>
              </a:spcBef>
              <a:buChar char="-"/>
            </a:pPr>
            <a:r>
              <a:rPr lang="en"/>
              <a:t>We need to all feel like we’re working together to solve problems and support each other</a:t>
            </a:r>
            <a:endParaRPr/>
          </a:p>
          <a:p>
            <a:pPr marL="457200" lvl="0" indent="-317500" algn="l" rtl="0">
              <a:spcBef>
                <a:spcPts val="0"/>
              </a:spcBef>
              <a:spcAft>
                <a:spcPts val="0"/>
              </a:spcAft>
              <a:buSzPts val="1400"/>
              <a:buChar char="-"/>
            </a:pPr>
            <a:r>
              <a:rPr lang="en"/>
              <a:t>Everyone is an equal</a:t>
            </a:r>
            <a:endParaRPr/>
          </a:p>
        </p:txBody>
      </p:sp>
      <p:sp>
        <p:nvSpPr>
          <p:cNvPr id="829" name="Google Shape;829;p110"/>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94</a:t>
            </a:fld>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833"/>
        <p:cNvGrpSpPr/>
        <p:nvPr/>
      </p:nvGrpSpPr>
      <p:grpSpPr>
        <a:xfrm>
          <a:off x="0" y="0"/>
          <a:ext cx="0" cy="0"/>
          <a:chOff x="0" y="0"/>
          <a:chExt cx="0" cy="0"/>
        </a:xfrm>
      </p:grpSpPr>
      <p:sp>
        <p:nvSpPr>
          <p:cNvPr id="834" name="Google Shape;834;p111"/>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Group Discussions that Work</a:t>
            </a:r>
            <a:endParaRPr/>
          </a:p>
        </p:txBody>
      </p:sp>
      <p:sp>
        <p:nvSpPr>
          <p:cNvPr id="835" name="Google Shape;835;p111"/>
          <p:cNvSpPr txBox="1">
            <a:spLocks noGrp="1"/>
          </p:cNvSpPr>
          <p:nvPr>
            <p:ph type="body" idx="1"/>
          </p:nvPr>
        </p:nvSpPr>
        <p:spPr>
          <a:prstGeom prst="rect">
            <a:avLst/>
          </a:prstGeom>
        </p:spPr>
        <p:txBody>
          <a:bodyPr spcFirstLastPara="1" wrap="square" lIns="91425" tIns="91425" rIns="91425" bIns="91425" anchor="t" anchorCtr="0">
            <a:noAutofit/>
          </a:bodyPr>
          <a:lstStyle/>
          <a:p>
            <a:pPr marL="457200" lvl="0" indent="-342900" algn="l" rtl="0">
              <a:spcBef>
                <a:spcPts val="800"/>
              </a:spcBef>
              <a:spcAft>
                <a:spcPts val="0"/>
              </a:spcAft>
              <a:buSzPts val="1800"/>
              <a:buChar char="-"/>
            </a:pPr>
            <a:r>
              <a:rPr lang="en" sz="2000"/>
              <a:t>Encourages people who are quiet to speak</a:t>
            </a:r>
            <a:endParaRPr sz="2000"/>
          </a:p>
          <a:p>
            <a:pPr marL="457200" lvl="0" indent="-342900" algn="l" rtl="0">
              <a:spcBef>
                <a:spcPts val="800"/>
              </a:spcBef>
              <a:spcAft>
                <a:spcPts val="0"/>
              </a:spcAft>
              <a:buSzPts val="1800"/>
              <a:buChar char="-"/>
            </a:pPr>
            <a:r>
              <a:rPr lang="en" sz="2000"/>
              <a:t>Can open communication channels among people</a:t>
            </a:r>
            <a:endParaRPr sz="2000"/>
          </a:p>
          <a:p>
            <a:pPr marL="457200" lvl="0" indent="-342900" algn="l" rtl="0">
              <a:lnSpc>
                <a:spcPct val="98181"/>
              </a:lnSpc>
              <a:spcBef>
                <a:spcPts val="800"/>
              </a:spcBef>
              <a:spcAft>
                <a:spcPts val="0"/>
              </a:spcAft>
              <a:buSzPts val="1800"/>
              <a:buChar char="-"/>
            </a:pPr>
            <a:r>
              <a:rPr lang="en" sz="2000"/>
              <a:t>The discussion isn’t dominated by any one person</a:t>
            </a:r>
            <a:endParaRPr sz="2000"/>
          </a:p>
        </p:txBody>
      </p:sp>
      <p:sp>
        <p:nvSpPr>
          <p:cNvPr id="836" name="Google Shape;836;p111"/>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95</a:t>
            </a:fld>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840"/>
        <p:cNvGrpSpPr/>
        <p:nvPr/>
      </p:nvGrpSpPr>
      <p:grpSpPr>
        <a:xfrm>
          <a:off x="0" y="0"/>
          <a:ext cx="0" cy="0"/>
          <a:chOff x="0" y="0"/>
          <a:chExt cx="0" cy="0"/>
        </a:xfrm>
      </p:grpSpPr>
      <p:sp>
        <p:nvSpPr>
          <p:cNvPr id="841" name="Google Shape;841;p112"/>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Leading a group</a:t>
            </a:r>
            <a:endParaRPr/>
          </a:p>
        </p:txBody>
      </p:sp>
      <p:sp>
        <p:nvSpPr>
          <p:cNvPr id="842" name="Google Shape;842;p112"/>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Make people feel comfortable.</a:t>
            </a:r>
          </a:p>
          <a:p>
            <a:pPr marL="742950" lvl="1" indent="-285750">
              <a:spcBef>
                <a:spcPts val="0"/>
              </a:spcBef>
              <a:buFontTx/>
              <a:buChar char="-"/>
            </a:pPr>
            <a:r>
              <a:rPr lang="en">
                <a:solidFill>
                  <a:schemeClr val="tx2">
                    <a:lumMod val="50000"/>
                  </a:schemeClr>
                </a:solidFill>
              </a:rPr>
              <a:t>How?</a:t>
            </a:r>
          </a:p>
          <a:p>
            <a:pPr marL="0" lvl="0" indent="0" algn="l" rtl="0">
              <a:spcBef>
                <a:spcPts val="1600"/>
              </a:spcBef>
              <a:spcAft>
                <a:spcPts val="0"/>
              </a:spcAft>
              <a:buNone/>
            </a:pPr>
            <a:r>
              <a:rPr lang="en">
                <a:solidFill>
                  <a:schemeClr val="tx2">
                    <a:lumMod val="50000"/>
                  </a:schemeClr>
                </a:solidFill>
              </a:rPr>
              <a:t>Help the group make ground rules.</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Involve everyone (without calling anyone out)</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Ask (open ended) questions</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Summarize the discussion</a:t>
            </a:r>
            <a:endParaRPr>
              <a:solidFill>
                <a:schemeClr val="tx2">
                  <a:lumMod val="50000"/>
                </a:schemeClr>
              </a:solidFill>
            </a:endParaRPr>
          </a:p>
          <a:p>
            <a:pPr marL="0" lvl="0" indent="0" algn="l" rtl="0">
              <a:spcBef>
                <a:spcPts val="1600"/>
              </a:spcBef>
              <a:spcAft>
                <a:spcPts val="1600"/>
              </a:spcAft>
              <a:buNone/>
            </a:pPr>
            <a:r>
              <a:rPr lang="en">
                <a:solidFill>
                  <a:schemeClr val="tx2">
                    <a:lumMod val="50000"/>
                  </a:schemeClr>
                </a:solidFill>
              </a:rPr>
              <a:t>Pause! </a:t>
            </a:r>
            <a:endParaRPr>
              <a:solidFill>
                <a:schemeClr val="tx2">
                  <a:lumMod val="50000"/>
                </a:schemeClr>
              </a:solidFill>
            </a:endParaRPr>
          </a:p>
        </p:txBody>
      </p:sp>
      <p:sp>
        <p:nvSpPr>
          <p:cNvPr id="843" name="Google Shape;843;p112"/>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96</a:t>
            </a:fld>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847"/>
        <p:cNvGrpSpPr/>
        <p:nvPr/>
      </p:nvGrpSpPr>
      <p:grpSpPr>
        <a:xfrm>
          <a:off x="0" y="0"/>
          <a:ext cx="0" cy="0"/>
          <a:chOff x="0" y="0"/>
          <a:chExt cx="0" cy="0"/>
        </a:xfrm>
      </p:grpSpPr>
      <p:sp>
        <p:nvSpPr>
          <p:cNvPr id="848" name="Google Shape;848;p113"/>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Group Leader Do’s	</a:t>
            </a:r>
            <a:endParaRPr/>
          </a:p>
        </p:txBody>
      </p:sp>
      <p:sp>
        <p:nvSpPr>
          <p:cNvPr id="849" name="Google Shape;849;p113"/>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Aft>
                <a:spcPts val="0"/>
              </a:spcAft>
              <a:buNone/>
            </a:pPr>
            <a:r>
              <a:rPr lang="en"/>
              <a:t>Model the behavior and attitudes you want the group to use</a:t>
            </a:r>
            <a:endParaRPr/>
          </a:p>
          <a:p>
            <a:pPr marL="0" lvl="0" indent="0" algn="l" rtl="0">
              <a:spcBef>
                <a:spcPts val="1600"/>
              </a:spcBef>
              <a:spcAft>
                <a:spcPts val="0"/>
              </a:spcAft>
              <a:buNone/>
            </a:pPr>
            <a:r>
              <a:rPr lang="en"/>
              <a:t>Use open body language and tone of voice and words</a:t>
            </a:r>
            <a:endParaRPr/>
          </a:p>
          <a:p>
            <a:pPr marL="0" lvl="0" indent="0" algn="l" rtl="0">
              <a:spcBef>
                <a:spcPts val="1600"/>
              </a:spcBef>
              <a:spcAft>
                <a:spcPts val="0"/>
              </a:spcAft>
              <a:buNone/>
            </a:pPr>
            <a:r>
              <a:rPr lang="en"/>
              <a:t>Give positive feedback for joining the discussion</a:t>
            </a:r>
            <a:endParaRPr/>
          </a:p>
          <a:p>
            <a:pPr marL="0" lvl="0" indent="0" algn="l" rtl="0">
              <a:spcBef>
                <a:spcPts val="1600"/>
              </a:spcBef>
              <a:spcAft>
                <a:spcPts val="0"/>
              </a:spcAft>
              <a:buNone/>
            </a:pPr>
            <a:r>
              <a:rPr lang="en"/>
              <a:t>Watch the group - how is their body language? </a:t>
            </a:r>
            <a:endParaRPr/>
          </a:p>
          <a:p>
            <a:pPr marL="0" lvl="0" indent="0" algn="l" rtl="0">
              <a:spcBef>
                <a:spcPts val="1600"/>
              </a:spcBef>
              <a:spcAft>
                <a:spcPts val="0"/>
              </a:spcAft>
              <a:buNone/>
            </a:pPr>
            <a:r>
              <a:rPr lang="en"/>
              <a:t>Think about your own biases; don’t talk too much! </a:t>
            </a:r>
            <a:endParaRPr/>
          </a:p>
          <a:p>
            <a:pPr marL="0" lvl="0" indent="0" algn="l" rtl="0">
              <a:spcBef>
                <a:spcPts val="1600"/>
              </a:spcBef>
              <a:spcAft>
                <a:spcPts val="1600"/>
              </a:spcAft>
              <a:buNone/>
            </a:pPr>
            <a:r>
              <a:rPr lang="en"/>
              <a:t>Fight against defensiveness - we are all learning how to do this! </a:t>
            </a:r>
            <a:endParaRPr/>
          </a:p>
        </p:txBody>
      </p:sp>
      <p:sp>
        <p:nvSpPr>
          <p:cNvPr id="850" name="Google Shape;850;p113"/>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97</a:t>
            </a:fld>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854"/>
        <p:cNvGrpSpPr/>
        <p:nvPr/>
      </p:nvGrpSpPr>
      <p:grpSpPr>
        <a:xfrm>
          <a:off x="0" y="0"/>
          <a:ext cx="0" cy="0"/>
          <a:chOff x="0" y="0"/>
          <a:chExt cx="0" cy="0"/>
        </a:xfrm>
      </p:grpSpPr>
      <p:sp>
        <p:nvSpPr>
          <p:cNvPr id="855" name="Google Shape;855;p114"/>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Group Leader Don’ts	</a:t>
            </a:r>
            <a:endParaRPr/>
          </a:p>
        </p:txBody>
      </p:sp>
      <p:sp>
        <p:nvSpPr>
          <p:cNvPr id="856" name="Google Shape;856;p114"/>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tx2">
                    <a:lumMod val="50000"/>
                  </a:schemeClr>
                </a:solidFill>
              </a:rPr>
              <a:t>Don’t let one person or a small group of people dominate the discussion</a:t>
            </a:r>
          </a:p>
          <a:p>
            <a:pPr marL="742950" lvl="1" indent="-285750">
              <a:spcBef>
                <a:spcPts val="0"/>
              </a:spcBef>
              <a:buFontTx/>
              <a:buChar char="-"/>
            </a:pPr>
            <a:r>
              <a:rPr lang="en">
                <a:solidFill>
                  <a:schemeClr val="tx2">
                    <a:lumMod val="50000"/>
                  </a:schemeClr>
                </a:solidFill>
              </a:rPr>
              <a:t>Watch the group  -- who is talking a lot? Who is being quiet?</a:t>
            </a:r>
          </a:p>
          <a:p>
            <a:pPr marL="0" lvl="0" indent="0" algn="l" rtl="0">
              <a:spcBef>
                <a:spcPts val="1600"/>
              </a:spcBef>
              <a:spcAft>
                <a:spcPts val="0"/>
              </a:spcAft>
              <a:buNone/>
            </a:pPr>
            <a:r>
              <a:rPr lang="en">
                <a:solidFill>
                  <a:schemeClr val="tx2">
                    <a:lumMod val="50000"/>
                  </a:schemeClr>
                </a:solidFill>
              </a:rPr>
              <a:t>Don’t let one point of view override others</a:t>
            </a:r>
            <a:endParaRPr>
              <a:solidFill>
                <a:schemeClr val="tx2">
                  <a:lumMod val="50000"/>
                </a:schemeClr>
              </a:solidFill>
            </a:endParaRPr>
          </a:p>
          <a:p>
            <a:pPr marL="0" lvl="0" indent="0" algn="l" rtl="0">
              <a:spcBef>
                <a:spcPts val="1600"/>
              </a:spcBef>
              <a:spcAft>
                <a:spcPts val="0"/>
              </a:spcAft>
              <a:buNone/>
            </a:pPr>
            <a:r>
              <a:rPr lang="en">
                <a:solidFill>
                  <a:schemeClr val="tx2">
                    <a:lumMod val="50000"/>
                  </a:schemeClr>
                </a:solidFill>
              </a:rPr>
              <a:t>Don’t assume anyone holds particular opinions or positions because of culture, </a:t>
            </a:r>
            <a:br>
              <a:rPr lang="en">
                <a:solidFill>
                  <a:schemeClr val="tx2">
                    <a:lumMod val="50000"/>
                  </a:schemeClr>
                </a:solidFill>
              </a:rPr>
            </a:br>
            <a:r>
              <a:rPr lang="en">
                <a:solidFill>
                  <a:schemeClr val="tx2">
                    <a:lumMod val="50000"/>
                  </a:schemeClr>
                </a:solidFill>
              </a:rPr>
              <a:t>background, race, style, etc.</a:t>
            </a:r>
            <a:endParaRPr>
              <a:solidFill>
                <a:schemeClr val="tx2">
                  <a:lumMod val="50000"/>
                </a:schemeClr>
              </a:solidFill>
            </a:endParaRPr>
          </a:p>
          <a:p>
            <a:pPr marL="0" lvl="0" indent="0" algn="l" rtl="0">
              <a:spcBef>
                <a:spcPts val="1600"/>
              </a:spcBef>
              <a:spcAft>
                <a:spcPts val="1600"/>
              </a:spcAft>
              <a:buNone/>
            </a:pPr>
            <a:r>
              <a:rPr lang="en">
                <a:solidFill>
                  <a:schemeClr val="tx2">
                    <a:lumMod val="50000"/>
                  </a:schemeClr>
                </a:solidFill>
              </a:rPr>
              <a:t>Don’t be the font of all wisdom - it’s ok not to have the answers! Value the wisdom in the room.</a:t>
            </a:r>
            <a:endParaRPr>
              <a:solidFill>
                <a:schemeClr val="tx2">
                  <a:lumMod val="50000"/>
                </a:schemeClr>
              </a:solidFill>
            </a:endParaRPr>
          </a:p>
        </p:txBody>
      </p:sp>
      <p:sp>
        <p:nvSpPr>
          <p:cNvPr id="857" name="Google Shape;857;p114"/>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98</a:t>
            </a:fld>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861"/>
        <p:cNvGrpSpPr/>
        <p:nvPr/>
      </p:nvGrpSpPr>
      <p:grpSpPr>
        <a:xfrm>
          <a:off x="0" y="0"/>
          <a:ext cx="0" cy="0"/>
          <a:chOff x="0" y="0"/>
          <a:chExt cx="0" cy="0"/>
        </a:xfrm>
      </p:grpSpPr>
      <p:sp>
        <p:nvSpPr>
          <p:cNvPr id="862" name="Google Shape;862;p115"/>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Exercise 	</a:t>
            </a:r>
            <a:endParaRPr/>
          </a:p>
        </p:txBody>
      </p:sp>
      <p:sp>
        <p:nvSpPr>
          <p:cNvPr id="863" name="Google Shape;863;p115"/>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Brainstorming icebreakers for the group sessions! </a:t>
            </a:r>
            <a:endParaRPr/>
          </a:p>
        </p:txBody>
      </p:sp>
      <p:sp>
        <p:nvSpPr>
          <p:cNvPr id="864" name="Google Shape;864;p115"/>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99</a:t>
            </a:fld>
            <a:endParaRPr/>
          </a:p>
        </p:txBody>
      </p:sp>
    </p:spTree>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4402</TotalTime>
  <Words>5115</Words>
  <Application>Microsoft Macintosh PowerPoint</Application>
  <PresentationFormat>On-screen Show (16:9)</PresentationFormat>
  <Paragraphs>722</Paragraphs>
  <Slides>101</Slides>
  <Notes>101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101</vt:i4>
      </vt:variant>
    </vt:vector>
  </HeadingPairs>
  <TitlesOfParts>
    <vt:vector size="108" baseType="lpstr">
      <vt:lpstr>Times New Roman</vt:lpstr>
      <vt:lpstr>Open Sans</vt:lpstr>
      <vt:lpstr>Roboto</vt:lpstr>
      <vt:lpstr>Calibri</vt:lpstr>
      <vt:lpstr>Arial</vt:lpstr>
      <vt:lpstr>Verdana</vt:lpstr>
      <vt:lpstr>Material</vt:lpstr>
      <vt:lpstr>PeerSupport  Wellness Program</vt:lpstr>
      <vt:lpstr>Introduction to  the PeerSupport  Wellness Program</vt:lpstr>
      <vt:lpstr>What?</vt:lpstr>
      <vt:lpstr>Program Goal </vt:lpstr>
      <vt:lpstr>Who?</vt:lpstr>
      <vt:lpstr>Why? </vt:lpstr>
      <vt:lpstr>When?</vt:lpstr>
      <vt:lpstr>PeerSupport Wellness  Program Topics</vt:lpstr>
      <vt:lpstr>Sample Agenda for Wellness Program Session</vt:lpstr>
      <vt:lpstr>PeerSupport Wellness Day</vt:lpstr>
      <vt:lpstr>Introduction to  Peer Support </vt:lpstr>
      <vt:lpstr>Peer Support</vt:lpstr>
      <vt:lpstr>Peer Support</vt:lpstr>
      <vt:lpstr>Roles and Responsibilities</vt:lpstr>
      <vt:lpstr>Training Topics</vt:lpstr>
      <vt:lpstr>Training Topics</vt:lpstr>
      <vt:lpstr>“We rise by lifting others.” Robert Ingersoll</vt:lpstr>
      <vt:lpstr>Thanks!</vt:lpstr>
      <vt:lpstr>Peer Leader Training Program</vt:lpstr>
      <vt:lpstr>Training: Friday 6/28 </vt:lpstr>
      <vt:lpstr>Learning Objectives </vt:lpstr>
      <vt:lpstr>Sample Training Program Agenda</vt:lpstr>
      <vt:lpstr>What is your job as a peer leader?  </vt:lpstr>
      <vt:lpstr>Core Values of Peer Supporters</vt:lpstr>
      <vt:lpstr>Exercise: Self-Assessment</vt:lpstr>
      <vt:lpstr>How do adults learn?</vt:lpstr>
      <vt:lpstr>Adult Learning</vt:lpstr>
      <vt:lpstr>Adults Remember…</vt:lpstr>
      <vt:lpstr>RISE Model of Teaching </vt:lpstr>
      <vt:lpstr>Break</vt:lpstr>
      <vt:lpstr>Chronic conditions</vt:lpstr>
      <vt:lpstr>What are some chronic conditions?</vt:lpstr>
      <vt:lpstr>Type 2 diabetes</vt:lpstr>
      <vt:lpstr>Chronic Obstructive Pulmonary Disease  (COPD)</vt:lpstr>
      <vt:lpstr>Asthma </vt:lpstr>
      <vt:lpstr>Hypertension or high blood pressure</vt:lpstr>
      <vt:lpstr>Hyperlipidemia (high cholesterol) and heart disease</vt:lpstr>
      <vt:lpstr>Arthritis</vt:lpstr>
      <vt:lpstr>Depression </vt:lpstr>
      <vt:lpstr>Anxiety</vt:lpstr>
      <vt:lpstr>Why treat chronic conditions? </vt:lpstr>
      <vt:lpstr>Treatment for Chronic Conditions</vt:lpstr>
      <vt:lpstr>Exercise:  Self-Quiz </vt:lpstr>
      <vt:lpstr>Break</vt:lpstr>
      <vt:lpstr>Group Exercise: Self-Management</vt:lpstr>
      <vt:lpstr>Exercise</vt:lpstr>
      <vt:lpstr>What are the parts of self-management? </vt:lpstr>
      <vt:lpstr>Why is self-management important?</vt:lpstr>
      <vt:lpstr>PowerPoint Presentation</vt:lpstr>
      <vt:lpstr>The Self-Management Model</vt:lpstr>
      <vt:lpstr>Behavior Change</vt:lpstr>
      <vt:lpstr>Behavior Change</vt:lpstr>
      <vt:lpstr>Motivation</vt:lpstr>
      <vt:lpstr>Self-Efficacy</vt:lpstr>
      <vt:lpstr>Break</vt:lpstr>
      <vt:lpstr>SMART Goals</vt:lpstr>
      <vt:lpstr>Why is SMART Goal Setting important? </vt:lpstr>
      <vt:lpstr>Ask yourself… </vt:lpstr>
      <vt:lpstr>Tips for Goal Setting </vt:lpstr>
      <vt:lpstr>Exercise: Create a SMART Goal</vt:lpstr>
      <vt:lpstr>Action Plan</vt:lpstr>
      <vt:lpstr>Exercise: Create an Action Plan</vt:lpstr>
      <vt:lpstr>Break</vt:lpstr>
      <vt:lpstr>Review &amp; Practice</vt:lpstr>
      <vt:lpstr>Motivational Interviewing</vt:lpstr>
      <vt:lpstr>The Spirit of MI  </vt:lpstr>
      <vt:lpstr>What Isn’t MI?</vt:lpstr>
      <vt:lpstr>Empathy</vt:lpstr>
      <vt:lpstr>Empathy Enemies</vt:lpstr>
      <vt:lpstr>Active Listening</vt:lpstr>
      <vt:lpstr>Core Skills </vt:lpstr>
      <vt:lpstr>Open-Ended Questions</vt:lpstr>
      <vt:lpstr>Questions: Set 1 </vt:lpstr>
      <vt:lpstr>Questions: Set 2</vt:lpstr>
      <vt:lpstr>Different Types of Questions</vt:lpstr>
      <vt:lpstr>Exercise</vt:lpstr>
      <vt:lpstr>Affirmations</vt:lpstr>
      <vt:lpstr>Exercise</vt:lpstr>
      <vt:lpstr>Reflecting</vt:lpstr>
      <vt:lpstr>Feeling Heard, Feeling Important</vt:lpstr>
      <vt:lpstr>Reflective Listening in Action</vt:lpstr>
      <vt:lpstr>Reflections</vt:lpstr>
      <vt:lpstr>What isn’t reflective listening?</vt:lpstr>
      <vt:lpstr>Summarizing</vt:lpstr>
      <vt:lpstr>MI In Action</vt:lpstr>
      <vt:lpstr>Break</vt:lpstr>
      <vt:lpstr>MI Techniques </vt:lpstr>
      <vt:lpstr>What about my ideas? </vt:lpstr>
      <vt:lpstr>MI Practice</vt:lpstr>
      <vt:lpstr>MI Recap</vt:lpstr>
      <vt:lpstr>Break</vt:lpstr>
      <vt:lpstr>Leading A Group</vt:lpstr>
      <vt:lpstr>Good Group Discussion </vt:lpstr>
      <vt:lpstr>Disagreeing</vt:lpstr>
      <vt:lpstr>Group Discussions that Work</vt:lpstr>
      <vt:lpstr>Leading a group</vt:lpstr>
      <vt:lpstr>Group Leader Do’s </vt:lpstr>
      <vt:lpstr>Group Leader Don’ts </vt:lpstr>
      <vt:lpstr>Exercise  </vt:lpstr>
      <vt:lpstr>Learning Objectives—How did we do?</vt:lpstr>
      <vt:lpstr>The end—congratulations!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PeakHealth Wellness Program</dc:title>
  <cp:lastModifiedBy>Archer, Andrea</cp:lastModifiedBy>
  <cp:revision>32</cp:revision>
  <dcterms:modified xsi:type="dcterms:W3CDTF">2021-04-05T16:39:51Z</dcterms:modified>
</cp:coreProperties>
</file>