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30"/>
  </p:notesMasterIdLst>
  <p:sldIdLst>
    <p:sldId id="259" r:id="rId2"/>
    <p:sldId id="260" r:id="rId3"/>
    <p:sldId id="261" r:id="rId4"/>
    <p:sldId id="262" r:id="rId5"/>
    <p:sldId id="263" r:id="rId6"/>
    <p:sldId id="264"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9" r:id="rId20"/>
    <p:sldId id="278" r:id="rId21"/>
    <p:sldId id="288" r:id="rId22"/>
    <p:sldId id="281" r:id="rId23"/>
    <p:sldId id="282" r:id="rId24"/>
    <p:sldId id="283" r:id="rId25"/>
    <p:sldId id="284" r:id="rId26"/>
    <p:sldId id="286" r:id="rId27"/>
    <p:sldId id="287" r:id="rId28"/>
    <p:sldId id="266" r:id="rId29"/>
  </p:sldIdLst>
  <p:sldSz cx="9144000" cy="5143500" type="screen16x9"/>
  <p:notesSz cx="6858000" cy="9144000"/>
  <p:embeddedFontLst>
    <p:embeddedFont>
      <p:font typeface="Roboto" panose="020000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734"/>
    <p:restoredTop sz="94635"/>
  </p:normalViewPr>
  <p:slideViewPr>
    <p:cSldViewPr snapToGrid="0">
      <p:cViewPr varScale="1">
        <p:scale>
          <a:sx n="125" d="100"/>
          <a:sy n="125" d="100"/>
        </p:scale>
        <p:origin x="160" y="4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TITLE">
    <p:bg>
      <p:bgPr>
        <a:solidFill>
          <a:srgbClr val="FFFFFF"/>
        </a:solidFill>
        <a:effectLst/>
      </p:bgPr>
    </p:bg>
    <p:spTree>
      <p:nvGrpSpPr>
        <p:cNvPr id="1" name="Shape 9"/>
        <p:cNvGrpSpPr/>
        <p:nvPr/>
      </p:nvGrpSpPr>
      <p:grpSpPr>
        <a:xfrm>
          <a:off x="0" y="0"/>
          <a:ext cx="0" cy="0"/>
          <a:chOff x="0" y="0"/>
          <a:chExt cx="0" cy="0"/>
        </a:xfrm>
      </p:grpSpPr>
      <p:sp>
        <p:nvSpPr>
          <p:cNvPr id="21" name="Google Shape;18;p4">
            <a:extLst>
              <a:ext uri="{FF2B5EF4-FFF2-40B4-BE49-F238E27FC236}">
                <a16:creationId xmlns:a16="http://schemas.microsoft.com/office/drawing/2014/main" id="{05C5BA6E-F5A5-CB4F-B7A8-136094999587}"/>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782200" y="1419450"/>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Clr>
                <a:srgbClr val="00AEEF"/>
              </a:buClr>
              <a:buSzPts val="4800"/>
              <a:buNone/>
              <a:defRPr sz="4800" b="1" i="0">
                <a:solidFill>
                  <a:schemeClr val="tx2">
                    <a:lumMod val="75000"/>
                  </a:schemeClr>
                </a:solidFill>
                <a:latin typeface="Ingeborg Heavy" panose="02070503040600000004" pitchFamily="18" charset="77"/>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
        <p:nvSpPr>
          <p:cNvPr id="13" name="Google Shape;13;p2"/>
          <p:cNvSpPr txBox="1">
            <a:spLocks noGrp="1"/>
          </p:cNvSpPr>
          <p:nvPr>
            <p:ph type="subTitle" idx="1"/>
          </p:nvPr>
        </p:nvSpPr>
        <p:spPr>
          <a:xfrm>
            <a:off x="782200" y="2262305"/>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rgbClr val="434343"/>
              </a:buClr>
              <a:buSzPts val="1800"/>
              <a:buNone/>
              <a:defRPr sz="2400" b="0" i="0">
                <a:solidFill>
                  <a:schemeClr val="tx2">
                    <a:lumMod val="75000"/>
                  </a:schemeClr>
                </a:solidFill>
                <a:latin typeface="Nunito" pitchFamily="2" charset="77"/>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dirty="0"/>
          </a:p>
        </p:txBody>
      </p:sp>
      <p:sp>
        <p:nvSpPr>
          <p:cNvPr id="20" name="Rectangle 19">
            <a:extLst>
              <a:ext uri="{FF2B5EF4-FFF2-40B4-BE49-F238E27FC236}">
                <a16:creationId xmlns:a16="http://schemas.microsoft.com/office/drawing/2014/main" id="{6C7545E2-F369-B743-8854-19E015BD9AA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55DFE38-587F-724F-957F-8A1E80BF8D2E}"/>
              </a:ext>
            </a:extLst>
          </p:cNvPr>
          <p:cNvPicPr>
            <a:picLocks noChangeAspect="1"/>
          </p:cNvPicPr>
          <p:nvPr userDrawn="1"/>
        </p:nvPicPr>
        <p:blipFill>
          <a:blip r:embed="rId2"/>
          <a:stretch>
            <a:fillRect/>
          </a:stretch>
        </p:blipFill>
        <p:spPr>
          <a:xfrm>
            <a:off x="5825067" y="3979333"/>
            <a:ext cx="2819336" cy="63064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userDrawn="1">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b="1" i="0">
                <a:solidFill>
                  <a:schemeClr val="accent4"/>
                </a:solidFill>
                <a:latin typeface="Ingeborg Heavy" panose="02070503040600000004" pitchFamily="18" charset="77"/>
              </a:defRPr>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dirty="0"/>
          </a:p>
        </p:txBody>
      </p:sp>
      <p:pic>
        <p:nvPicPr>
          <p:cNvPr id="5" name="Picture 4">
            <a:extLst>
              <a:ext uri="{FF2B5EF4-FFF2-40B4-BE49-F238E27FC236}">
                <a16:creationId xmlns:a16="http://schemas.microsoft.com/office/drawing/2014/main" id="{A1BD703D-462B-FF47-8B33-07A28BC39B89}"/>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p:nvPr/>
        </p:nvSpPr>
        <p:spPr>
          <a:xfrm rot="10800000" flipH="1">
            <a:off x="0" y="-88900"/>
            <a:ext cx="9144000" cy="5232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5"/>
          <p:cNvSpPr txBox="1">
            <a:spLocks noGrp="1"/>
          </p:cNvSpPr>
          <p:nvPr>
            <p:ph type="body" idx="1"/>
          </p:nvPr>
        </p:nvSpPr>
        <p:spPr>
          <a:xfrm>
            <a:off x="47190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dirty="0"/>
          </a:p>
        </p:txBody>
      </p:sp>
      <p:sp>
        <p:nvSpPr>
          <p:cNvPr id="25" name="Google Shape;25;p5"/>
          <p:cNvSpPr txBox="1">
            <a:spLocks noGrp="1"/>
          </p:cNvSpPr>
          <p:nvPr>
            <p:ph type="body" idx="2"/>
          </p:nvPr>
        </p:nvSpPr>
        <p:spPr>
          <a:xfrm>
            <a:off x="4694250" y="1371600"/>
            <a:ext cx="3999900" cy="3257675"/>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solidFill>
                  <a:schemeClr val="tx2">
                    <a:lumMod val="75000"/>
                  </a:schemeClr>
                </a:solidFill>
                <a:latin typeface="Nunito" pitchFamily="2" charset="77"/>
              </a:defRPr>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title"/>
          </p:nvPr>
        </p:nvSpPr>
        <p:spPr>
          <a:xfrm>
            <a:off x="471900" y="129125"/>
            <a:ext cx="8222100" cy="767700"/>
          </a:xfrm>
          <a:prstGeom prst="rect">
            <a:avLst/>
          </a:prstGeom>
        </p:spPr>
        <p:txBody>
          <a:bodyPr spcFirstLastPara="1" wrap="square" lIns="91425" tIns="91425" rIns="91425" bIns="91425" anchor="b" anchorCtr="0">
            <a:noAutofit/>
          </a:bodyPr>
          <a:lstStyle>
            <a:lvl1pPr lvl="0" rtl="0">
              <a:spcBef>
                <a:spcPts val="0"/>
              </a:spcBef>
              <a:spcAft>
                <a:spcPts val="0"/>
              </a:spcAft>
              <a:buSzPts val="3200"/>
              <a:buNone/>
              <a:defRPr b="1" i="0">
                <a:solidFill>
                  <a:srgbClr val="00AEEF"/>
                </a:solidFill>
                <a:latin typeface="Ingeborg" panose="02070503040600000004" pitchFamily="18" charset="77"/>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dirty="0"/>
          </a:p>
        </p:txBody>
      </p:sp>
      <p:sp>
        <p:nvSpPr>
          <p:cNvPr id="9" name="Rectangle 8">
            <a:extLst>
              <a:ext uri="{FF2B5EF4-FFF2-40B4-BE49-F238E27FC236}">
                <a16:creationId xmlns:a16="http://schemas.microsoft.com/office/drawing/2014/main" id="{41C21F07-BE34-B045-AFED-402B4F5B33EA}"/>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B7CD5AC-787C-B541-8510-371720F1E856}"/>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b="1" i="0">
                <a:solidFill>
                  <a:schemeClr val="accent4"/>
                </a:solidFill>
                <a:latin typeface="Ingeborg" panose="02070503040600000004" pitchFamily="18" charset="77"/>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dirty="0"/>
          </a:p>
        </p:txBody>
      </p:sp>
      <p:pic>
        <p:nvPicPr>
          <p:cNvPr id="6" name="Picture 5">
            <a:extLst>
              <a:ext uri="{FF2B5EF4-FFF2-40B4-BE49-F238E27FC236}">
                <a16:creationId xmlns:a16="http://schemas.microsoft.com/office/drawing/2014/main" id="{2DC0D617-D043-7146-BD8D-DF90687498DA}"/>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lgn="l">
              <a:spcBef>
                <a:spcPts val="0"/>
              </a:spcBef>
              <a:spcAft>
                <a:spcPts val="0"/>
              </a:spcAft>
              <a:buSzPts val="2400"/>
              <a:buNone/>
              <a:defRPr sz="2400" b="1" i="0">
                <a:solidFill>
                  <a:schemeClr val="accent4"/>
                </a:solidFill>
                <a:latin typeface="Ingeborg Heavy" panose="02070503040600000004" pitchFamily="18" charset="77"/>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dirty="0"/>
          </a:p>
        </p:txBody>
      </p:sp>
      <p:sp>
        <p:nvSpPr>
          <p:cNvPr id="35" name="Google Shape;35;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lgn="l">
              <a:spcBef>
                <a:spcPts val="0"/>
              </a:spcBef>
              <a:spcAft>
                <a:spcPts val="0"/>
              </a:spcAft>
              <a:buClr>
                <a:schemeClr val="lt1"/>
              </a:buClr>
              <a:buSzPts val="1200"/>
              <a:buChar char="●"/>
              <a:defRPr sz="1200" b="1" i="0">
                <a:solidFill>
                  <a:schemeClr val="accent4"/>
                </a:solidFill>
                <a:latin typeface="Nunito" pitchFamily="2" charset="77"/>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dirty="0"/>
          </a:p>
        </p:txBody>
      </p:sp>
      <p:pic>
        <p:nvPicPr>
          <p:cNvPr id="6" name="Picture 5">
            <a:extLst>
              <a:ext uri="{FF2B5EF4-FFF2-40B4-BE49-F238E27FC236}">
                <a16:creationId xmlns:a16="http://schemas.microsoft.com/office/drawing/2014/main" id="{5D43D761-600E-824B-9935-7BCD78669BC1}"/>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b="1" i="0">
                <a:solidFill>
                  <a:schemeClr val="accent4"/>
                </a:solidFill>
                <a:latin typeface="Ingeborg Heavy" panose="02070503040600000004" pitchFamily="18" charset="77"/>
              </a:defRPr>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dirty="0"/>
          </a:p>
        </p:txBody>
      </p:sp>
      <p:pic>
        <p:nvPicPr>
          <p:cNvPr id="4" name="Picture 3">
            <a:extLst>
              <a:ext uri="{FF2B5EF4-FFF2-40B4-BE49-F238E27FC236}">
                <a16:creationId xmlns:a16="http://schemas.microsoft.com/office/drawing/2014/main" id="{B0EF7900-A00A-4944-8713-F37D4AC99D10}"/>
              </a:ext>
            </a:extLst>
          </p:cNvPr>
          <p:cNvPicPr>
            <a:picLocks noChangeAspect="1"/>
          </p:cNvPicPr>
          <p:nvPr userDrawn="1"/>
        </p:nvPicPr>
        <p:blipFill>
          <a:blip r:embed="rId2"/>
          <a:stretch>
            <a:fillRect/>
          </a:stretch>
        </p:blipFill>
        <p:spPr>
          <a:xfrm>
            <a:off x="6764867" y="4323357"/>
            <a:ext cx="2125135" cy="475359"/>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p:nvPr/>
        </p:nvSpPr>
        <p:spPr>
          <a:xfrm rot="10800000" flipH="1">
            <a:off x="0" y="1"/>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b="1" i="0">
                <a:solidFill>
                  <a:schemeClr val="accent4"/>
                </a:solidFill>
                <a:latin typeface="Nunito" pitchFamily="2" charset="77"/>
              </a:defRPr>
            </a:lvl1pPr>
          </a:lstStyle>
          <a:p>
            <a:endParaRPr dirty="0"/>
          </a:p>
        </p:txBody>
      </p:sp>
      <p:pic>
        <p:nvPicPr>
          <p:cNvPr id="5" name="Picture 4">
            <a:extLst>
              <a:ext uri="{FF2B5EF4-FFF2-40B4-BE49-F238E27FC236}">
                <a16:creationId xmlns:a16="http://schemas.microsoft.com/office/drawing/2014/main" id="{8852C48B-E422-034C-A439-885CF36C3842}"/>
              </a:ext>
            </a:extLst>
          </p:cNvPr>
          <p:cNvPicPr>
            <a:picLocks noChangeAspect="1"/>
          </p:cNvPicPr>
          <p:nvPr userDrawn="1"/>
        </p:nvPicPr>
        <p:blipFill>
          <a:blip r:embed="rId2"/>
          <a:stretch>
            <a:fillRect/>
          </a:stretch>
        </p:blipFill>
        <p:spPr>
          <a:xfrm>
            <a:off x="6764867" y="4007627"/>
            <a:ext cx="2125070" cy="47534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46"/>
        <p:cNvGrpSpPr/>
        <p:nvPr/>
      </p:nvGrpSpPr>
      <p:grpSpPr>
        <a:xfrm>
          <a:off x="0" y="0"/>
          <a:ext cx="0" cy="0"/>
          <a:chOff x="0" y="0"/>
          <a:chExt cx="0" cy="0"/>
        </a:xfrm>
      </p:grpSpPr>
      <p:sp>
        <p:nvSpPr>
          <p:cNvPr id="7" name="Google Shape;18;p4">
            <a:extLst>
              <a:ext uri="{FF2B5EF4-FFF2-40B4-BE49-F238E27FC236}">
                <a16:creationId xmlns:a16="http://schemas.microsoft.com/office/drawing/2014/main" id="{A3CC9320-8850-5548-A7DE-F339F61F578D}"/>
              </a:ext>
            </a:extLst>
          </p:cNvPr>
          <p:cNvSpPr/>
          <p:nvPr userDrawn="1"/>
        </p:nvSpPr>
        <p:spPr>
          <a:xfrm rot="10800000" flipH="1">
            <a:off x="0" y="0"/>
            <a:ext cx="9144000" cy="5003775"/>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Rectangle 7">
            <a:extLst>
              <a:ext uri="{FF2B5EF4-FFF2-40B4-BE49-F238E27FC236}">
                <a16:creationId xmlns:a16="http://schemas.microsoft.com/office/drawing/2014/main" id="{E2DA3A6E-1AB2-2D4D-99A9-52B38A98DFE6}"/>
              </a:ext>
            </a:extLst>
          </p:cNvPr>
          <p:cNvSpPr/>
          <p:nvPr userDrawn="1"/>
        </p:nvSpPr>
        <p:spPr>
          <a:xfrm>
            <a:off x="0" y="5003800"/>
            <a:ext cx="9144000" cy="139700"/>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Google Shape;47;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b="1" i="0">
                <a:solidFill>
                  <a:srgbClr val="00AEEF"/>
                </a:solidFill>
                <a:latin typeface="Ingeborg Heavy" panose="02070503040600000004" pitchFamily="18" charset="77"/>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48" name="Google Shape;48;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b="1" i="0">
                <a:solidFill>
                  <a:schemeClr val="tx2">
                    <a:lumMod val="75000"/>
                  </a:schemeClr>
                </a:solidFill>
                <a:latin typeface="Nunito" pitchFamily="2" charset="77"/>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dirty="0"/>
          </a:p>
        </p:txBody>
      </p:sp>
      <p:pic>
        <p:nvPicPr>
          <p:cNvPr id="10" name="Picture 9">
            <a:extLst>
              <a:ext uri="{FF2B5EF4-FFF2-40B4-BE49-F238E27FC236}">
                <a16:creationId xmlns:a16="http://schemas.microsoft.com/office/drawing/2014/main" id="{8A8FC3EF-1962-3F45-BCB6-680070D69EE4}"/>
              </a:ext>
            </a:extLst>
          </p:cNvPr>
          <p:cNvPicPr>
            <a:picLocks noChangeAspect="1"/>
          </p:cNvPicPr>
          <p:nvPr userDrawn="1"/>
        </p:nvPicPr>
        <p:blipFill>
          <a:blip r:embed="rId2"/>
          <a:stretch>
            <a:fillRect/>
          </a:stretch>
        </p:blipFill>
        <p:spPr>
          <a:xfrm>
            <a:off x="6764867" y="4329364"/>
            <a:ext cx="2125070" cy="47534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49"/>
        <p:cNvGrpSpPr/>
        <p:nvPr/>
      </p:nvGrpSpPr>
      <p:grpSpPr>
        <a:xfrm>
          <a:off x="0" y="0"/>
          <a:ext cx="0" cy="0"/>
          <a:chOff x="0" y="0"/>
          <a:chExt cx="0" cy="0"/>
        </a:xfrm>
      </p:grpSpPr>
      <p:sp>
        <p:nvSpPr>
          <p:cNvPr id="3" name="Google Shape;18;p4">
            <a:extLst>
              <a:ext uri="{FF2B5EF4-FFF2-40B4-BE49-F238E27FC236}">
                <a16:creationId xmlns:a16="http://schemas.microsoft.com/office/drawing/2014/main" id="{FCB7D75C-D1A1-4F4A-B6C8-198A065A980E}"/>
              </a:ext>
            </a:extLst>
          </p:cNvPr>
          <p:cNvSpPr/>
          <p:nvPr userDrawn="1"/>
        </p:nvSpPr>
        <p:spPr>
          <a:xfrm rot="10800000" flipH="1">
            <a:off x="0" y="-1"/>
            <a:ext cx="9144000" cy="51435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0AEE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dirty="0"/>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dirty="0"/>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bg1"/>
          </a:solidFill>
          <a:latin typeface="Nunito" pitchFamily="2" charset="77"/>
          <a:ea typeface="Nunito"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FA238-065B-C242-A397-86EF549BC71F}"/>
              </a:ext>
            </a:extLst>
          </p:cNvPr>
          <p:cNvSpPr>
            <a:spLocks noGrp="1"/>
          </p:cNvSpPr>
          <p:nvPr>
            <p:ph type="ctrTitle"/>
          </p:nvPr>
        </p:nvSpPr>
        <p:spPr/>
        <p:txBody>
          <a:bodyPr/>
          <a:lstStyle/>
          <a:p>
            <a:r>
              <a:rPr lang="en-US" dirty="0"/>
              <a:t>Welcome Back, Everyone!</a:t>
            </a:r>
          </a:p>
        </p:txBody>
      </p:sp>
      <p:sp>
        <p:nvSpPr>
          <p:cNvPr id="3" name="Subtitle 2">
            <a:extLst>
              <a:ext uri="{FF2B5EF4-FFF2-40B4-BE49-F238E27FC236}">
                <a16:creationId xmlns:a16="http://schemas.microsoft.com/office/drawing/2014/main" id="{E51993E1-054C-C647-AF4D-321FBAA30F8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05236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FCB5E7-191E-7B4B-AFB1-535B8A9EBAA2}"/>
              </a:ext>
            </a:extLst>
          </p:cNvPr>
          <p:cNvSpPr>
            <a:spLocks noGrp="1"/>
          </p:cNvSpPr>
          <p:nvPr>
            <p:ph type="body" idx="1"/>
          </p:nvPr>
        </p:nvSpPr>
        <p:spPr/>
        <p:txBody>
          <a:bodyPr/>
          <a:lstStyle/>
          <a:p>
            <a:endParaRPr lang="en-US"/>
          </a:p>
        </p:txBody>
      </p:sp>
      <p:sp>
        <p:nvSpPr>
          <p:cNvPr id="3" name="Rectangle 2">
            <a:extLst>
              <a:ext uri="{FF2B5EF4-FFF2-40B4-BE49-F238E27FC236}">
                <a16:creationId xmlns:a16="http://schemas.microsoft.com/office/drawing/2014/main" id="{8BB451DD-6101-C54E-8E1D-8B1CFC956BFB}"/>
              </a:ext>
            </a:extLst>
          </p:cNvPr>
          <p:cNvSpPr/>
          <p:nvPr/>
        </p:nvSpPr>
        <p:spPr>
          <a:xfrm>
            <a:off x="0" y="66674"/>
            <a:ext cx="9077325" cy="4255267"/>
          </a:xfrm>
          <a:prstGeom prst="rect">
            <a:avLst/>
          </a:prstGeom>
        </p:spPr>
        <p:txBody>
          <a:bodyPr wrap="square">
            <a:spAutoFit/>
          </a:bodyPr>
          <a:lstStyle/>
          <a:p>
            <a:pPr algn="ctr">
              <a:lnSpc>
                <a:spcPct val="107000"/>
              </a:lnSpc>
              <a:spcAft>
                <a:spcPts val="800"/>
              </a:spcAft>
            </a:pPr>
            <a:r>
              <a:rPr lang="en-US" sz="3000" dirty="0">
                <a:latin typeface="Ingeborg" panose="02070503040600000004" pitchFamily="18" charset="77"/>
                <a:ea typeface="Calibri" panose="020F0502020204030204" pitchFamily="34" charset="0"/>
                <a:cs typeface="Times New Roman" panose="02020603050405020304" pitchFamily="18" charset="0"/>
              </a:rPr>
              <a:t>What do we get out of positive emotions?</a:t>
            </a:r>
          </a:p>
          <a:p>
            <a:pPr algn="ctr">
              <a:spcAft>
                <a:spcPts val="200"/>
              </a:spcAft>
            </a:pPr>
            <a:endParaRPr lang="en-US" sz="30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latin typeface="Ingeborg" panose="02070503040600000004" pitchFamily="18" charset="77"/>
                <a:ea typeface="Calibri" panose="020F0502020204030204" pitchFamily="34" charset="0"/>
                <a:cs typeface="Times New Roman" panose="02020603050405020304" pitchFamily="18" charset="0"/>
              </a:rPr>
              <a:t>Positive emotions provide us with</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solidFill>
                  <a:srgbClr val="538135"/>
                </a:solidFill>
                <a:latin typeface="Ingeborg" panose="02070503040600000004" pitchFamily="18" charset="77"/>
                <a:ea typeface="Calibri" panose="020F0502020204030204" pitchFamily="34" charset="0"/>
                <a:cs typeface="Times New Roman" panose="02020603050405020304" pitchFamily="18" charset="0"/>
              </a:rPr>
              <a:t>Better health and productivity</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solidFill>
                  <a:srgbClr val="C45911"/>
                </a:solidFill>
                <a:latin typeface="Ingeborg" panose="02070503040600000004" pitchFamily="18" charset="77"/>
                <a:ea typeface="Calibri" panose="020F0502020204030204" pitchFamily="34" charset="0"/>
                <a:cs typeface="Times New Roman" panose="02020603050405020304" pitchFamily="18" charset="0"/>
              </a:rPr>
              <a:t>Stronger relationships</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solidFill>
                  <a:srgbClr val="7030A0"/>
                </a:solidFill>
                <a:latin typeface="Ingeborg" panose="02070503040600000004" pitchFamily="18" charset="77"/>
                <a:ea typeface="Calibri" panose="020F0502020204030204" pitchFamily="34" charset="0"/>
                <a:cs typeface="Times New Roman" panose="02020603050405020304" pitchFamily="18" charset="0"/>
              </a:rPr>
              <a:t>More effective coping strategies and greater </a:t>
            </a:r>
            <a:r>
              <a:rPr lang="en-US" sz="1600" b="1" dirty="0" err="1">
                <a:solidFill>
                  <a:srgbClr val="7030A0"/>
                </a:solidFill>
                <a:latin typeface="Ingeborg" panose="02070503040600000004" pitchFamily="18" charset="77"/>
                <a:ea typeface="Calibri" panose="020F0502020204030204" pitchFamily="34" charset="0"/>
                <a:cs typeface="Times New Roman" panose="02020603050405020304" pitchFamily="18" charset="0"/>
              </a:rPr>
              <a:t>resillience</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solidFill>
                  <a:srgbClr val="FF0000"/>
                </a:solidFill>
                <a:latin typeface="Ingeborg" panose="02070503040600000004" pitchFamily="18" charset="77"/>
                <a:ea typeface="Calibri" panose="020F0502020204030204" pitchFamily="34" charset="0"/>
                <a:cs typeface="Times New Roman" panose="02020603050405020304" pitchFamily="18" charset="0"/>
              </a:rPr>
              <a:t>Protection against cognitive decline</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solidFill>
                  <a:srgbClr val="833C0B"/>
                </a:solidFill>
                <a:latin typeface="Ingeborg" panose="02070503040600000004" pitchFamily="18" charset="77"/>
                <a:ea typeface="Calibri" panose="020F0502020204030204" pitchFamily="34" charset="0"/>
                <a:cs typeface="Times New Roman" panose="02020603050405020304" pitchFamily="18" charset="0"/>
              </a:rPr>
              <a:t>Better productivity and more effective work</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b="1" dirty="0">
                <a:solidFill>
                  <a:srgbClr val="0070C0"/>
                </a:solidFill>
                <a:latin typeface="Ingeborg" panose="02070503040600000004" pitchFamily="18" charset="77"/>
                <a:ea typeface="Calibri" panose="020F0502020204030204" pitchFamily="34" charset="0"/>
                <a:cs typeface="Times New Roman" panose="02020603050405020304" pitchFamily="18" charset="0"/>
              </a:rPr>
              <a:t>More effective leadership and enhanced job performance</a:t>
            </a:r>
            <a:endParaRPr lang="en-US" sz="1600" dirty="0">
              <a:latin typeface="Ingeborg" panose="02070503040600000004" pitchFamily="18" charset="77"/>
              <a:ea typeface="Calibri" panose="020F0502020204030204" pitchFamily="34" charset="0"/>
              <a:cs typeface="Times New Roman" panose="02020603050405020304" pitchFamily="18" charset="0"/>
            </a:endParaRPr>
          </a:p>
          <a:p>
            <a:pPr algn="ctr">
              <a:lnSpc>
                <a:spcPct val="107000"/>
              </a:lnSpc>
              <a:spcAft>
                <a:spcPts val="800"/>
              </a:spcAft>
              <a:tabLst>
                <a:tab pos="57150" algn="l"/>
              </a:tabLst>
            </a:pPr>
            <a:r>
              <a:rPr lang="en-US" sz="1600" dirty="0">
                <a:latin typeface="Ingeborg" panose="02070503040600000004" pitchFamily="18" charset="77"/>
                <a:ea typeface="Calibri" panose="020F0502020204030204" pitchFamily="34" charset="0"/>
                <a:cs typeface="Times New Roman" panose="02020603050405020304" pitchFamily="18" charset="0"/>
              </a:rPr>
              <a:t>A greater feeling of connectedness to others</a:t>
            </a:r>
            <a:br>
              <a:rPr lang="en-US" sz="1600" dirty="0">
                <a:latin typeface="Ingeborg" panose="02070503040600000004" pitchFamily="18" charset="77"/>
                <a:ea typeface="Calibri" panose="020F0502020204030204" pitchFamily="34" charset="0"/>
                <a:cs typeface="Times New Roman" panose="02020603050405020304" pitchFamily="18" charset="0"/>
              </a:rPr>
            </a:br>
            <a:endParaRPr lang="en-US" sz="1600" dirty="0">
              <a:effectLst/>
              <a:latin typeface="Ingeborg" panose="02070503040600000004" pitchFamily="18"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0920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912163-B607-9D4C-A40E-D55C211461E5}"/>
              </a:ext>
            </a:extLst>
          </p:cNvPr>
          <p:cNvSpPr>
            <a:spLocks noGrp="1"/>
          </p:cNvSpPr>
          <p:nvPr>
            <p:ph type="body" idx="1"/>
          </p:nvPr>
        </p:nvSpPr>
        <p:spPr/>
        <p:txBody>
          <a:bodyPr/>
          <a:lstStyle/>
          <a:p>
            <a:endParaRPr lang="en-US"/>
          </a:p>
        </p:txBody>
      </p:sp>
      <p:sp>
        <p:nvSpPr>
          <p:cNvPr id="7" name="TextBox 6">
            <a:extLst>
              <a:ext uri="{FF2B5EF4-FFF2-40B4-BE49-F238E27FC236}">
                <a16:creationId xmlns:a16="http://schemas.microsoft.com/office/drawing/2014/main" id="{9A3CA0AF-CCFB-9548-94AE-B7C339ED2AFF}"/>
              </a:ext>
            </a:extLst>
          </p:cNvPr>
          <p:cNvSpPr txBox="1"/>
          <p:nvPr/>
        </p:nvSpPr>
        <p:spPr>
          <a:xfrm>
            <a:off x="-209404" y="144764"/>
            <a:ext cx="8913655" cy="584775"/>
          </a:xfrm>
          <a:prstGeom prst="rect">
            <a:avLst/>
          </a:prstGeom>
          <a:noFill/>
        </p:spPr>
        <p:txBody>
          <a:bodyPr wrap="square" rtlCol="0">
            <a:spAutoFit/>
          </a:bodyPr>
          <a:lstStyle/>
          <a:p>
            <a:pPr algn="ctr"/>
            <a:r>
              <a:rPr lang="en-US" sz="3200" dirty="0">
                <a:latin typeface="Ingeborg" panose="02070503040600000004" pitchFamily="18" charset="77"/>
              </a:rPr>
              <a:t>What are some positive emotions?</a:t>
            </a:r>
          </a:p>
        </p:txBody>
      </p:sp>
      <p:graphicFrame>
        <p:nvGraphicFramePr>
          <p:cNvPr id="8" name="Table 7">
            <a:extLst>
              <a:ext uri="{FF2B5EF4-FFF2-40B4-BE49-F238E27FC236}">
                <a16:creationId xmlns:a16="http://schemas.microsoft.com/office/drawing/2014/main" id="{54D4F2A7-B171-F34E-9C1C-144B608F655F}"/>
              </a:ext>
            </a:extLst>
          </p:cNvPr>
          <p:cNvGraphicFramePr>
            <a:graphicFrameLocks noGrp="1"/>
          </p:cNvGraphicFramePr>
          <p:nvPr>
            <p:extLst>
              <p:ext uri="{D42A27DB-BD31-4B8C-83A1-F6EECF244321}">
                <p14:modId xmlns:p14="http://schemas.microsoft.com/office/powerpoint/2010/main" val="2819437739"/>
              </p:ext>
            </p:extLst>
          </p:nvPr>
        </p:nvGraphicFramePr>
        <p:xfrm>
          <a:off x="1524000" y="847725"/>
          <a:ext cx="5143500" cy="3588426"/>
        </p:xfrm>
        <a:graphic>
          <a:graphicData uri="http://schemas.openxmlformats.org/drawingml/2006/table">
            <a:tbl>
              <a:tblPr firstRow="1" bandRow="1">
                <a:tableStyleId>{BDBED569-4797-4DF1-A0F4-6AAB3CD982D8}</a:tableStyleId>
              </a:tblPr>
              <a:tblGrid>
                <a:gridCol w="2571750">
                  <a:extLst>
                    <a:ext uri="{9D8B030D-6E8A-4147-A177-3AD203B41FA5}">
                      <a16:colId xmlns:a16="http://schemas.microsoft.com/office/drawing/2014/main" val="3002192128"/>
                    </a:ext>
                  </a:extLst>
                </a:gridCol>
                <a:gridCol w="2571750">
                  <a:extLst>
                    <a:ext uri="{9D8B030D-6E8A-4147-A177-3AD203B41FA5}">
                      <a16:colId xmlns:a16="http://schemas.microsoft.com/office/drawing/2014/main" val="2247400298"/>
                    </a:ext>
                  </a:extLst>
                </a:gridCol>
              </a:tblGrid>
              <a:tr h="1320407">
                <a:tc>
                  <a:txBody>
                    <a:bodyPr/>
                    <a:lstStyle/>
                    <a:p>
                      <a:r>
                        <a:rPr lang="en-US" sz="1400" b="1" u="none" strike="noStrike" cap="none" dirty="0">
                          <a:solidFill>
                            <a:schemeClr val="bg2">
                              <a:lumMod val="50000"/>
                            </a:schemeClr>
                          </a:solidFill>
                          <a:effectLst/>
                          <a:latin typeface="Ingeborg" panose="02070503040600000004" pitchFamily="18" charset="77"/>
                          <a:sym typeface="Arial"/>
                        </a:rPr>
                        <a:t>Admiration</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u="none" strike="noStrike" cap="none" dirty="0">
                          <a:solidFill>
                            <a:schemeClr val="bg2">
                              <a:lumMod val="50000"/>
                            </a:schemeClr>
                          </a:solidFill>
                          <a:effectLst/>
                          <a:latin typeface="Ingeborg" panose="02070503040600000004" pitchFamily="18" charset="77"/>
                          <a:sym typeface="Arial"/>
                        </a:rPr>
                        <a:t>Think of this as approval with a dash of awe. Felt often with respect to a person you look up to</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358405">
                <a:tc>
                  <a:txBody>
                    <a:bodyPr/>
                    <a:lstStyle/>
                    <a:p>
                      <a:r>
                        <a:rPr lang="en-US" sz="1400" b="1" u="none" strike="noStrike" cap="none" dirty="0">
                          <a:solidFill>
                            <a:schemeClr val="bg2">
                              <a:lumMod val="50000"/>
                            </a:schemeClr>
                          </a:solidFill>
                          <a:effectLst/>
                          <a:latin typeface="Ingeborg" panose="02070503040600000004" pitchFamily="18" charset="77"/>
                          <a:sym typeface="Arial"/>
                        </a:rPr>
                        <a:t>Affection</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rPr>
                        <a:t>A warm feeling directed toward person or pet whose company we enjoy</a:t>
                      </a:r>
                    </a:p>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r h="909614">
                <a:tc>
                  <a:txBody>
                    <a:bodyPr/>
                    <a:lstStyle/>
                    <a:p>
                      <a:r>
                        <a:rPr lang="en-US" sz="1400" b="1" u="none" strike="noStrike" cap="none" dirty="0">
                          <a:solidFill>
                            <a:schemeClr val="bg2">
                              <a:lumMod val="50000"/>
                            </a:schemeClr>
                          </a:solidFill>
                          <a:effectLst/>
                          <a:latin typeface="Ingeborg" panose="02070503040600000004" pitchFamily="18" charset="77"/>
                          <a:sym typeface="Arial"/>
                        </a:rPr>
                        <a:t>Attraction</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u="none" strike="noStrike" cap="none" dirty="0">
                          <a:solidFill>
                            <a:schemeClr val="bg2">
                              <a:lumMod val="50000"/>
                            </a:schemeClr>
                          </a:solidFill>
                          <a:effectLst/>
                          <a:latin typeface="Ingeborg" panose="02070503040600000004" pitchFamily="18" charset="77"/>
                          <a:sym typeface="Arial"/>
                        </a:rPr>
                        <a:t>Feeling a strong pull toward something or another person</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4220090162"/>
                  </a:ext>
                </a:extLst>
              </a:tr>
            </a:tbl>
          </a:graphicData>
        </a:graphic>
      </p:graphicFrame>
    </p:spTree>
    <p:extLst>
      <p:ext uri="{BB962C8B-B14F-4D97-AF65-F5344CB8AC3E}">
        <p14:creationId xmlns:p14="http://schemas.microsoft.com/office/powerpoint/2010/main" val="3082712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F04B40-D1AD-C04D-B94F-B5C4F497373E}"/>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B6A90E2D-63E2-544B-82E3-7B69EED24A6D}"/>
              </a:ext>
            </a:extLst>
          </p:cNvPr>
          <p:cNvGraphicFramePr>
            <a:graphicFrameLocks noGrp="1"/>
          </p:cNvGraphicFramePr>
          <p:nvPr>
            <p:extLst>
              <p:ext uri="{D42A27DB-BD31-4B8C-83A1-F6EECF244321}">
                <p14:modId xmlns:p14="http://schemas.microsoft.com/office/powerpoint/2010/main" val="1535699922"/>
              </p:ext>
            </p:extLst>
          </p:nvPr>
        </p:nvGraphicFramePr>
        <p:xfrm>
          <a:off x="1397960" y="148856"/>
          <a:ext cx="5305426" cy="3916715"/>
        </p:xfrm>
        <a:graphic>
          <a:graphicData uri="http://schemas.openxmlformats.org/drawingml/2006/table">
            <a:tbl>
              <a:tblPr firstRow="1" bandRow="1">
                <a:tableStyleId>{BDBED569-4797-4DF1-A0F4-6AAB3CD982D8}</a:tableStyleId>
              </a:tblPr>
              <a:tblGrid>
                <a:gridCol w="2652713">
                  <a:extLst>
                    <a:ext uri="{9D8B030D-6E8A-4147-A177-3AD203B41FA5}">
                      <a16:colId xmlns:a16="http://schemas.microsoft.com/office/drawing/2014/main" val="3002192128"/>
                    </a:ext>
                  </a:extLst>
                </a:gridCol>
                <a:gridCol w="2652713">
                  <a:extLst>
                    <a:ext uri="{9D8B030D-6E8A-4147-A177-3AD203B41FA5}">
                      <a16:colId xmlns:a16="http://schemas.microsoft.com/office/drawing/2014/main" val="2247400298"/>
                    </a:ext>
                  </a:extLst>
                </a:gridCol>
              </a:tblGrid>
              <a:tr h="1318437">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Altruism/selflessness</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A desire to show generosity to others without expecting a return</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440038">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Amusement</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7000"/>
                        </a:lnSpc>
                        <a:spcBef>
                          <a:spcPts val="0"/>
                        </a:spcBef>
                        <a:spcAft>
                          <a:spcPts val="0"/>
                        </a:spcAft>
                        <a:buClr>
                          <a:srgbClr val="000000"/>
                        </a:buClr>
                        <a:buSzTx/>
                        <a:buFont typeface="Arial"/>
                        <a:buNone/>
                        <a:tabLst>
                          <a:tab pos="57150" algn="l"/>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pleasantly distracted by something; makes you laugh</a:t>
                      </a:r>
                    </a:p>
                    <a:p>
                      <a:pPr marL="0" marR="0">
                        <a:lnSpc>
                          <a:spcPct val="107000"/>
                        </a:lnSpc>
                        <a:spcBef>
                          <a:spcPts val="0"/>
                        </a:spcBef>
                        <a:spcAft>
                          <a:spcPts val="0"/>
                        </a:spcAft>
                        <a:tabLst>
                          <a:tab pos="57150" algn="l"/>
                        </a:tabLst>
                      </a:pP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r h="875564">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Boldness</a:t>
                      </a:r>
                    </a:p>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Audacity</a:t>
                      </a:r>
                    </a:p>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Daring</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positively fearless or fear-defying readiness to stop beyond your comfort zone or to ask for something</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4220090162"/>
                  </a:ext>
                </a:extLst>
              </a:tr>
            </a:tbl>
          </a:graphicData>
        </a:graphic>
      </p:graphicFrame>
    </p:spTree>
    <p:extLst>
      <p:ext uri="{BB962C8B-B14F-4D97-AF65-F5344CB8AC3E}">
        <p14:creationId xmlns:p14="http://schemas.microsoft.com/office/powerpoint/2010/main" val="3943488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5E6FE7-A02B-F645-8AF3-E7873E176F02}"/>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36C369AD-3E55-BB4F-8DB6-5736BA850A9B}"/>
              </a:ext>
            </a:extLst>
          </p:cNvPr>
          <p:cNvGraphicFramePr>
            <a:graphicFrameLocks noGrp="1"/>
          </p:cNvGraphicFramePr>
          <p:nvPr>
            <p:extLst>
              <p:ext uri="{D42A27DB-BD31-4B8C-83A1-F6EECF244321}">
                <p14:modId xmlns:p14="http://schemas.microsoft.com/office/powerpoint/2010/main" val="1588425323"/>
              </p:ext>
            </p:extLst>
          </p:nvPr>
        </p:nvGraphicFramePr>
        <p:xfrm>
          <a:off x="1182208" y="114193"/>
          <a:ext cx="5486400" cy="4165450"/>
        </p:xfrm>
        <a:graphic>
          <a:graphicData uri="http://schemas.openxmlformats.org/drawingml/2006/table">
            <a:tbl>
              <a:tblPr firstRow="1" bandRow="1">
                <a:tableStyleId>{BDBED569-4797-4DF1-A0F4-6AAB3CD982D8}</a:tableStyleId>
              </a:tblPr>
              <a:tblGrid>
                <a:gridCol w="2743200">
                  <a:extLst>
                    <a:ext uri="{9D8B030D-6E8A-4147-A177-3AD203B41FA5}">
                      <a16:colId xmlns:a16="http://schemas.microsoft.com/office/drawing/2014/main" val="3002192128"/>
                    </a:ext>
                  </a:extLst>
                </a:gridCol>
                <a:gridCol w="2743200">
                  <a:extLst>
                    <a:ext uri="{9D8B030D-6E8A-4147-A177-3AD203B41FA5}">
                      <a16:colId xmlns:a16="http://schemas.microsoft.com/office/drawing/2014/main" val="2247400298"/>
                    </a:ext>
                  </a:extLst>
                </a:gridCol>
              </a:tblGrid>
              <a:tr h="810539">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Bliss</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A feeling of intense or high satisfaction or contentment</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163132">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Cheerfulness</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We feel when we are happy and upbeat. Some people may see it as being in a good mood</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r h="1033539">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Compassion</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a strong sympathy and concern for the sufferings of others</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4220090162"/>
                  </a:ext>
                </a:extLst>
              </a:tr>
              <a:tr h="983863">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Confidence</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of calm trust in our abilities  or qualities, or a certainty that something is true</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726232640"/>
                  </a:ext>
                </a:extLst>
              </a:tr>
            </a:tbl>
          </a:graphicData>
        </a:graphic>
      </p:graphicFrame>
    </p:spTree>
    <p:extLst>
      <p:ext uri="{BB962C8B-B14F-4D97-AF65-F5344CB8AC3E}">
        <p14:creationId xmlns:p14="http://schemas.microsoft.com/office/powerpoint/2010/main" val="873551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81393F-061A-D94A-AB7F-92359CDCDDE8}"/>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6D91FC0E-764F-B345-80C6-7D457A016FFA}"/>
              </a:ext>
            </a:extLst>
          </p:cNvPr>
          <p:cNvGraphicFramePr>
            <a:graphicFrameLocks noGrp="1"/>
          </p:cNvGraphicFramePr>
          <p:nvPr>
            <p:extLst>
              <p:ext uri="{D42A27DB-BD31-4B8C-83A1-F6EECF244321}">
                <p14:modId xmlns:p14="http://schemas.microsoft.com/office/powerpoint/2010/main" val="2490662954"/>
              </p:ext>
            </p:extLst>
          </p:nvPr>
        </p:nvGraphicFramePr>
        <p:xfrm>
          <a:off x="1189517" y="180753"/>
          <a:ext cx="5486400" cy="4119203"/>
        </p:xfrm>
        <a:graphic>
          <a:graphicData uri="http://schemas.openxmlformats.org/drawingml/2006/table">
            <a:tbl>
              <a:tblPr firstRow="1" bandRow="1">
                <a:tableStyleId>{BDBED569-4797-4DF1-A0F4-6AAB3CD982D8}</a:tableStyleId>
              </a:tblPr>
              <a:tblGrid>
                <a:gridCol w="2743200">
                  <a:extLst>
                    <a:ext uri="{9D8B030D-6E8A-4147-A177-3AD203B41FA5}">
                      <a16:colId xmlns:a16="http://schemas.microsoft.com/office/drawing/2014/main" val="3002192128"/>
                    </a:ext>
                  </a:extLst>
                </a:gridCol>
                <a:gridCol w="2743200">
                  <a:extLst>
                    <a:ext uri="{9D8B030D-6E8A-4147-A177-3AD203B41FA5}">
                      <a16:colId xmlns:a16="http://schemas.microsoft.com/office/drawing/2014/main" val="2247400298"/>
                    </a:ext>
                  </a:extLst>
                </a:gridCol>
              </a:tblGrid>
              <a:tr h="981075">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Contentment</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genuinely satisfied with our current state of reality</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134804">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Eagerness</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passionate readiness to do or experience something</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r h="1001662">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Empowerment</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filled with power to do something, or anything</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4220090162"/>
                  </a:ext>
                </a:extLst>
              </a:tr>
              <a:tr h="1001662">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Enjoyment/delight</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pleasure in something or finding joy in it</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2336318140"/>
                  </a:ext>
                </a:extLst>
              </a:tr>
            </a:tbl>
          </a:graphicData>
        </a:graphic>
      </p:graphicFrame>
    </p:spTree>
    <p:extLst>
      <p:ext uri="{BB962C8B-B14F-4D97-AF65-F5344CB8AC3E}">
        <p14:creationId xmlns:p14="http://schemas.microsoft.com/office/powerpoint/2010/main" val="3366015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58422B-81EE-6D4D-86D8-6D2706F3C217}"/>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BB927DB1-974A-5A4B-9ACD-19CBAC07E932}"/>
              </a:ext>
            </a:extLst>
          </p:cNvPr>
          <p:cNvGraphicFramePr>
            <a:graphicFrameLocks noGrp="1"/>
          </p:cNvGraphicFramePr>
          <p:nvPr>
            <p:extLst>
              <p:ext uri="{D42A27DB-BD31-4B8C-83A1-F6EECF244321}">
                <p14:modId xmlns:p14="http://schemas.microsoft.com/office/powerpoint/2010/main" val="3835835468"/>
              </p:ext>
            </p:extLst>
          </p:nvPr>
        </p:nvGraphicFramePr>
        <p:xfrm>
          <a:off x="1704089" y="318976"/>
          <a:ext cx="5486400" cy="3281714"/>
        </p:xfrm>
        <a:graphic>
          <a:graphicData uri="http://schemas.openxmlformats.org/drawingml/2006/table">
            <a:tbl>
              <a:tblPr firstRow="1" bandRow="1">
                <a:tableStyleId>{BDBED569-4797-4DF1-A0F4-6AAB3CD982D8}</a:tableStyleId>
              </a:tblPr>
              <a:tblGrid>
                <a:gridCol w="2743200">
                  <a:extLst>
                    <a:ext uri="{9D8B030D-6E8A-4147-A177-3AD203B41FA5}">
                      <a16:colId xmlns:a16="http://schemas.microsoft.com/office/drawing/2014/main" val="3002192128"/>
                    </a:ext>
                  </a:extLst>
                </a:gridCol>
                <a:gridCol w="2743200">
                  <a:extLst>
                    <a:ext uri="{9D8B030D-6E8A-4147-A177-3AD203B41FA5}">
                      <a16:colId xmlns:a16="http://schemas.microsoft.com/office/drawing/2014/main" val="2247400298"/>
                    </a:ext>
                  </a:extLst>
                </a:gridCol>
              </a:tblGrid>
              <a:tr h="1463772">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Enthusiasm</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an energetic and optimistic interest in something</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440038">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Euphoria</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Feeling an intense, giddy happiness or elation</a:t>
                      </a:r>
                    </a:p>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Feeling agitated and optimistic anticipation usually connected to something that’s about to happen or something you want to do</a:t>
                      </a:r>
                    </a:p>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890689800"/>
                  </a:ext>
                </a:extLst>
              </a:tr>
            </a:tbl>
          </a:graphicData>
        </a:graphic>
      </p:graphicFrame>
    </p:spTree>
    <p:extLst>
      <p:ext uri="{BB962C8B-B14F-4D97-AF65-F5344CB8AC3E}">
        <p14:creationId xmlns:p14="http://schemas.microsoft.com/office/powerpoint/2010/main" val="2450612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12B069-9D9F-F04B-BC23-3B8437FC40CB}"/>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6CFEF9DF-8548-8740-A591-BA5ED64073B6}"/>
              </a:ext>
            </a:extLst>
          </p:cNvPr>
          <p:cNvGraphicFramePr>
            <a:graphicFrameLocks noGrp="1"/>
          </p:cNvGraphicFramePr>
          <p:nvPr>
            <p:extLst>
              <p:ext uri="{D42A27DB-BD31-4B8C-83A1-F6EECF244321}">
                <p14:modId xmlns:p14="http://schemas.microsoft.com/office/powerpoint/2010/main" val="1375279743"/>
              </p:ext>
            </p:extLst>
          </p:nvPr>
        </p:nvGraphicFramePr>
        <p:xfrm>
          <a:off x="1749499" y="520110"/>
          <a:ext cx="5486400" cy="2894063"/>
        </p:xfrm>
        <a:graphic>
          <a:graphicData uri="http://schemas.openxmlformats.org/drawingml/2006/table">
            <a:tbl>
              <a:tblPr firstRow="1" bandRow="1">
                <a:tableStyleId>{BDBED569-4797-4DF1-A0F4-6AAB3CD982D8}</a:tableStyleId>
              </a:tblPr>
              <a:tblGrid>
                <a:gridCol w="2743200">
                  <a:extLst>
                    <a:ext uri="{9D8B030D-6E8A-4147-A177-3AD203B41FA5}">
                      <a16:colId xmlns:a16="http://schemas.microsoft.com/office/drawing/2014/main" val="3002192128"/>
                    </a:ext>
                  </a:extLst>
                </a:gridCol>
                <a:gridCol w="2743200">
                  <a:extLst>
                    <a:ext uri="{9D8B030D-6E8A-4147-A177-3AD203B41FA5}">
                      <a16:colId xmlns:a16="http://schemas.microsoft.com/office/drawing/2014/main" val="2247400298"/>
                    </a:ext>
                  </a:extLst>
                </a:gridCol>
              </a:tblGrid>
              <a:tr h="1454025">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Forgiveness</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ready to let go of any ill will toward someone who has hurt you and to want only good for them instead</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440038">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Gratitude</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to show thankfulness for something or for all the goodness in our lives</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bl>
          </a:graphicData>
        </a:graphic>
      </p:graphicFrame>
    </p:spTree>
    <p:extLst>
      <p:ext uri="{BB962C8B-B14F-4D97-AF65-F5344CB8AC3E}">
        <p14:creationId xmlns:p14="http://schemas.microsoft.com/office/powerpoint/2010/main" val="4128333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A0C1705-32C2-F14B-B678-5688EB90BE4A}"/>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C5DD130D-A881-704E-AC31-9BC61E7FE314}"/>
              </a:ext>
            </a:extLst>
          </p:cNvPr>
          <p:cNvGraphicFramePr>
            <a:graphicFrameLocks noGrp="1"/>
          </p:cNvGraphicFramePr>
          <p:nvPr>
            <p:extLst>
              <p:ext uri="{D42A27DB-BD31-4B8C-83A1-F6EECF244321}">
                <p14:modId xmlns:p14="http://schemas.microsoft.com/office/powerpoint/2010/main" val="2331593621"/>
              </p:ext>
            </p:extLst>
          </p:nvPr>
        </p:nvGraphicFramePr>
        <p:xfrm>
          <a:off x="1781397" y="520109"/>
          <a:ext cx="5486400" cy="2894063"/>
        </p:xfrm>
        <a:graphic>
          <a:graphicData uri="http://schemas.openxmlformats.org/drawingml/2006/table">
            <a:tbl>
              <a:tblPr firstRow="1" bandRow="1">
                <a:tableStyleId>{BDBED569-4797-4DF1-A0F4-6AAB3CD982D8}</a:tableStyleId>
              </a:tblPr>
              <a:tblGrid>
                <a:gridCol w="2743200">
                  <a:extLst>
                    <a:ext uri="{9D8B030D-6E8A-4147-A177-3AD203B41FA5}">
                      <a16:colId xmlns:a16="http://schemas.microsoft.com/office/drawing/2014/main" val="3002192128"/>
                    </a:ext>
                  </a:extLst>
                </a:gridCol>
                <a:gridCol w="2743200">
                  <a:extLst>
                    <a:ext uri="{9D8B030D-6E8A-4147-A177-3AD203B41FA5}">
                      <a16:colId xmlns:a16="http://schemas.microsoft.com/office/drawing/2014/main" val="2247400298"/>
                    </a:ext>
                  </a:extLst>
                </a:gridCol>
              </a:tblGrid>
              <a:tr h="1454025">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Goodwill</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Feeling and wanting only good things for someone and wanting a good life for that person regardless of whether the feeling is mutual</a:t>
                      </a:r>
                    </a:p>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3898100339"/>
                  </a:ext>
                </a:extLst>
              </a:tr>
              <a:tr h="1440038">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Hope</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Feeling faith and trust.  Believing and trusting that things will get better.  It’s more than just feeling optimism.</a:t>
                      </a:r>
                    </a:p>
                  </a:txBody>
                  <a:tcPr marL="68580" marR="68580" marT="0" marB="0"/>
                </a:tc>
                <a:extLst>
                  <a:ext uri="{0D108BD9-81ED-4DB2-BD59-A6C34878D82A}">
                    <a16:rowId xmlns:a16="http://schemas.microsoft.com/office/drawing/2014/main" val="1890689800"/>
                  </a:ext>
                </a:extLst>
              </a:tr>
            </a:tbl>
          </a:graphicData>
        </a:graphic>
      </p:graphicFrame>
    </p:spTree>
    <p:extLst>
      <p:ext uri="{BB962C8B-B14F-4D97-AF65-F5344CB8AC3E}">
        <p14:creationId xmlns:p14="http://schemas.microsoft.com/office/powerpoint/2010/main" val="3622568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7998066-9597-0942-BCEB-C746D7116B7B}"/>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6D938541-7CD4-E745-AA39-B894F0E130B5}"/>
              </a:ext>
            </a:extLst>
          </p:cNvPr>
          <p:cNvGraphicFramePr>
            <a:graphicFrameLocks noGrp="1"/>
          </p:cNvGraphicFramePr>
          <p:nvPr>
            <p:extLst>
              <p:ext uri="{D42A27DB-BD31-4B8C-83A1-F6EECF244321}">
                <p14:modId xmlns:p14="http://schemas.microsoft.com/office/powerpoint/2010/main" val="1444300973"/>
              </p:ext>
            </p:extLst>
          </p:nvPr>
        </p:nvGraphicFramePr>
        <p:xfrm>
          <a:off x="506204" y="1426354"/>
          <a:ext cx="5486400" cy="1454025"/>
        </p:xfrm>
        <a:graphic>
          <a:graphicData uri="http://schemas.openxmlformats.org/drawingml/2006/table">
            <a:tbl>
              <a:tblPr firstRow="1" bandRow="1">
                <a:tableStyleId>{BDBED569-4797-4DF1-A0F4-6AAB3CD982D8}</a:tableStyleId>
              </a:tblPr>
              <a:tblGrid>
                <a:gridCol w="2743200">
                  <a:extLst>
                    <a:ext uri="{9D8B030D-6E8A-4147-A177-3AD203B41FA5}">
                      <a16:colId xmlns:a16="http://schemas.microsoft.com/office/drawing/2014/main" val="3002192128"/>
                    </a:ext>
                  </a:extLst>
                </a:gridCol>
                <a:gridCol w="2743200">
                  <a:extLst>
                    <a:ext uri="{9D8B030D-6E8A-4147-A177-3AD203B41FA5}">
                      <a16:colId xmlns:a16="http://schemas.microsoft.com/office/drawing/2014/main" val="2247400298"/>
                    </a:ext>
                  </a:extLst>
                </a:gridCol>
              </a:tblGrid>
              <a:tr h="1454025">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Happiness</a:t>
                      </a:r>
                      <a:r>
                        <a:rPr lang="en-US"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Real happiness is a feeling of intense and unshakable well-being about our current state of reality</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bl>
          </a:graphicData>
        </a:graphic>
      </p:graphicFrame>
      <p:pic>
        <p:nvPicPr>
          <p:cNvPr id="6" name="Picture 5" descr="https://i.pinimg.com/originals/c7/f7/d9/c7f7d91e50118e77481ef0f587e526e8.jpg">
            <a:extLst>
              <a:ext uri="{FF2B5EF4-FFF2-40B4-BE49-F238E27FC236}">
                <a16:creationId xmlns:a16="http://schemas.microsoft.com/office/drawing/2014/main" id="{0EB734BA-415E-4643-8441-F03EA3EF5A2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602818" y="226493"/>
            <a:ext cx="2371948" cy="35161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51325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7998066-9597-0942-BCEB-C746D7116B7B}"/>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6D938541-7CD4-E745-AA39-B894F0E130B5}"/>
              </a:ext>
            </a:extLst>
          </p:cNvPr>
          <p:cNvGraphicFramePr>
            <a:graphicFrameLocks noGrp="1"/>
          </p:cNvGraphicFramePr>
          <p:nvPr>
            <p:extLst>
              <p:ext uri="{D42A27DB-BD31-4B8C-83A1-F6EECF244321}">
                <p14:modId xmlns:p14="http://schemas.microsoft.com/office/powerpoint/2010/main" val="2541171194"/>
              </p:ext>
            </p:extLst>
          </p:nvPr>
        </p:nvGraphicFramePr>
        <p:xfrm>
          <a:off x="288894" y="1315170"/>
          <a:ext cx="5311264" cy="1371600"/>
        </p:xfrm>
        <a:graphic>
          <a:graphicData uri="http://schemas.openxmlformats.org/drawingml/2006/table">
            <a:tbl>
              <a:tblPr firstRow="1" bandRow="1">
                <a:tableStyleId>{BDBED569-4797-4DF1-A0F4-6AAB3CD982D8}</a:tableStyleId>
              </a:tblPr>
              <a:tblGrid>
                <a:gridCol w="2655632">
                  <a:extLst>
                    <a:ext uri="{9D8B030D-6E8A-4147-A177-3AD203B41FA5}">
                      <a16:colId xmlns:a16="http://schemas.microsoft.com/office/drawing/2014/main" val="3002192128"/>
                    </a:ext>
                  </a:extLst>
                </a:gridCol>
                <a:gridCol w="2655632">
                  <a:extLst>
                    <a:ext uri="{9D8B030D-6E8A-4147-A177-3AD203B41FA5}">
                      <a16:colId xmlns:a16="http://schemas.microsoft.com/office/drawing/2014/main" val="2247400298"/>
                    </a:ext>
                  </a:extLst>
                </a:gridCol>
              </a:tblGrid>
              <a:tr h="975931">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Joy</a:t>
                      </a:r>
                      <a:r>
                        <a:rPr lang="en-US"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of intense delight or happiness, usually because something we are experiencing or because of something someone did</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bl>
          </a:graphicData>
        </a:graphic>
      </p:graphicFrame>
      <p:pic>
        <p:nvPicPr>
          <p:cNvPr id="4" name="Picture 3" descr="https://i.pinimg.com/736x/28/84/5e/28845e0731d8d006c7676a36b23a1ad0--adorable-babies-cute-kids.jpg">
            <a:extLst>
              <a:ext uri="{FF2B5EF4-FFF2-40B4-BE49-F238E27FC236}">
                <a16:creationId xmlns:a16="http://schemas.microsoft.com/office/drawing/2014/main" id="{19128B6B-F57F-8641-966F-532FE28F6B9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816009" y="382656"/>
            <a:ext cx="3209293" cy="3211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74671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5E1C0-917B-0D44-AB0F-9D81239F9AD3}"/>
              </a:ext>
            </a:extLst>
          </p:cNvPr>
          <p:cNvSpPr>
            <a:spLocks noGrp="1"/>
          </p:cNvSpPr>
          <p:nvPr>
            <p:ph type="title"/>
          </p:nvPr>
        </p:nvSpPr>
        <p:spPr/>
        <p:txBody>
          <a:bodyPr/>
          <a:lstStyle/>
          <a:p>
            <a:r>
              <a:rPr lang="en-US" dirty="0"/>
              <a:t>Icebreaker </a:t>
            </a:r>
          </a:p>
        </p:txBody>
      </p:sp>
    </p:spTree>
    <p:extLst>
      <p:ext uri="{BB962C8B-B14F-4D97-AF65-F5344CB8AC3E}">
        <p14:creationId xmlns:p14="http://schemas.microsoft.com/office/powerpoint/2010/main" val="3310238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89CD6F5-DCD4-1346-B584-D281490D09E5}"/>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261C03AE-75BD-8F41-9910-CF787AB44D66}"/>
              </a:ext>
            </a:extLst>
          </p:cNvPr>
          <p:cNvGraphicFramePr>
            <a:graphicFrameLocks noGrp="1"/>
          </p:cNvGraphicFramePr>
          <p:nvPr>
            <p:extLst>
              <p:ext uri="{D42A27DB-BD31-4B8C-83A1-F6EECF244321}">
                <p14:modId xmlns:p14="http://schemas.microsoft.com/office/powerpoint/2010/main" val="4166582470"/>
              </p:ext>
            </p:extLst>
          </p:nvPr>
        </p:nvGraphicFramePr>
        <p:xfrm>
          <a:off x="1280922" y="402336"/>
          <a:ext cx="5934456" cy="3319272"/>
        </p:xfrm>
        <a:graphic>
          <a:graphicData uri="http://schemas.openxmlformats.org/drawingml/2006/table">
            <a:tbl>
              <a:tblPr firstRow="1" bandRow="1">
                <a:tableStyleId>{BDBED569-4797-4DF1-A0F4-6AAB3CD982D8}</a:tableStyleId>
              </a:tblPr>
              <a:tblGrid>
                <a:gridCol w="1143000">
                  <a:extLst>
                    <a:ext uri="{9D8B030D-6E8A-4147-A177-3AD203B41FA5}">
                      <a16:colId xmlns:a16="http://schemas.microsoft.com/office/drawing/2014/main" val="3002192128"/>
                    </a:ext>
                  </a:extLst>
                </a:gridCol>
                <a:gridCol w="4791456">
                  <a:extLst>
                    <a:ext uri="{9D8B030D-6E8A-4147-A177-3AD203B41FA5}">
                      <a16:colId xmlns:a16="http://schemas.microsoft.com/office/drawing/2014/main" val="2247400298"/>
                    </a:ext>
                  </a:extLst>
                </a:gridCol>
              </a:tblGrid>
              <a:tr h="1842478">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Love</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deep affection for someone and an intense desire to serve that person’s best interest.  It can also include a desire for a closer relationship</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476794">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Optimism</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confident that things will work out to your advantage and/or to someone else’s or that things will get better</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bl>
          </a:graphicData>
        </a:graphic>
      </p:graphicFrame>
    </p:spTree>
    <p:extLst>
      <p:ext uri="{BB962C8B-B14F-4D97-AF65-F5344CB8AC3E}">
        <p14:creationId xmlns:p14="http://schemas.microsoft.com/office/powerpoint/2010/main" val="2564358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D2E02D7-7F5B-9047-8800-300A32FCA87C}"/>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8D2BC702-4983-7A49-9EC3-6629BEB26A54}"/>
              </a:ext>
            </a:extLst>
          </p:cNvPr>
          <p:cNvGraphicFramePr>
            <a:graphicFrameLocks noGrp="1"/>
          </p:cNvGraphicFramePr>
          <p:nvPr>
            <p:extLst>
              <p:ext uri="{D42A27DB-BD31-4B8C-83A1-F6EECF244321}">
                <p14:modId xmlns:p14="http://schemas.microsoft.com/office/powerpoint/2010/main" val="1052685723"/>
              </p:ext>
            </p:extLst>
          </p:nvPr>
        </p:nvGraphicFramePr>
        <p:xfrm>
          <a:off x="1226058" y="576072"/>
          <a:ext cx="6044184" cy="2990088"/>
        </p:xfrm>
        <a:graphic>
          <a:graphicData uri="http://schemas.openxmlformats.org/drawingml/2006/table">
            <a:tbl>
              <a:tblPr firstRow="1" bandRow="1">
                <a:tableStyleId>{BDBED569-4797-4DF1-A0F4-6AAB3CD982D8}</a:tableStyleId>
              </a:tblPr>
              <a:tblGrid>
                <a:gridCol w="2118197">
                  <a:extLst>
                    <a:ext uri="{9D8B030D-6E8A-4147-A177-3AD203B41FA5}">
                      <a16:colId xmlns:a16="http://schemas.microsoft.com/office/drawing/2014/main" val="3002192128"/>
                    </a:ext>
                  </a:extLst>
                </a:gridCol>
                <a:gridCol w="3925987">
                  <a:extLst>
                    <a:ext uri="{9D8B030D-6E8A-4147-A177-3AD203B41FA5}">
                      <a16:colId xmlns:a16="http://schemas.microsoft.com/office/drawing/2014/main" val="2247400298"/>
                    </a:ext>
                  </a:extLst>
                </a:gridCol>
              </a:tblGrid>
              <a:tr h="1428984">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Satisfaction</a:t>
                      </a:r>
                    </a:p>
                  </a:txBody>
                  <a:tcPr marL="68580" marR="68580" marT="0" marB="0"/>
                </a:tc>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both fulfillment and approval about an experience or an event/something that happened.</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561104">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Triumph</a:t>
                      </a:r>
                      <a:r>
                        <a:rPr lang="en-US"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of having achieved a great victory or of having overcome a challenge</a:t>
                      </a:r>
                    </a:p>
                  </a:txBody>
                  <a:tcPr/>
                </a:tc>
                <a:extLst>
                  <a:ext uri="{0D108BD9-81ED-4DB2-BD59-A6C34878D82A}">
                    <a16:rowId xmlns:a16="http://schemas.microsoft.com/office/drawing/2014/main" val="1890689800"/>
                  </a:ext>
                </a:extLst>
              </a:tr>
            </a:tbl>
          </a:graphicData>
        </a:graphic>
      </p:graphicFrame>
    </p:spTree>
    <p:extLst>
      <p:ext uri="{BB962C8B-B14F-4D97-AF65-F5344CB8AC3E}">
        <p14:creationId xmlns:p14="http://schemas.microsoft.com/office/powerpoint/2010/main" val="2890167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AF04B40-D1AD-C04D-B94F-B5C4F497373E}"/>
              </a:ext>
            </a:extLst>
          </p:cNvPr>
          <p:cNvSpPr>
            <a:spLocks noGrp="1"/>
          </p:cNvSpPr>
          <p:nvPr>
            <p:ph type="body" idx="1"/>
          </p:nvPr>
        </p:nvSpPr>
        <p:spPr/>
        <p:txBody>
          <a:bodyPr/>
          <a:lstStyle/>
          <a:p>
            <a:endParaRPr lang="en-US"/>
          </a:p>
        </p:txBody>
      </p:sp>
      <p:graphicFrame>
        <p:nvGraphicFramePr>
          <p:cNvPr id="3" name="Table 2">
            <a:extLst>
              <a:ext uri="{FF2B5EF4-FFF2-40B4-BE49-F238E27FC236}">
                <a16:creationId xmlns:a16="http://schemas.microsoft.com/office/drawing/2014/main" id="{B6A90E2D-63E2-544B-82E3-7B69EED24A6D}"/>
              </a:ext>
            </a:extLst>
          </p:cNvPr>
          <p:cNvGraphicFramePr>
            <a:graphicFrameLocks noGrp="1"/>
          </p:cNvGraphicFramePr>
          <p:nvPr>
            <p:extLst>
              <p:ext uri="{D42A27DB-BD31-4B8C-83A1-F6EECF244321}">
                <p14:modId xmlns:p14="http://schemas.microsoft.com/office/powerpoint/2010/main" val="2854748768"/>
              </p:ext>
            </p:extLst>
          </p:nvPr>
        </p:nvGraphicFramePr>
        <p:xfrm>
          <a:off x="1514918" y="159488"/>
          <a:ext cx="5305426" cy="3633865"/>
        </p:xfrm>
        <a:graphic>
          <a:graphicData uri="http://schemas.openxmlformats.org/drawingml/2006/table">
            <a:tbl>
              <a:tblPr firstRow="1" bandRow="1">
                <a:tableStyleId>{BDBED569-4797-4DF1-A0F4-6AAB3CD982D8}</a:tableStyleId>
              </a:tblPr>
              <a:tblGrid>
                <a:gridCol w="2652713">
                  <a:extLst>
                    <a:ext uri="{9D8B030D-6E8A-4147-A177-3AD203B41FA5}">
                      <a16:colId xmlns:a16="http://schemas.microsoft.com/office/drawing/2014/main" val="3002192128"/>
                    </a:ext>
                  </a:extLst>
                </a:gridCol>
                <a:gridCol w="2652713">
                  <a:extLst>
                    <a:ext uri="{9D8B030D-6E8A-4147-A177-3AD203B41FA5}">
                      <a16:colId xmlns:a16="http://schemas.microsoft.com/office/drawing/2014/main" val="2247400298"/>
                    </a:ext>
                  </a:extLst>
                </a:gridCol>
              </a:tblGrid>
              <a:tr h="1286539">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Worthiness</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good enough and deserving of something good</a:t>
                      </a:r>
                    </a:p>
                    <a:p>
                      <a:endParaRPr lang="en-US" sz="1400" b="1" dirty="0">
                        <a:solidFill>
                          <a:schemeClr val="bg2">
                            <a:lumMod val="50000"/>
                          </a:schemeClr>
                        </a:solidFill>
                        <a:latin typeface="Ingeborg" panose="02070503040600000004" pitchFamily="18" charset="77"/>
                      </a:endParaRPr>
                    </a:p>
                  </a:txBody>
                  <a:tcPr/>
                </a:tc>
                <a:extLst>
                  <a:ext uri="{0D108BD9-81ED-4DB2-BD59-A6C34878D82A}">
                    <a16:rowId xmlns:a16="http://schemas.microsoft.com/office/drawing/2014/main" val="3898100339"/>
                  </a:ext>
                </a:extLst>
              </a:tr>
              <a:tr h="1440038">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Pride</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Feeling a deep satisfaction in the accomplishment of something or a strong appreciation for our worth or dignity</a:t>
                      </a:r>
                    </a:p>
                    <a:p>
                      <a:pPr marL="0" marR="0">
                        <a:lnSpc>
                          <a:spcPct val="107000"/>
                        </a:lnSpc>
                        <a:spcBef>
                          <a:spcPts val="0"/>
                        </a:spcBef>
                        <a:spcAft>
                          <a:spcPts val="0"/>
                        </a:spcAft>
                        <a:tabLst>
                          <a:tab pos="57150" algn="l"/>
                        </a:tabLst>
                      </a:pPr>
                      <a:endPar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0689800"/>
                  </a:ext>
                </a:extLst>
              </a:tr>
              <a:tr h="875564">
                <a:tc>
                  <a:txBody>
                    <a:bodyPr/>
                    <a:lstStyle/>
                    <a:p>
                      <a:r>
                        <a:rPr lang="en-US" sz="1400" b="1" i="0" u="none" strike="noStrike" cap="none" dirty="0">
                          <a:solidFill>
                            <a:schemeClr val="bg2">
                              <a:lumMod val="50000"/>
                            </a:schemeClr>
                          </a:solidFill>
                          <a:effectLst/>
                          <a:latin typeface="Ingeborg" panose="02070503040600000004" pitchFamily="18" charset="77"/>
                          <a:ea typeface="+mn-ea"/>
                          <a:cs typeface="+mn-cs"/>
                          <a:sym typeface="Arial"/>
                        </a:rPr>
                        <a:t>Freedom</a:t>
                      </a:r>
                      <a:r>
                        <a:rPr lang="en-US" sz="1400" b="1" dirty="0">
                          <a:solidFill>
                            <a:schemeClr val="bg2">
                              <a:lumMod val="50000"/>
                            </a:schemeClr>
                          </a:solidFill>
                          <a:effectLst/>
                          <a:latin typeface="Ingeborg" panose="02070503040600000004" pitchFamily="18" charset="77"/>
                        </a:rPr>
                        <a:t> </a:t>
                      </a:r>
                      <a:endParaRPr lang="en-US" sz="1400" b="1" dirty="0">
                        <a:solidFill>
                          <a:schemeClr val="bg2">
                            <a:lumMod val="50000"/>
                          </a:schemeClr>
                        </a:solidFill>
                        <a:latin typeface="Ingeborg" panose="02070503040600000004" pitchFamily="18" charset="77"/>
                      </a:endParaRPr>
                    </a:p>
                  </a:txBody>
                  <a:tcPr/>
                </a:tc>
                <a:tc>
                  <a:txBody>
                    <a:bodyPr/>
                    <a:lstStyle/>
                    <a:p>
                      <a:pPr marL="0" marR="0">
                        <a:lnSpc>
                          <a:spcPct val="107000"/>
                        </a:lnSpc>
                        <a:spcBef>
                          <a:spcPts val="0"/>
                        </a:spcBef>
                        <a:spcAft>
                          <a:spcPts val="0"/>
                        </a:spcAft>
                        <a:tabLst>
                          <a:tab pos="57150" algn="l"/>
                        </a:tabLst>
                      </a:pP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Feeling of self-determination or of having just been liberated from </a:t>
                      </a:r>
                      <a:r>
                        <a:rPr lang="en-US" sz="1400" b="1" u="sng"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a type</a:t>
                      </a:r>
                      <a:r>
                        <a:rPr lang="en-US" sz="1400" b="1" dirty="0">
                          <a:solidFill>
                            <a:schemeClr val="bg2">
                              <a:lumMod val="50000"/>
                            </a:schemeClr>
                          </a:solidFill>
                          <a:effectLst/>
                          <a:latin typeface="Ingeborg" panose="02070503040600000004" pitchFamily="18" charset="77"/>
                          <a:ea typeface="Calibri" panose="020F0502020204030204" pitchFamily="34" charset="0"/>
                          <a:cs typeface="Times New Roman" panose="02020603050405020304" pitchFamily="18" charset="0"/>
                        </a:rPr>
                        <a:t> of slavery</a:t>
                      </a:r>
                    </a:p>
                  </a:txBody>
                  <a:tcPr marL="68580" marR="68580" marT="0" marB="0"/>
                </a:tc>
                <a:extLst>
                  <a:ext uri="{0D108BD9-81ED-4DB2-BD59-A6C34878D82A}">
                    <a16:rowId xmlns:a16="http://schemas.microsoft.com/office/drawing/2014/main" val="4220090162"/>
                  </a:ext>
                </a:extLst>
              </a:tr>
            </a:tbl>
          </a:graphicData>
        </a:graphic>
      </p:graphicFrame>
    </p:spTree>
    <p:extLst>
      <p:ext uri="{BB962C8B-B14F-4D97-AF65-F5344CB8AC3E}">
        <p14:creationId xmlns:p14="http://schemas.microsoft.com/office/powerpoint/2010/main" val="4034240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4BB8927-3240-8043-81BE-D676499ABCB2}"/>
              </a:ext>
            </a:extLst>
          </p:cNvPr>
          <p:cNvSpPr>
            <a:spLocks noGrp="1"/>
          </p:cNvSpPr>
          <p:nvPr>
            <p:ph type="body" idx="1"/>
          </p:nvPr>
        </p:nvSpPr>
        <p:spPr/>
        <p:txBody>
          <a:bodyPr/>
          <a:lstStyle/>
          <a:p>
            <a:endParaRPr lang="en-US"/>
          </a:p>
        </p:txBody>
      </p:sp>
      <p:sp>
        <p:nvSpPr>
          <p:cNvPr id="3" name="Rectangle 2">
            <a:extLst>
              <a:ext uri="{FF2B5EF4-FFF2-40B4-BE49-F238E27FC236}">
                <a16:creationId xmlns:a16="http://schemas.microsoft.com/office/drawing/2014/main" id="{6E8B6E1A-2CB6-3747-9B90-2E55F7687C9F}"/>
              </a:ext>
            </a:extLst>
          </p:cNvPr>
          <p:cNvSpPr/>
          <p:nvPr/>
        </p:nvSpPr>
        <p:spPr>
          <a:xfrm>
            <a:off x="404037" y="132861"/>
            <a:ext cx="8389088" cy="738087"/>
          </a:xfrm>
          <a:prstGeom prst="rect">
            <a:avLst/>
          </a:prstGeom>
        </p:spPr>
        <p:txBody>
          <a:bodyPr wrap="square">
            <a:spAutoFit/>
          </a:bodyPr>
          <a:lstStyle/>
          <a:p>
            <a:pPr algn="ctr">
              <a:lnSpc>
                <a:spcPct val="107000"/>
              </a:lnSpc>
              <a:spcAft>
                <a:spcPts val="800"/>
              </a:spcAft>
              <a:tabLst>
                <a:tab pos="57150" algn="l"/>
              </a:tabLst>
            </a:pPr>
            <a:r>
              <a:rPr lang="en-US" sz="2000" dirty="0">
                <a:latin typeface="Ingeborg" panose="02070503040600000004" pitchFamily="18" charset="77"/>
                <a:ea typeface="Calibri" panose="020F0502020204030204" pitchFamily="34" charset="0"/>
                <a:cs typeface="Times New Roman" panose="02020603050405020304" pitchFamily="18" charset="0"/>
              </a:rPr>
              <a:t>When we take the time to nurture these emotions and to mindfully enjoy them, positive emotions helps us grow. </a:t>
            </a:r>
            <a:endParaRPr lang="en-US" sz="2000" dirty="0">
              <a:effectLst/>
              <a:latin typeface="Ingeborg" panose="02070503040600000004" pitchFamily="18" charset="77"/>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712B9EAA-EB70-6D4B-A798-11F3A0EED087}"/>
              </a:ext>
            </a:extLst>
          </p:cNvPr>
          <p:cNvPicPr>
            <a:picLocks noChangeAspect="1"/>
          </p:cNvPicPr>
          <p:nvPr/>
        </p:nvPicPr>
        <p:blipFill>
          <a:blip r:embed="rId2"/>
          <a:stretch>
            <a:fillRect/>
          </a:stretch>
        </p:blipFill>
        <p:spPr>
          <a:xfrm>
            <a:off x="2009554" y="1034755"/>
            <a:ext cx="5176874" cy="2922074"/>
          </a:xfrm>
          <a:prstGeom prst="rect">
            <a:avLst/>
          </a:prstGeom>
        </p:spPr>
      </p:pic>
    </p:spTree>
    <p:extLst>
      <p:ext uri="{BB962C8B-B14F-4D97-AF65-F5344CB8AC3E}">
        <p14:creationId xmlns:p14="http://schemas.microsoft.com/office/powerpoint/2010/main" val="3733173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4BDB3C-80EF-C749-BA71-ED9D96A238EA}"/>
              </a:ext>
            </a:extLst>
          </p:cNvPr>
          <p:cNvSpPr>
            <a:spLocks noGrp="1"/>
          </p:cNvSpPr>
          <p:nvPr>
            <p:ph type="body" idx="1"/>
          </p:nvPr>
        </p:nvSpPr>
        <p:spPr/>
        <p:txBody>
          <a:bodyPr/>
          <a:lstStyle/>
          <a:p>
            <a:endParaRPr lang="en-US"/>
          </a:p>
        </p:txBody>
      </p:sp>
      <p:sp>
        <p:nvSpPr>
          <p:cNvPr id="3" name="Rectangle 2">
            <a:extLst>
              <a:ext uri="{FF2B5EF4-FFF2-40B4-BE49-F238E27FC236}">
                <a16:creationId xmlns:a16="http://schemas.microsoft.com/office/drawing/2014/main" id="{94AAB159-3F3F-0849-9A99-08548B32D8F0}"/>
              </a:ext>
            </a:extLst>
          </p:cNvPr>
          <p:cNvSpPr/>
          <p:nvPr/>
        </p:nvSpPr>
        <p:spPr>
          <a:xfrm>
            <a:off x="552893" y="255181"/>
            <a:ext cx="7676707" cy="3453702"/>
          </a:xfrm>
          <a:prstGeom prst="rect">
            <a:avLst/>
          </a:prstGeom>
        </p:spPr>
        <p:txBody>
          <a:bodyPr wrap="square">
            <a:spAutoFit/>
          </a:bodyPr>
          <a:lstStyle/>
          <a:p>
            <a:pPr>
              <a:lnSpc>
                <a:spcPct val="107000"/>
              </a:lnSpc>
              <a:spcAft>
                <a:spcPts val="800"/>
              </a:spcAft>
              <a:tabLst>
                <a:tab pos="57150" algn="l"/>
              </a:tabLst>
            </a:pPr>
            <a:r>
              <a:rPr lang="en-US" sz="2000" b="1" u="sng" dirty="0">
                <a:latin typeface="Ingeborg" panose="02070503040600000004" pitchFamily="18" charset="77"/>
                <a:ea typeface="Calibri" panose="020F0502020204030204" pitchFamily="34" charset="0"/>
                <a:cs typeface="Times New Roman" panose="02020603050405020304" pitchFamily="18" charset="0"/>
              </a:rPr>
              <a:t>EXERCISE: 1</a:t>
            </a:r>
            <a:endParaRPr lang="en-US" sz="2000" dirty="0">
              <a:latin typeface="Ingeborg" panose="02070503040600000004" pitchFamily="18" charset="77"/>
              <a:ea typeface="Calibri" panose="020F0502020204030204" pitchFamily="34" charset="0"/>
              <a:cs typeface="Times New Roman" panose="02020603050405020304" pitchFamily="18" charset="0"/>
            </a:endParaRPr>
          </a:p>
          <a:p>
            <a:pPr>
              <a:lnSpc>
                <a:spcPct val="107000"/>
              </a:lnSpc>
              <a:spcAft>
                <a:spcPts val="800"/>
              </a:spcAft>
              <a:tabLst>
                <a:tab pos="57150" algn="l"/>
              </a:tabLst>
            </a:pPr>
            <a:r>
              <a:rPr lang="en-US" sz="2000" dirty="0">
                <a:latin typeface="Ingeborg" panose="02070503040600000004" pitchFamily="18" charset="77"/>
                <a:ea typeface="Calibri" panose="020F0502020204030204" pitchFamily="34" charset="0"/>
                <a:cs typeface="Times New Roman" panose="02020603050405020304" pitchFamily="18" charset="0"/>
              </a:rPr>
              <a:t>Review positive emotions and take time to think about when, where and why we felt one or more of these emotions and share with the group. </a:t>
            </a:r>
          </a:p>
          <a:p>
            <a:pPr>
              <a:lnSpc>
                <a:spcPct val="107000"/>
              </a:lnSpc>
              <a:spcAft>
                <a:spcPts val="800"/>
              </a:spcAft>
              <a:tabLst>
                <a:tab pos="57150" algn="l"/>
              </a:tabLst>
            </a:pPr>
            <a:r>
              <a:rPr lang="en-US" sz="2000" dirty="0">
                <a:latin typeface="Ingeborg" panose="02070503040600000004" pitchFamily="18" charset="77"/>
                <a:ea typeface="Calibri" panose="020F0502020204030204" pitchFamily="34" charset="0"/>
                <a:cs typeface="Times New Roman" panose="02020603050405020304" pitchFamily="18" charset="0"/>
              </a:rPr>
              <a:t> </a:t>
            </a:r>
          </a:p>
          <a:p>
            <a:pPr>
              <a:lnSpc>
                <a:spcPct val="107000"/>
              </a:lnSpc>
              <a:spcAft>
                <a:spcPts val="800"/>
              </a:spcAft>
              <a:tabLst>
                <a:tab pos="57150" algn="l"/>
              </a:tabLst>
            </a:pPr>
            <a:r>
              <a:rPr lang="en-US" sz="2000" b="1" u="sng" dirty="0">
                <a:latin typeface="Ingeborg" panose="02070503040600000004" pitchFamily="18" charset="77"/>
                <a:ea typeface="Calibri" panose="020F0502020204030204" pitchFamily="34" charset="0"/>
                <a:cs typeface="Times New Roman" panose="02020603050405020304" pitchFamily="18" charset="0"/>
              </a:rPr>
              <a:t>EXERCISE: 2</a:t>
            </a:r>
            <a:endParaRPr lang="en-US" sz="2000" dirty="0">
              <a:latin typeface="Ingeborg" panose="02070503040600000004" pitchFamily="18" charset="77"/>
              <a:ea typeface="Calibri" panose="020F0502020204030204" pitchFamily="34" charset="0"/>
              <a:cs typeface="Times New Roman" panose="02020603050405020304" pitchFamily="18" charset="0"/>
            </a:endParaRPr>
          </a:p>
          <a:p>
            <a:pPr>
              <a:lnSpc>
                <a:spcPct val="107000"/>
              </a:lnSpc>
              <a:spcAft>
                <a:spcPts val="800"/>
              </a:spcAft>
              <a:tabLst>
                <a:tab pos="57150" algn="l"/>
              </a:tabLst>
            </a:pPr>
            <a:r>
              <a:rPr lang="en-US" sz="2000" dirty="0">
                <a:latin typeface="Ingeborg" panose="02070503040600000004" pitchFamily="18" charset="77"/>
                <a:ea typeface="Calibri" panose="020F0502020204030204" pitchFamily="34" charset="0"/>
                <a:cs typeface="Times New Roman" panose="02020603050405020304" pitchFamily="18" charset="0"/>
              </a:rPr>
              <a:t>Visualize a moment in your life that you felt good about and  try to feel the emotion that comes up for you and name it. Share with group.</a:t>
            </a:r>
            <a:endParaRPr lang="en-US" sz="2000" dirty="0">
              <a:effectLst/>
              <a:latin typeface="Ingeborg" panose="02070503040600000004" pitchFamily="18"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7930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15E7F7-9126-6644-B77F-388C20984535}"/>
              </a:ext>
            </a:extLst>
          </p:cNvPr>
          <p:cNvSpPr>
            <a:spLocks noGrp="1"/>
          </p:cNvSpPr>
          <p:nvPr>
            <p:ph type="body" idx="1"/>
          </p:nvPr>
        </p:nvSpPr>
        <p:spPr/>
        <p:txBody>
          <a:bodyPr/>
          <a:lstStyle/>
          <a:p>
            <a:endParaRPr lang="en-US"/>
          </a:p>
        </p:txBody>
      </p:sp>
      <p:pic>
        <p:nvPicPr>
          <p:cNvPr id="3" name="Picture 2" descr="https://s-media-cache-ak0.pinimg.com/originals/1e/2e/00/1e2e0029a95938e7adc0d94fc8a3e57f.jpg">
            <a:extLst>
              <a:ext uri="{FF2B5EF4-FFF2-40B4-BE49-F238E27FC236}">
                <a16:creationId xmlns:a16="http://schemas.microsoft.com/office/drawing/2014/main" id="{EBA6589C-84B8-BC47-80F4-7146C03A030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445488" y="106327"/>
            <a:ext cx="3592199" cy="4590498"/>
          </a:xfrm>
          <a:prstGeom prst="rect">
            <a:avLst/>
          </a:prstGeom>
          <a:noFill/>
          <a:ln>
            <a:noFill/>
          </a:ln>
        </p:spPr>
      </p:pic>
    </p:spTree>
    <p:extLst>
      <p:ext uri="{BB962C8B-B14F-4D97-AF65-F5344CB8AC3E}">
        <p14:creationId xmlns:p14="http://schemas.microsoft.com/office/powerpoint/2010/main" val="3002791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C30CE-A876-4B47-A674-5981AFD6A2A0}"/>
              </a:ext>
            </a:extLst>
          </p:cNvPr>
          <p:cNvSpPr>
            <a:spLocks noGrp="1"/>
          </p:cNvSpPr>
          <p:nvPr>
            <p:ph type="title"/>
          </p:nvPr>
        </p:nvSpPr>
        <p:spPr/>
        <p:txBody>
          <a:bodyPr/>
          <a:lstStyle/>
          <a:p>
            <a:pPr algn="ctr"/>
            <a:r>
              <a:rPr lang="en-US" dirty="0"/>
              <a:t>Lets get up and move! </a:t>
            </a:r>
          </a:p>
        </p:txBody>
      </p:sp>
    </p:spTree>
    <p:extLst>
      <p:ext uri="{BB962C8B-B14F-4D97-AF65-F5344CB8AC3E}">
        <p14:creationId xmlns:p14="http://schemas.microsoft.com/office/powerpoint/2010/main" val="2755202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9AC17383-37FA-8E41-ACE2-113E11B59823}"/>
              </a:ext>
            </a:extLst>
          </p:cNvPr>
          <p:cNvSpPr txBox="1">
            <a:spLocks/>
          </p:cNvSpPr>
          <p:nvPr/>
        </p:nvSpPr>
        <p:spPr>
          <a:xfrm>
            <a:off x="471900" y="129125"/>
            <a:ext cx="8222100" cy="767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Ingeborg" panose="02070503040600000004" pitchFamily="18" charset="77"/>
                <a:ea typeface="Ingeborg" panose="02070503040600000004" pitchFamily="18"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a:solidFill>
                  <a:srgbClr val="00B0F0"/>
                </a:solidFill>
              </a:rPr>
              <a:t>Action Plan </a:t>
            </a:r>
          </a:p>
        </p:txBody>
      </p:sp>
    </p:spTree>
    <p:extLst>
      <p:ext uri="{BB962C8B-B14F-4D97-AF65-F5344CB8AC3E}">
        <p14:creationId xmlns:p14="http://schemas.microsoft.com/office/powerpoint/2010/main" val="3903178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744D6-1DCA-8C4E-AF26-C841A017D823}"/>
              </a:ext>
            </a:extLst>
          </p:cNvPr>
          <p:cNvSpPr>
            <a:spLocks noGrp="1"/>
          </p:cNvSpPr>
          <p:nvPr>
            <p:ph type="title"/>
          </p:nvPr>
        </p:nvSpPr>
        <p:spPr>
          <a:xfrm>
            <a:off x="475500" y="142106"/>
            <a:ext cx="8222100" cy="1963500"/>
          </a:xfrm>
        </p:spPr>
        <p:txBody>
          <a:bodyPr/>
          <a:lstStyle/>
          <a:p>
            <a:r>
              <a:rPr lang="en-US" sz="3200" dirty="0"/>
              <a:t>Thank you for coming!</a:t>
            </a:r>
            <a:br>
              <a:rPr lang="en-US" sz="3200" dirty="0"/>
            </a:br>
            <a:r>
              <a:rPr lang="en-US" sz="3200" dirty="0"/>
              <a:t>We hope to see you all again next week!</a:t>
            </a:r>
          </a:p>
        </p:txBody>
      </p:sp>
      <p:sp>
        <p:nvSpPr>
          <p:cNvPr id="3" name="Text Placeholder 2">
            <a:extLst>
              <a:ext uri="{FF2B5EF4-FFF2-40B4-BE49-F238E27FC236}">
                <a16:creationId xmlns:a16="http://schemas.microsoft.com/office/drawing/2014/main" id="{72EA4ABD-61F5-5949-8DA6-9C72EBD6F6AF}"/>
              </a:ext>
            </a:extLst>
          </p:cNvPr>
          <p:cNvSpPr>
            <a:spLocks noGrp="1"/>
          </p:cNvSpPr>
          <p:nvPr>
            <p:ph type="body" idx="1"/>
          </p:nvPr>
        </p:nvSpPr>
        <p:spPr>
          <a:xfrm>
            <a:off x="0" y="2602875"/>
            <a:ext cx="9218427" cy="1671413"/>
          </a:xfrm>
        </p:spPr>
        <p:txBody>
          <a:bodyPr/>
          <a:lstStyle/>
          <a:p>
            <a:r>
              <a:rPr lang="en-US" dirty="0">
                <a:latin typeface="Ingeborg" panose="02070503040600000004" pitchFamily="18" charset="77"/>
              </a:rPr>
              <a:t>Next meeting </a:t>
            </a:r>
            <a:r>
              <a:rPr lang="en-US" u="sng" dirty="0">
                <a:latin typeface="Ingeborg" panose="02070503040600000004" pitchFamily="18" charset="77"/>
              </a:rPr>
              <a:t>Monday, November 18</a:t>
            </a:r>
            <a:r>
              <a:rPr lang="en-US" u="sng" baseline="30000" dirty="0">
                <a:latin typeface="Ingeborg" panose="02070503040600000004" pitchFamily="18" charset="77"/>
              </a:rPr>
              <a:t>th</a:t>
            </a:r>
            <a:r>
              <a:rPr lang="en-US" u="sng" dirty="0">
                <a:latin typeface="Ingeborg" panose="02070503040600000004" pitchFamily="18" charset="77"/>
              </a:rPr>
              <a:t> 10:30am Room 558</a:t>
            </a:r>
          </a:p>
          <a:p>
            <a:r>
              <a:rPr lang="en-US" dirty="0">
                <a:latin typeface="Ingeborg" panose="02070503040600000004" pitchFamily="18" charset="77"/>
              </a:rPr>
              <a:t>Focus on your action plan- think about the change you want to make</a:t>
            </a:r>
          </a:p>
          <a:p>
            <a:r>
              <a:rPr lang="en-US" dirty="0">
                <a:latin typeface="Ingeborg" panose="02070503040600000004" pitchFamily="18" charset="77"/>
              </a:rPr>
              <a:t>Bring in a healthy recipe to share with the group </a:t>
            </a:r>
          </a:p>
          <a:p>
            <a:r>
              <a:rPr lang="en-US" dirty="0">
                <a:latin typeface="Ingeborg" panose="02070503040600000004" pitchFamily="18" charset="77"/>
              </a:rPr>
              <a:t>Check out the resource guide- ask Norma if you need help contacting a resource </a:t>
            </a:r>
          </a:p>
          <a:p>
            <a:endParaRPr lang="en-US" dirty="0"/>
          </a:p>
        </p:txBody>
      </p:sp>
    </p:spTree>
    <p:extLst>
      <p:ext uri="{BB962C8B-B14F-4D97-AF65-F5344CB8AC3E}">
        <p14:creationId xmlns:p14="http://schemas.microsoft.com/office/powerpoint/2010/main" val="4059775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401EF9-76C8-7F49-B1AF-1448AE2E67AC}"/>
              </a:ext>
            </a:extLst>
          </p:cNvPr>
          <p:cNvSpPr>
            <a:spLocks noGrp="1"/>
          </p:cNvSpPr>
          <p:nvPr>
            <p:ph type="body" idx="1"/>
          </p:nvPr>
        </p:nvSpPr>
        <p:spPr/>
        <p:txBody>
          <a:bodyPr/>
          <a:lstStyle/>
          <a:p>
            <a:endParaRPr lang="en-US"/>
          </a:p>
        </p:txBody>
      </p:sp>
      <p:sp>
        <p:nvSpPr>
          <p:cNvPr id="3" name="Text Placeholder 2">
            <a:extLst>
              <a:ext uri="{FF2B5EF4-FFF2-40B4-BE49-F238E27FC236}">
                <a16:creationId xmlns:a16="http://schemas.microsoft.com/office/drawing/2014/main" id="{8901AE20-2307-0B4C-BC31-EDA330DABC8C}"/>
              </a:ext>
            </a:extLst>
          </p:cNvPr>
          <p:cNvSpPr>
            <a:spLocks noGrp="1"/>
          </p:cNvSpPr>
          <p:nvPr>
            <p:ph type="body" idx="2"/>
          </p:nvPr>
        </p:nvSpPr>
        <p:spPr/>
        <p:txBody>
          <a:bodyPr/>
          <a:lstStyle/>
          <a:p>
            <a:endParaRPr lang="en-US"/>
          </a:p>
        </p:txBody>
      </p:sp>
      <p:sp>
        <p:nvSpPr>
          <p:cNvPr id="4" name="Title 3">
            <a:extLst>
              <a:ext uri="{FF2B5EF4-FFF2-40B4-BE49-F238E27FC236}">
                <a16:creationId xmlns:a16="http://schemas.microsoft.com/office/drawing/2014/main" id="{BE062A9F-DB34-404A-95AF-8AC6668E5908}"/>
              </a:ext>
            </a:extLst>
          </p:cNvPr>
          <p:cNvSpPr>
            <a:spLocks noGrp="1"/>
          </p:cNvSpPr>
          <p:nvPr>
            <p:ph type="title"/>
          </p:nvPr>
        </p:nvSpPr>
        <p:spPr/>
        <p:txBody>
          <a:bodyPr/>
          <a:lstStyle/>
          <a:p>
            <a:r>
              <a:rPr lang="en-US" dirty="0"/>
              <a:t>Jigsaw Puzzle </a:t>
            </a:r>
          </a:p>
        </p:txBody>
      </p:sp>
    </p:spTree>
    <p:extLst>
      <p:ext uri="{BB962C8B-B14F-4D97-AF65-F5344CB8AC3E}">
        <p14:creationId xmlns:p14="http://schemas.microsoft.com/office/powerpoint/2010/main" val="1806364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DE9F2-C3C3-824D-994C-79FE71898645}"/>
              </a:ext>
            </a:extLst>
          </p:cNvPr>
          <p:cNvSpPr>
            <a:spLocks noGrp="1"/>
          </p:cNvSpPr>
          <p:nvPr>
            <p:ph type="title"/>
          </p:nvPr>
        </p:nvSpPr>
        <p:spPr/>
        <p:txBody>
          <a:bodyPr/>
          <a:lstStyle/>
          <a:p>
            <a:r>
              <a:rPr lang="en-US" sz="3200" dirty="0"/>
              <a:t>Weekly Check-in </a:t>
            </a:r>
          </a:p>
        </p:txBody>
      </p:sp>
    </p:spTree>
    <p:extLst>
      <p:ext uri="{BB962C8B-B14F-4D97-AF65-F5344CB8AC3E}">
        <p14:creationId xmlns:p14="http://schemas.microsoft.com/office/powerpoint/2010/main" val="2696259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C3C15-5F67-7844-B045-1AF1F84818A5}"/>
              </a:ext>
            </a:extLst>
          </p:cNvPr>
          <p:cNvSpPr>
            <a:spLocks noGrp="1"/>
          </p:cNvSpPr>
          <p:nvPr>
            <p:ph type="title"/>
          </p:nvPr>
        </p:nvSpPr>
        <p:spPr/>
        <p:txBody>
          <a:bodyPr/>
          <a:lstStyle/>
          <a:p>
            <a:pPr algn="ctr"/>
            <a:r>
              <a:rPr lang="en-US" sz="3200" dirty="0"/>
              <a:t>Emotions</a:t>
            </a:r>
          </a:p>
        </p:txBody>
      </p:sp>
    </p:spTree>
    <p:extLst>
      <p:ext uri="{BB962C8B-B14F-4D97-AF65-F5344CB8AC3E}">
        <p14:creationId xmlns:p14="http://schemas.microsoft.com/office/powerpoint/2010/main" val="1056004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C30CE-A876-4B47-A674-5981AFD6A2A0}"/>
              </a:ext>
            </a:extLst>
          </p:cNvPr>
          <p:cNvSpPr>
            <a:spLocks noGrp="1"/>
          </p:cNvSpPr>
          <p:nvPr>
            <p:ph type="title"/>
          </p:nvPr>
        </p:nvSpPr>
        <p:spPr>
          <a:xfrm>
            <a:off x="84656" y="0"/>
            <a:ext cx="6401156" cy="5027527"/>
          </a:xfrm>
        </p:spPr>
        <p:txBody>
          <a:bodyPr/>
          <a:lstStyle/>
          <a:p>
            <a:r>
              <a:rPr lang="en-US" sz="2000" dirty="0"/>
              <a:t>Emotions are an important part of our every day lives. </a:t>
            </a:r>
            <a:br>
              <a:rPr lang="en-US" sz="2000" dirty="0"/>
            </a:br>
            <a:br>
              <a:rPr lang="en-US" sz="2000" dirty="0"/>
            </a:br>
            <a:r>
              <a:rPr lang="en-US" sz="2000" dirty="0"/>
              <a:t>An emotion is defined as a felt response to something that affects us in some way.  Emotions can be an involuntary response to something like a reflex, or a chosen response like a judgement.  Regardless of how we react, the emotions we feel have a deep effect on every aspect of our lives.  Emotions affect the quality of our relationships, the work we do, our longevity and our overall health. </a:t>
            </a:r>
            <a:br>
              <a:rPr lang="en-US" sz="2000" dirty="0"/>
            </a:br>
            <a:br>
              <a:rPr lang="en-US" sz="2000" dirty="0"/>
            </a:br>
            <a:br>
              <a:rPr lang="en-US" sz="2000" dirty="0"/>
            </a:br>
            <a:endParaRPr lang="en-US" sz="2000" dirty="0"/>
          </a:p>
        </p:txBody>
      </p:sp>
    </p:spTree>
    <p:extLst>
      <p:ext uri="{BB962C8B-B14F-4D97-AF65-F5344CB8AC3E}">
        <p14:creationId xmlns:p14="http://schemas.microsoft.com/office/powerpoint/2010/main" val="1301420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4C129D-8C5F-E645-9FC8-CD6FBD9EAFFE}"/>
              </a:ext>
            </a:extLst>
          </p:cNvPr>
          <p:cNvSpPr>
            <a:spLocks noGrp="1"/>
          </p:cNvSpPr>
          <p:nvPr>
            <p:ph type="body" idx="1"/>
          </p:nvPr>
        </p:nvSpPr>
        <p:spPr/>
        <p:txBody>
          <a:bodyPr/>
          <a:lstStyle/>
          <a:p>
            <a:endParaRPr lang="en-US" dirty="0"/>
          </a:p>
        </p:txBody>
      </p:sp>
      <p:sp>
        <p:nvSpPr>
          <p:cNvPr id="3" name="Rectangle 2">
            <a:extLst>
              <a:ext uri="{FF2B5EF4-FFF2-40B4-BE49-F238E27FC236}">
                <a16:creationId xmlns:a16="http://schemas.microsoft.com/office/drawing/2014/main" id="{DB557CAD-4184-6542-9E9B-C69F82B1A778}"/>
              </a:ext>
            </a:extLst>
          </p:cNvPr>
          <p:cNvSpPr/>
          <p:nvPr/>
        </p:nvSpPr>
        <p:spPr>
          <a:xfrm>
            <a:off x="1371600" y="113622"/>
            <a:ext cx="6291072" cy="604076"/>
          </a:xfrm>
          <a:prstGeom prst="rect">
            <a:avLst/>
          </a:prstGeom>
        </p:spPr>
        <p:txBody>
          <a:bodyPr wrap="square">
            <a:spAutoFit/>
          </a:bodyPr>
          <a:lstStyle/>
          <a:p>
            <a:pPr algn="ctr">
              <a:lnSpc>
                <a:spcPct val="107000"/>
              </a:lnSpc>
              <a:spcAft>
                <a:spcPts val="800"/>
              </a:spcAft>
              <a:tabLst>
                <a:tab pos="57150" algn="l"/>
              </a:tabLst>
            </a:pPr>
            <a:r>
              <a:rPr lang="en-US" sz="3200" b="1" dirty="0">
                <a:latin typeface="Ingeborg" panose="02070503040600000004" pitchFamily="18" charset="77"/>
              </a:rPr>
              <a:t>Positive</a:t>
            </a:r>
            <a:r>
              <a:rPr lang="en-US" sz="3200" dirty="0">
                <a:latin typeface="Ingeborg" panose="02070503040600000004" pitchFamily="18" charset="77"/>
              </a:rPr>
              <a:t> </a:t>
            </a:r>
            <a:r>
              <a:rPr lang="en-US" sz="3200" b="1" dirty="0">
                <a:latin typeface="Ingeborg" panose="02070503040600000004" pitchFamily="18" charset="77"/>
              </a:rPr>
              <a:t>Emotions</a:t>
            </a:r>
          </a:p>
        </p:txBody>
      </p:sp>
      <p:pic>
        <p:nvPicPr>
          <p:cNvPr id="5" name="Picture 4" descr="https://www.brainyquote.com/photos_tr/en/h/helenkeller/101301/helenkeller1-2x.jpg">
            <a:extLst>
              <a:ext uri="{FF2B5EF4-FFF2-40B4-BE49-F238E27FC236}">
                <a16:creationId xmlns:a16="http://schemas.microsoft.com/office/drawing/2014/main" id="{11836AA3-CC76-4849-A3EE-8B3D5BF69C0F}"/>
              </a:ext>
            </a:extLst>
          </p:cNvPr>
          <p:cNvPicPr/>
          <p:nvPr/>
        </p:nvPicPr>
        <p:blipFill rotWithShape="1">
          <a:blip r:embed="rId2">
            <a:extLst>
              <a:ext uri="{28A0092B-C50C-407E-A947-70E740481C1C}">
                <a14:useLocalDpi xmlns:a14="http://schemas.microsoft.com/office/drawing/2010/main" val="0"/>
              </a:ext>
            </a:extLst>
          </a:blip>
          <a:srcRect b="9579"/>
          <a:stretch/>
        </p:blipFill>
        <p:spPr bwMode="auto">
          <a:xfrm>
            <a:off x="1093158" y="828902"/>
            <a:ext cx="6990461" cy="3067584"/>
          </a:xfrm>
          <a:prstGeom prst="rect">
            <a:avLst/>
          </a:prstGeom>
          <a:noFill/>
          <a:ln>
            <a:noFill/>
          </a:ln>
        </p:spPr>
      </p:pic>
    </p:spTree>
    <p:extLst>
      <p:ext uri="{BB962C8B-B14F-4D97-AF65-F5344CB8AC3E}">
        <p14:creationId xmlns:p14="http://schemas.microsoft.com/office/powerpoint/2010/main" val="352524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EF1402-0029-524A-AEB7-D96196679BCD}"/>
              </a:ext>
            </a:extLst>
          </p:cNvPr>
          <p:cNvSpPr>
            <a:spLocks noGrp="1"/>
          </p:cNvSpPr>
          <p:nvPr>
            <p:ph type="body" idx="1"/>
          </p:nvPr>
        </p:nvSpPr>
        <p:spPr/>
        <p:txBody>
          <a:bodyPr/>
          <a:lstStyle/>
          <a:p>
            <a:endParaRPr lang="en-US"/>
          </a:p>
        </p:txBody>
      </p:sp>
      <p:pic>
        <p:nvPicPr>
          <p:cNvPr id="3" name="Picture 2" descr="https://media.myfoxmemphiscom.cmgdigital.com/photo/2016/06/15/babypuppy_1466032800793_4876070_ver1.0_1280_720.jpg">
            <a:extLst>
              <a:ext uri="{FF2B5EF4-FFF2-40B4-BE49-F238E27FC236}">
                <a16:creationId xmlns:a16="http://schemas.microsoft.com/office/drawing/2014/main" id="{A03D83ED-4407-4B48-9B90-6F53FF60216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90735" y="284898"/>
            <a:ext cx="6961398" cy="3638515"/>
          </a:xfrm>
          <a:prstGeom prst="rect">
            <a:avLst/>
          </a:prstGeom>
          <a:noFill/>
          <a:ln>
            <a:noFill/>
          </a:ln>
        </p:spPr>
      </p:pic>
    </p:spTree>
    <p:extLst>
      <p:ext uri="{BB962C8B-B14F-4D97-AF65-F5344CB8AC3E}">
        <p14:creationId xmlns:p14="http://schemas.microsoft.com/office/powerpoint/2010/main" val="3524335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EA7785-ACD1-3C4C-9E5A-A828E78776BA}"/>
              </a:ext>
            </a:extLst>
          </p:cNvPr>
          <p:cNvSpPr>
            <a:spLocks noGrp="1"/>
          </p:cNvSpPr>
          <p:nvPr>
            <p:ph type="body" idx="1"/>
          </p:nvPr>
        </p:nvSpPr>
        <p:spPr/>
        <p:txBody>
          <a:bodyPr/>
          <a:lstStyle/>
          <a:p>
            <a:endParaRPr lang="en-US" dirty="0"/>
          </a:p>
        </p:txBody>
      </p:sp>
      <p:sp>
        <p:nvSpPr>
          <p:cNvPr id="3" name="Rectangle 2">
            <a:extLst>
              <a:ext uri="{FF2B5EF4-FFF2-40B4-BE49-F238E27FC236}">
                <a16:creationId xmlns:a16="http://schemas.microsoft.com/office/drawing/2014/main" id="{BE82B453-E18A-B448-999D-72357B858DD7}"/>
              </a:ext>
            </a:extLst>
          </p:cNvPr>
          <p:cNvSpPr/>
          <p:nvPr/>
        </p:nvSpPr>
        <p:spPr>
          <a:xfrm>
            <a:off x="57150" y="200927"/>
            <a:ext cx="8844630" cy="3701078"/>
          </a:xfrm>
          <a:prstGeom prst="rect">
            <a:avLst/>
          </a:prstGeom>
        </p:spPr>
        <p:txBody>
          <a:bodyPr wrap="square">
            <a:spAutoFit/>
          </a:bodyPr>
          <a:lstStyle/>
          <a:p>
            <a:pPr marL="285750" lvl="0" indent="-285750">
              <a:buFont typeface="Wingdings" pitchFamily="2" charset="2"/>
              <a:buChar char="v"/>
            </a:pPr>
            <a:r>
              <a:rPr lang="en-US" sz="1800" b="1" dirty="0">
                <a:latin typeface="Ingeborg" panose="02070503040600000004" pitchFamily="18" charset="77"/>
              </a:rPr>
              <a:t>All emotions have their appropriate place and time.  </a:t>
            </a:r>
          </a:p>
          <a:p>
            <a:pPr marL="285750" indent="-285750">
              <a:buFont typeface="Wingdings" pitchFamily="2" charset="2"/>
              <a:buChar char="v"/>
            </a:pPr>
            <a:endParaRPr lang="en-US" sz="1800" b="1" dirty="0">
              <a:latin typeface="Ingeborg" panose="02070503040600000004" pitchFamily="18" charset="77"/>
            </a:endParaRPr>
          </a:p>
          <a:p>
            <a:pPr marL="285750" lvl="0" indent="-285750">
              <a:buFont typeface="Wingdings" pitchFamily="2" charset="2"/>
              <a:buChar char="v"/>
            </a:pPr>
            <a:r>
              <a:rPr lang="en-US" sz="1800" b="1" dirty="0">
                <a:latin typeface="Ingeborg" panose="02070503040600000004" pitchFamily="18" charset="77"/>
              </a:rPr>
              <a:t>Positive emotions are the ones most of us prefer to have more frequently.  Yet we often find ourselves entertaining negative emotions and wonder why we stop taking care of ourselves and why our medical conditions get worse. </a:t>
            </a:r>
            <a:br>
              <a:rPr lang="en-US" sz="1800" b="1" dirty="0">
                <a:latin typeface="Ingeborg" panose="02070503040600000004" pitchFamily="18" charset="77"/>
              </a:rPr>
            </a:br>
            <a:endParaRPr lang="en-US" sz="1800" b="1" dirty="0">
              <a:latin typeface="Ingeborg" panose="02070503040600000004" pitchFamily="18" charset="77"/>
            </a:endParaRPr>
          </a:p>
          <a:p>
            <a:pPr marL="285750" lvl="0" indent="-285750">
              <a:buFont typeface="Wingdings" pitchFamily="2" charset="2"/>
              <a:buChar char="v"/>
            </a:pPr>
            <a:r>
              <a:rPr lang="en-US" sz="1800" b="1" dirty="0">
                <a:latin typeface="Ingeborg" panose="02070503040600000004" pitchFamily="18" charset="77"/>
              </a:rPr>
              <a:t>There is a connection between our emotions and our physical and mental health.  The more time we hold positive emotions that match who we really are at our core, the healthier we feel.  </a:t>
            </a:r>
            <a:br>
              <a:rPr lang="en-US" sz="1800" b="1" dirty="0">
                <a:latin typeface="Ingeborg" panose="02070503040600000004" pitchFamily="18" charset="77"/>
              </a:rPr>
            </a:br>
            <a:endParaRPr lang="en-US" sz="1800" b="1" dirty="0">
              <a:latin typeface="Ingeborg" panose="02070503040600000004" pitchFamily="18" charset="77"/>
            </a:endParaRPr>
          </a:p>
          <a:p>
            <a:pPr marL="285750" lvl="0" indent="-285750">
              <a:buFont typeface="Wingdings" pitchFamily="2" charset="2"/>
              <a:buChar char="v"/>
            </a:pPr>
            <a:r>
              <a:rPr lang="en-US" sz="1800" b="1" dirty="0">
                <a:latin typeface="Ingeborg" panose="02070503040600000004" pitchFamily="18" charset="77"/>
              </a:rPr>
              <a:t>While we usually enjoy positive emotions more than negative one, we actually need both.</a:t>
            </a:r>
          </a:p>
          <a:p>
            <a:pPr marL="342900" lvl="0" indent="-342900">
              <a:lnSpc>
                <a:spcPct val="107000"/>
              </a:lnSpc>
              <a:buFont typeface="Symbol" pitchFamily="2" charset="2"/>
              <a:buChar char=""/>
            </a:pPr>
            <a:endParaRPr lang="en-US" sz="1800" dirty="0">
              <a:effectLst/>
              <a:latin typeface="Ingeborg" panose="02070503040600000004" pitchFamily="18" charset="77"/>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2049886"/>
      </p:ext>
    </p:extLst>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1354</TotalTime>
  <Words>902</Words>
  <Application>Microsoft Macintosh PowerPoint</Application>
  <PresentationFormat>On-screen Show (16:9)</PresentationFormat>
  <Paragraphs>100</Paragraphs>
  <Slides>28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Calibri</vt:lpstr>
      <vt:lpstr>Arial</vt:lpstr>
      <vt:lpstr>Wingdings</vt:lpstr>
      <vt:lpstr>Nunito</vt:lpstr>
      <vt:lpstr>Symbol</vt:lpstr>
      <vt:lpstr>Ingeborg Heavy</vt:lpstr>
      <vt:lpstr>Roboto</vt:lpstr>
      <vt:lpstr>Times New Roman</vt:lpstr>
      <vt:lpstr>Ingeborg</vt:lpstr>
      <vt:lpstr>Material</vt:lpstr>
      <vt:lpstr>Welcome Back, Everyone!</vt:lpstr>
      <vt:lpstr>Icebreaker </vt:lpstr>
      <vt:lpstr>Jigsaw Puzzle </vt:lpstr>
      <vt:lpstr>Weekly Check-in </vt:lpstr>
      <vt:lpstr>Emotions</vt:lpstr>
      <vt:lpstr>Emotions are an important part of our every day lives.   An emotion is defined as a felt response to something that affects us in some way.  Emotions can be an involuntary response to something like a reflex, or a chosen response like a judgement.  Regardless of how we react, the emotions we feel have a deep effect on every aspect of our lives.  Emotions affect the quality of our relationships, the work we do, our longevity and our overall health.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get up and move! </vt:lpstr>
      <vt:lpstr>PowerPoint Presentation</vt:lpstr>
      <vt:lpstr>Thank you for coming! We hope to see you all again next week!</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Archer, Andrea</cp:lastModifiedBy>
  <cp:revision>28</cp:revision>
  <dcterms:modified xsi:type="dcterms:W3CDTF">2021-02-25T22:24:07Z</dcterms:modified>
</cp:coreProperties>
</file>