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1"/>
  </p:sldMasterIdLst>
  <p:notesMasterIdLst>
    <p:notesMasterId r:id="rId20"/>
  </p:notesMasterIdLst>
  <p:sldIdLst>
    <p:sldId id="259" r:id="rId2"/>
    <p:sldId id="260" r:id="rId3"/>
    <p:sldId id="261" r:id="rId4"/>
    <p:sldId id="270" r:id="rId5"/>
    <p:sldId id="262" r:id="rId6"/>
    <p:sldId id="271" r:id="rId7"/>
    <p:sldId id="263" r:id="rId8"/>
    <p:sldId id="272" r:id="rId9"/>
    <p:sldId id="274" r:id="rId10"/>
    <p:sldId id="281" r:id="rId11"/>
    <p:sldId id="273" r:id="rId12"/>
    <p:sldId id="275" r:id="rId13"/>
    <p:sldId id="276" r:id="rId14"/>
    <p:sldId id="277" r:id="rId15"/>
    <p:sldId id="278" r:id="rId16"/>
    <p:sldId id="280" r:id="rId17"/>
    <p:sldId id="267" r:id="rId18"/>
    <p:sldId id="269" r:id="rId19"/>
  </p:sldIdLst>
  <p:sldSz cx="9144000" cy="5143500" type="screen16x9"/>
  <p:notesSz cx="6858000" cy="9144000"/>
  <p:embeddedFontLst>
    <p:embeddedFont>
      <p:font typeface="Roboto" panose="02000000000000000000" pitchFamily="2"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EEF"/>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28"/>
    <p:restoredTop sz="94635"/>
  </p:normalViewPr>
  <p:slideViewPr>
    <p:cSldViewPr snapToGrid="0">
      <p:cViewPr varScale="1">
        <p:scale>
          <a:sx n="139" d="100"/>
          <a:sy n="139" d="100"/>
        </p:scale>
        <p:origin x="176"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29892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bg>
      <p:bgPr>
        <a:solidFill>
          <a:srgbClr val="FFFFFF"/>
        </a:solidFill>
        <a:effectLst/>
      </p:bgPr>
    </p:bg>
    <p:spTree>
      <p:nvGrpSpPr>
        <p:cNvPr id="1" name="Shape 9"/>
        <p:cNvGrpSpPr/>
        <p:nvPr/>
      </p:nvGrpSpPr>
      <p:grpSpPr>
        <a:xfrm>
          <a:off x="0" y="0"/>
          <a:ext cx="0" cy="0"/>
          <a:chOff x="0" y="0"/>
          <a:chExt cx="0" cy="0"/>
        </a:xfrm>
      </p:grpSpPr>
      <p:sp>
        <p:nvSpPr>
          <p:cNvPr id="21" name="Google Shape;18;p4">
            <a:extLst>
              <a:ext uri="{FF2B5EF4-FFF2-40B4-BE49-F238E27FC236}">
                <a16:creationId xmlns:a16="http://schemas.microsoft.com/office/drawing/2014/main" id="{05C5BA6E-F5A5-CB4F-B7A8-136094999587}"/>
              </a:ext>
            </a:extLst>
          </p:cNvPr>
          <p:cNvSpPr/>
          <p:nvPr userDrawn="1"/>
        </p:nvSpPr>
        <p:spPr>
          <a:xfrm rot="10800000" flipH="1">
            <a:off x="0" y="0"/>
            <a:ext cx="9144000" cy="5003775"/>
          </a:xfrm>
          <a:prstGeom prst="rect">
            <a:avLst/>
          </a:pr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10;p2"/>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8246400" y="4245875"/>
            <a:ext cx="897600" cy="897600"/>
          </a:xfrm>
          <a:prstGeom prst="round1Rect">
            <a:avLst>
              <a:gd name="adj" fmla="val 16667"/>
            </a:avLst>
          </a:prstGeom>
          <a:solidFill>
            <a:schemeClr val="lt1">
              <a:alpha val="680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782200" y="1419450"/>
            <a:ext cx="8222100" cy="933600"/>
          </a:xfrm>
          <a:prstGeom prst="rect">
            <a:avLst/>
          </a:prstGeom>
        </p:spPr>
        <p:txBody>
          <a:bodyPr spcFirstLastPara="1" wrap="square" lIns="91425" tIns="91425" rIns="91425" bIns="91425" anchor="b" anchorCtr="0">
            <a:noAutofit/>
          </a:bodyPr>
          <a:lstStyle>
            <a:lvl1pPr lvl="0">
              <a:spcBef>
                <a:spcPts val="0"/>
              </a:spcBef>
              <a:spcAft>
                <a:spcPts val="0"/>
              </a:spcAft>
              <a:buClr>
                <a:srgbClr val="00AEEF"/>
              </a:buClr>
              <a:buSzPts val="4800"/>
              <a:buNone/>
              <a:defRPr sz="4800" b="1" i="0">
                <a:solidFill>
                  <a:schemeClr val="tx2">
                    <a:lumMod val="75000"/>
                  </a:schemeClr>
                </a:solidFill>
                <a:latin typeface="Ingeborg Heavy" panose="02070503040600000004" pitchFamily="18" charset="77"/>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sp>
        <p:nvSpPr>
          <p:cNvPr id="13" name="Google Shape;13;p2"/>
          <p:cNvSpPr txBox="1">
            <a:spLocks noGrp="1"/>
          </p:cNvSpPr>
          <p:nvPr>
            <p:ph type="subTitle" idx="1"/>
          </p:nvPr>
        </p:nvSpPr>
        <p:spPr>
          <a:xfrm>
            <a:off x="782200" y="2262305"/>
            <a:ext cx="8222100" cy="4329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rgbClr val="434343"/>
              </a:buClr>
              <a:buSzPts val="1800"/>
              <a:buNone/>
              <a:defRPr sz="2400" b="0" i="0">
                <a:solidFill>
                  <a:schemeClr val="tx2">
                    <a:lumMod val="75000"/>
                  </a:schemeClr>
                </a:solidFill>
                <a:latin typeface="Nunito" pitchFamily="2" charset="77"/>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a:endParaRPr dirty="0"/>
          </a:p>
        </p:txBody>
      </p:sp>
      <p:sp>
        <p:nvSpPr>
          <p:cNvPr id="20" name="Rectangle 19">
            <a:extLst>
              <a:ext uri="{FF2B5EF4-FFF2-40B4-BE49-F238E27FC236}">
                <a16:creationId xmlns:a16="http://schemas.microsoft.com/office/drawing/2014/main" id="{6C7545E2-F369-B743-8854-19E015BD9AAA}"/>
              </a:ext>
            </a:extLst>
          </p:cNvPr>
          <p:cNvSpPr/>
          <p:nvPr userDrawn="1"/>
        </p:nvSpPr>
        <p:spPr>
          <a:xfrm>
            <a:off x="0" y="5003800"/>
            <a:ext cx="9144000" cy="139700"/>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C792A49-CE7D-4744-BD3F-898197492CC3}"/>
              </a:ext>
            </a:extLst>
          </p:cNvPr>
          <p:cNvPicPr>
            <a:picLocks noChangeAspect="1"/>
          </p:cNvPicPr>
          <p:nvPr userDrawn="1"/>
        </p:nvPicPr>
        <p:blipFill>
          <a:blip r:embed="rId2"/>
          <a:stretch>
            <a:fillRect/>
          </a:stretch>
        </p:blipFill>
        <p:spPr>
          <a:xfrm>
            <a:off x="5825067" y="3979333"/>
            <a:ext cx="2819336" cy="63064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userDrawn="1">
  <p:cSld name="SECTION_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460950" y="2065350"/>
            <a:ext cx="8222100" cy="1012800"/>
          </a:xfrm>
          <a:prstGeom prst="rect">
            <a:avLst/>
          </a:prstGeom>
        </p:spPr>
        <p:txBody>
          <a:bodyPr spcFirstLastPara="1" wrap="square" lIns="91425" tIns="91425" rIns="91425" bIns="91425" anchor="ctr" anchorCtr="0">
            <a:noAutofit/>
          </a:bodyPr>
          <a:lstStyle>
            <a:lvl1pPr lvl="0">
              <a:spcBef>
                <a:spcPts val="0"/>
              </a:spcBef>
              <a:spcAft>
                <a:spcPts val="0"/>
              </a:spcAft>
              <a:buSzPts val="4200"/>
              <a:buNone/>
              <a:defRPr sz="4200" b="1" i="0">
                <a:solidFill>
                  <a:schemeClr val="accent4"/>
                </a:solidFill>
                <a:latin typeface="Ingeborg Heavy" panose="02070503040600000004" pitchFamily="18" charset="77"/>
              </a:defRPr>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dirty="0"/>
          </a:p>
        </p:txBody>
      </p:sp>
      <p:pic>
        <p:nvPicPr>
          <p:cNvPr id="5" name="Picture 4">
            <a:extLst>
              <a:ext uri="{FF2B5EF4-FFF2-40B4-BE49-F238E27FC236}">
                <a16:creationId xmlns:a16="http://schemas.microsoft.com/office/drawing/2014/main" id="{F29BFC44-767F-1241-9406-94F9488B3515}"/>
              </a:ext>
            </a:extLst>
          </p:cNvPr>
          <p:cNvPicPr>
            <a:picLocks noChangeAspect="1"/>
          </p:cNvPicPr>
          <p:nvPr userDrawn="1"/>
        </p:nvPicPr>
        <p:blipFill>
          <a:blip r:embed="rId2"/>
          <a:stretch>
            <a:fillRect/>
          </a:stretch>
        </p:blipFill>
        <p:spPr>
          <a:xfrm>
            <a:off x="6764867" y="4323357"/>
            <a:ext cx="2125135" cy="47535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Google Shape;23;p5"/>
          <p:cNvSpPr/>
          <p:nvPr/>
        </p:nvSpPr>
        <p:spPr>
          <a:xfrm rot="10800000" flipH="1">
            <a:off x="0" y="-88900"/>
            <a:ext cx="9144000" cy="52324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5"/>
          <p:cNvSpPr txBox="1">
            <a:spLocks noGrp="1"/>
          </p:cNvSpPr>
          <p:nvPr>
            <p:ph type="body" idx="1"/>
          </p:nvPr>
        </p:nvSpPr>
        <p:spPr>
          <a:xfrm>
            <a:off x="471900" y="1371600"/>
            <a:ext cx="3999900" cy="3257675"/>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solidFill>
                  <a:schemeClr val="tx2">
                    <a:lumMod val="75000"/>
                  </a:schemeClr>
                </a:solidFill>
                <a:latin typeface="Nunito" pitchFamily="2" charset="77"/>
              </a:defRPr>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dirty="0"/>
          </a:p>
        </p:txBody>
      </p:sp>
      <p:sp>
        <p:nvSpPr>
          <p:cNvPr id="25" name="Google Shape;25;p5"/>
          <p:cNvSpPr txBox="1">
            <a:spLocks noGrp="1"/>
          </p:cNvSpPr>
          <p:nvPr>
            <p:ph type="body" idx="2"/>
          </p:nvPr>
        </p:nvSpPr>
        <p:spPr>
          <a:xfrm>
            <a:off x="4694250" y="1371600"/>
            <a:ext cx="3999900" cy="3257675"/>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solidFill>
                  <a:schemeClr val="tx2">
                    <a:lumMod val="75000"/>
                  </a:schemeClr>
                </a:solidFill>
                <a:latin typeface="Nunito" pitchFamily="2" charset="77"/>
              </a:defRPr>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7" name="Google Shape;27;p5"/>
          <p:cNvSpPr txBox="1">
            <a:spLocks noGrp="1"/>
          </p:cNvSpPr>
          <p:nvPr>
            <p:ph type="title"/>
          </p:nvPr>
        </p:nvSpPr>
        <p:spPr>
          <a:xfrm>
            <a:off x="471900" y="129125"/>
            <a:ext cx="8222100" cy="767700"/>
          </a:xfrm>
          <a:prstGeom prst="rect">
            <a:avLst/>
          </a:prstGeom>
        </p:spPr>
        <p:txBody>
          <a:bodyPr spcFirstLastPara="1" wrap="square" lIns="91425" tIns="91425" rIns="91425" bIns="91425" anchor="b" anchorCtr="0">
            <a:noAutofit/>
          </a:bodyPr>
          <a:lstStyle>
            <a:lvl1pPr lvl="0" rtl="0">
              <a:spcBef>
                <a:spcPts val="0"/>
              </a:spcBef>
              <a:spcAft>
                <a:spcPts val="0"/>
              </a:spcAft>
              <a:buSzPts val="3200"/>
              <a:buNone/>
              <a:defRPr b="1" i="0">
                <a:solidFill>
                  <a:srgbClr val="00AEEF"/>
                </a:solidFill>
                <a:latin typeface="Ingeborg" panose="02070503040600000004" pitchFamily="18" charset="77"/>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dirty="0"/>
          </a:p>
        </p:txBody>
      </p:sp>
      <p:sp>
        <p:nvSpPr>
          <p:cNvPr id="9" name="Rectangle 8">
            <a:extLst>
              <a:ext uri="{FF2B5EF4-FFF2-40B4-BE49-F238E27FC236}">
                <a16:creationId xmlns:a16="http://schemas.microsoft.com/office/drawing/2014/main" id="{41C21F07-BE34-B045-AFED-402B4F5B33EA}"/>
              </a:ext>
            </a:extLst>
          </p:cNvPr>
          <p:cNvSpPr/>
          <p:nvPr userDrawn="1"/>
        </p:nvSpPr>
        <p:spPr>
          <a:xfrm>
            <a:off x="0" y="5003800"/>
            <a:ext cx="9144000" cy="139700"/>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177AE97-B3CD-7044-A23F-11629A135AA0}"/>
              </a:ext>
            </a:extLst>
          </p:cNvPr>
          <p:cNvPicPr>
            <a:picLocks noChangeAspect="1"/>
          </p:cNvPicPr>
          <p:nvPr userDrawn="1"/>
        </p:nvPicPr>
        <p:blipFill>
          <a:blip r:embed="rId2"/>
          <a:stretch>
            <a:fillRect/>
          </a:stretch>
        </p:blipFill>
        <p:spPr>
          <a:xfrm>
            <a:off x="6764867" y="4329364"/>
            <a:ext cx="2125070" cy="47534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
        <p:cNvGrpSpPr/>
        <p:nvPr/>
      </p:nvGrpSpPr>
      <p:grpSpPr>
        <a:xfrm>
          <a:off x="0" y="0"/>
          <a:ext cx="0" cy="0"/>
          <a:chOff x="0" y="0"/>
          <a:chExt cx="0" cy="0"/>
        </a:xfrm>
      </p:grpSpPr>
      <p:sp>
        <p:nvSpPr>
          <p:cNvPr id="29" name="Google Shape;29;p6"/>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6"/>
          <p:cNvSpPr txBox="1">
            <a:spLocks noGrp="1"/>
          </p:cNvSpPr>
          <p:nvPr>
            <p:ph type="title"/>
          </p:nvPr>
        </p:nvSpPr>
        <p:spPr>
          <a:xfrm>
            <a:off x="98250" y="16350"/>
            <a:ext cx="8826600" cy="602700"/>
          </a:xfrm>
          <a:prstGeom prst="rect">
            <a:avLst/>
          </a:prstGeom>
        </p:spPr>
        <p:txBody>
          <a:bodyPr spcFirstLastPara="1" wrap="square" lIns="91425" tIns="91425" rIns="91425" bIns="91425" anchor="ctr" anchorCtr="0">
            <a:noAutofit/>
          </a:bodyPr>
          <a:lstStyle>
            <a:lvl1pPr lvl="0">
              <a:spcBef>
                <a:spcPts val="0"/>
              </a:spcBef>
              <a:spcAft>
                <a:spcPts val="0"/>
              </a:spcAft>
              <a:buSzPts val="1800"/>
              <a:buNone/>
              <a:defRPr sz="1800" b="1" i="0">
                <a:solidFill>
                  <a:schemeClr val="accent4"/>
                </a:solidFill>
                <a:latin typeface="Ingeborg" panose="02070503040600000004" pitchFamily="18" charset="77"/>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dirty="0"/>
          </a:p>
        </p:txBody>
      </p:sp>
      <p:pic>
        <p:nvPicPr>
          <p:cNvPr id="6" name="Picture 5">
            <a:extLst>
              <a:ext uri="{FF2B5EF4-FFF2-40B4-BE49-F238E27FC236}">
                <a16:creationId xmlns:a16="http://schemas.microsoft.com/office/drawing/2014/main" id="{3BF5F5C3-769F-DE4B-AD9B-D28DE07A36D7}"/>
              </a:ext>
            </a:extLst>
          </p:cNvPr>
          <p:cNvPicPr>
            <a:picLocks noChangeAspect="1"/>
          </p:cNvPicPr>
          <p:nvPr userDrawn="1"/>
        </p:nvPicPr>
        <p:blipFill>
          <a:blip r:embed="rId2"/>
          <a:stretch>
            <a:fillRect/>
          </a:stretch>
        </p:blipFill>
        <p:spPr>
          <a:xfrm>
            <a:off x="6764867" y="4329364"/>
            <a:ext cx="2125070" cy="47534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2"/>
        <p:cNvGrpSpPr/>
        <p:nvPr/>
      </p:nvGrpSpPr>
      <p:grpSpPr>
        <a:xfrm>
          <a:off x="0" y="0"/>
          <a:ext cx="0" cy="0"/>
          <a:chOff x="0" y="0"/>
          <a:chExt cx="0" cy="0"/>
        </a:xfrm>
      </p:grpSpPr>
      <p:sp>
        <p:nvSpPr>
          <p:cNvPr id="33" name="Google Shape;33;p7"/>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7"/>
          <p:cNvSpPr txBox="1">
            <a:spLocks noGrp="1"/>
          </p:cNvSpPr>
          <p:nvPr>
            <p:ph type="title"/>
          </p:nvPr>
        </p:nvSpPr>
        <p:spPr>
          <a:xfrm>
            <a:off x="226078" y="357800"/>
            <a:ext cx="2808000" cy="953400"/>
          </a:xfrm>
          <a:prstGeom prst="rect">
            <a:avLst/>
          </a:prstGeom>
        </p:spPr>
        <p:txBody>
          <a:bodyPr spcFirstLastPara="1" wrap="square" lIns="91425" tIns="91425" rIns="91425" bIns="91425" anchor="b" anchorCtr="0">
            <a:noAutofit/>
          </a:bodyPr>
          <a:lstStyle>
            <a:lvl1pPr lvl="0" algn="l">
              <a:spcBef>
                <a:spcPts val="0"/>
              </a:spcBef>
              <a:spcAft>
                <a:spcPts val="0"/>
              </a:spcAft>
              <a:buSzPts val="2400"/>
              <a:buNone/>
              <a:defRPr sz="2400" b="1" i="0">
                <a:solidFill>
                  <a:schemeClr val="accent4"/>
                </a:solidFill>
                <a:latin typeface="Ingeborg Heavy" panose="02070503040600000004" pitchFamily="18" charset="77"/>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35" name="Google Shape;35;p7"/>
          <p:cNvSpPr txBox="1">
            <a:spLocks noGrp="1"/>
          </p:cNvSpPr>
          <p:nvPr>
            <p:ph type="body" idx="1"/>
          </p:nvPr>
        </p:nvSpPr>
        <p:spPr>
          <a:xfrm>
            <a:off x="226075" y="1465800"/>
            <a:ext cx="2808000" cy="3163500"/>
          </a:xfrm>
          <a:prstGeom prst="rect">
            <a:avLst/>
          </a:prstGeom>
        </p:spPr>
        <p:txBody>
          <a:bodyPr spcFirstLastPara="1" wrap="square" lIns="91425" tIns="91425" rIns="91425" bIns="91425" anchor="t" anchorCtr="0">
            <a:noAutofit/>
          </a:bodyPr>
          <a:lstStyle>
            <a:lvl1pPr marL="457200" lvl="0" indent="-304800" algn="l">
              <a:spcBef>
                <a:spcPts val="0"/>
              </a:spcBef>
              <a:spcAft>
                <a:spcPts val="0"/>
              </a:spcAft>
              <a:buClr>
                <a:schemeClr val="lt1"/>
              </a:buClr>
              <a:buSzPts val="1200"/>
              <a:buChar char="●"/>
              <a:defRPr sz="1200" b="1" i="0">
                <a:solidFill>
                  <a:schemeClr val="accent4"/>
                </a:solidFill>
                <a:latin typeface="Nunito" pitchFamily="2" charset="77"/>
              </a:defRPr>
            </a:lvl1pPr>
            <a:lvl2pPr marL="914400" lvl="1" indent="-304800">
              <a:spcBef>
                <a:spcPts val="1600"/>
              </a:spcBef>
              <a:spcAft>
                <a:spcPts val="0"/>
              </a:spcAft>
              <a:buClr>
                <a:schemeClr val="lt1"/>
              </a:buClr>
              <a:buSzPts val="1200"/>
              <a:buChar char="○"/>
              <a:defRPr sz="1200">
                <a:solidFill>
                  <a:schemeClr val="lt1"/>
                </a:solidFill>
              </a:defRPr>
            </a:lvl2pPr>
            <a:lvl3pPr marL="1371600" lvl="2" indent="-304800">
              <a:spcBef>
                <a:spcPts val="1600"/>
              </a:spcBef>
              <a:spcAft>
                <a:spcPts val="0"/>
              </a:spcAft>
              <a:buClr>
                <a:schemeClr val="lt1"/>
              </a:buClr>
              <a:buSzPts val="1200"/>
              <a:buChar char="■"/>
              <a:defRPr sz="1200">
                <a:solidFill>
                  <a:schemeClr val="lt1"/>
                </a:solidFill>
              </a:defRPr>
            </a:lvl3pPr>
            <a:lvl4pPr marL="1828800" lvl="3" indent="-304800">
              <a:spcBef>
                <a:spcPts val="1600"/>
              </a:spcBef>
              <a:spcAft>
                <a:spcPts val="0"/>
              </a:spcAft>
              <a:buClr>
                <a:schemeClr val="lt1"/>
              </a:buClr>
              <a:buSzPts val="1200"/>
              <a:buChar char="●"/>
              <a:defRPr sz="1200">
                <a:solidFill>
                  <a:schemeClr val="lt1"/>
                </a:solidFill>
              </a:defRPr>
            </a:lvl4pPr>
            <a:lvl5pPr marL="2286000" lvl="4" indent="-304800">
              <a:spcBef>
                <a:spcPts val="1600"/>
              </a:spcBef>
              <a:spcAft>
                <a:spcPts val="0"/>
              </a:spcAft>
              <a:buClr>
                <a:schemeClr val="lt1"/>
              </a:buClr>
              <a:buSzPts val="1200"/>
              <a:buChar char="○"/>
              <a:defRPr sz="1200">
                <a:solidFill>
                  <a:schemeClr val="lt1"/>
                </a:solidFill>
              </a:defRPr>
            </a:lvl5pPr>
            <a:lvl6pPr marL="2743200" lvl="5" indent="-304800">
              <a:spcBef>
                <a:spcPts val="1600"/>
              </a:spcBef>
              <a:spcAft>
                <a:spcPts val="0"/>
              </a:spcAft>
              <a:buClr>
                <a:schemeClr val="lt1"/>
              </a:buClr>
              <a:buSzPts val="1200"/>
              <a:buChar char="■"/>
              <a:defRPr sz="1200">
                <a:solidFill>
                  <a:schemeClr val="lt1"/>
                </a:solidFill>
              </a:defRPr>
            </a:lvl6pPr>
            <a:lvl7pPr marL="3200400" lvl="6" indent="-304800">
              <a:spcBef>
                <a:spcPts val="1600"/>
              </a:spcBef>
              <a:spcAft>
                <a:spcPts val="0"/>
              </a:spcAft>
              <a:buClr>
                <a:schemeClr val="lt1"/>
              </a:buClr>
              <a:buSzPts val="1200"/>
              <a:buChar char="●"/>
              <a:defRPr sz="1200">
                <a:solidFill>
                  <a:schemeClr val="lt1"/>
                </a:solidFill>
              </a:defRPr>
            </a:lvl7pPr>
            <a:lvl8pPr marL="3657600" lvl="7" indent="-304800">
              <a:spcBef>
                <a:spcPts val="1600"/>
              </a:spcBef>
              <a:spcAft>
                <a:spcPts val="0"/>
              </a:spcAft>
              <a:buClr>
                <a:schemeClr val="lt1"/>
              </a:buClr>
              <a:buSzPts val="1200"/>
              <a:buChar char="○"/>
              <a:defRPr sz="1200">
                <a:solidFill>
                  <a:schemeClr val="lt1"/>
                </a:solidFill>
              </a:defRPr>
            </a:lvl8pPr>
            <a:lvl9pPr marL="4114800" lvl="8" indent="-304800">
              <a:spcBef>
                <a:spcPts val="1600"/>
              </a:spcBef>
              <a:spcAft>
                <a:spcPts val="1600"/>
              </a:spcAft>
              <a:buClr>
                <a:schemeClr val="lt1"/>
              </a:buClr>
              <a:buSzPts val="1200"/>
              <a:buChar char="■"/>
              <a:defRPr sz="1200">
                <a:solidFill>
                  <a:schemeClr val="lt1"/>
                </a:solidFill>
              </a:defRPr>
            </a:lvl9pPr>
          </a:lstStyle>
          <a:p>
            <a:endParaRPr dirty="0"/>
          </a:p>
        </p:txBody>
      </p:sp>
      <p:pic>
        <p:nvPicPr>
          <p:cNvPr id="6" name="Picture 5">
            <a:extLst>
              <a:ext uri="{FF2B5EF4-FFF2-40B4-BE49-F238E27FC236}">
                <a16:creationId xmlns:a16="http://schemas.microsoft.com/office/drawing/2014/main" id="{7762FD82-C82C-AB40-BB99-6E2D82230B8C}"/>
              </a:ext>
            </a:extLst>
          </p:cNvPr>
          <p:cNvPicPr>
            <a:picLocks noChangeAspect="1"/>
          </p:cNvPicPr>
          <p:nvPr userDrawn="1"/>
        </p:nvPicPr>
        <p:blipFill>
          <a:blip r:embed="rId2"/>
          <a:stretch>
            <a:fillRect/>
          </a:stretch>
        </p:blipFill>
        <p:spPr>
          <a:xfrm>
            <a:off x="6764867" y="4329364"/>
            <a:ext cx="2125070" cy="47534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6"/>
        <p:cNvGrpSpPr/>
        <p:nvPr/>
      </p:nvGrpSpPr>
      <p:grpSpPr>
        <a:xfrm>
          <a:off x="0" y="0"/>
          <a:ext cx="0" cy="0"/>
          <a:chOff x="0" y="0"/>
          <a:chExt cx="0" cy="0"/>
        </a:xfrm>
      </p:grpSpPr>
      <p:sp>
        <p:nvSpPr>
          <p:cNvPr id="37" name="Google Shape;37;p8"/>
          <p:cNvSpPr txBox="1">
            <a:spLocks noGrp="1"/>
          </p:cNvSpPr>
          <p:nvPr>
            <p:ph type="title"/>
          </p:nvPr>
        </p:nvSpPr>
        <p:spPr>
          <a:xfrm>
            <a:off x="490250" y="488250"/>
            <a:ext cx="62271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6000"/>
              <a:buNone/>
              <a:defRPr sz="6000" b="1" i="0">
                <a:solidFill>
                  <a:schemeClr val="accent4"/>
                </a:solidFill>
                <a:latin typeface="Ingeborg Heavy" panose="02070503040600000004" pitchFamily="18" charset="77"/>
              </a:defRPr>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a:endParaRPr dirty="0"/>
          </a:p>
        </p:txBody>
      </p:sp>
      <p:pic>
        <p:nvPicPr>
          <p:cNvPr id="4" name="Picture 3">
            <a:extLst>
              <a:ext uri="{FF2B5EF4-FFF2-40B4-BE49-F238E27FC236}">
                <a16:creationId xmlns:a16="http://schemas.microsoft.com/office/drawing/2014/main" id="{39F8CC97-C7D4-AF42-8DB0-6400870E20FE}"/>
              </a:ext>
            </a:extLst>
          </p:cNvPr>
          <p:cNvPicPr>
            <a:picLocks noChangeAspect="1"/>
          </p:cNvPicPr>
          <p:nvPr userDrawn="1"/>
        </p:nvPicPr>
        <p:blipFill>
          <a:blip r:embed="rId2"/>
          <a:stretch>
            <a:fillRect/>
          </a:stretch>
        </p:blipFill>
        <p:spPr>
          <a:xfrm>
            <a:off x="6764867" y="4323357"/>
            <a:ext cx="2125135" cy="47535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43"/>
        <p:cNvGrpSpPr/>
        <p:nvPr/>
      </p:nvGrpSpPr>
      <p:grpSpPr>
        <a:xfrm>
          <a:off x="0" y="0"/>
          <a:ext cx="0" cy="0"/>
          <a:chOff x="0" y="0"/>
          <a:chExt cx="0" cy="0"/>
        </a:xfrm>
      </p:grpSpPr>
      <p:sp>
        <p:nvSpPr>
          <p:cNvPr id="44" name="Google Shape;44;p10"/>
          <p:cNvSpPr txBox="1"/>
          <p:nvPr/>
        </p:nvSpPr>
        <p:spPr>
          <a:xfrm rot="10800000" flipH="1">
            <a:off x="0" y="1"/>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10"/>
          <p:cNvSpPr txBox="1">
            <a:spLocks noGrp="1"/>
          </p:cNvSpPr>
          <p:nvPr>
            <p:ph type="body" idx="1"/>
          </p:nvPr>
        </p:nvSpPr>
        <p:spPr>
          <a:xfrm>
            <a:off x="57150" y="4696825"/>
            <a:ext cx="8382000" cy="4467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Clr>
                <a:schemeClr val="lt1"/>
              </a:buClr>
              <a:buSzPts val="1200"/>
              <a:buNone/>
              <a:defRPr sz="1200" b="1" i="0">
                <a:solidFill>
                  <a:schemeClr val="accent4"/>
                </a:solidFill>
                <a:latin typeface="Nunito" pitchFamily="2" charset="77"/>
              </a:defRPr>
            </a:lvl1pPr>
          </a:lstStyle>
          <a:p>
            <a:endParaRPr dirty="0"/>
          </a:p>
        </p:txBody>
      </p:sp>
      <p:pic>
        <p:nvPicPr>
          <p:cNvPr id="5" name="Picture 4">
            <a:extLst>
              <a:ext uri="{FF2B5EF4-FFF2-40B4-BE49-F238E27FC236}">
                <a16:creationId xmlns:a16="http://schemas.microsoft.com/office/drawing/2014/main" id="{890AEB0E-EE6C-244F-85F6-7B3F9F86229A}"/>
              </a:ext>
            </a:extLst>
          </p:cNvPr>
          <p:cNvPicPr>
            <a:picLocks noChangeAspect="1"/>
          </p:cNvPicPr>
          <p:nvPr userDrawn="1"/>
        </p:nvPicPr>
        <p:blipFill>
          <a:blip r:embed="rId2"/>
          <a:stretch>
            <a:fillRect/>
          </a:stretch>
        </p:blipFill>
        <p:spPr>
          <a:xfrm>
            <a:off x="6764867" y="4007627"/>
            <a:ext cx="2125070" cy="475345"/>
          </a:xfrm>
          <a:prstGeom prst="rect">
            <a:avLst/>
          </a:prstGeom>
        </p:spPr>
      </p:pic>
    </p:spTree>
    <p:extLst>
      <p:ext uri="{BB962C8B-B14F-4D97-AF65-F5344CB8AC3E}">
        <p14:creationId xmlns:p14="http://schemas.microsoft.com/office/powerpoint/2010/main" val="3408776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46"/>
        <p:cNvGrpSpPr/>
        <p:nvPr/>
      </p:nvGrpSpPr>
      <p:grpSpPr>
        <a:xfrm>
          <a:off x="0" y="0"/>
          <a:ext cx="0" cy="0"/>
          <a:chOff x="0" y="0"/>
          <a:chExt cx="0" cy="0"/>
        </a:xfrm>
      </p:grpSpPr>
      <p:sp>
        <p:nvSpPr>
          <p:cNvPr id="7" name="Google Shape;18;p4">
            <a:extLst>
              <a:ext uri="{FF2B5EF4-FFF2-40B4-BE49-F238E27FC236}">
                <a16:creationId xmlns:a16="http://schemas.microsoft.com/office/drawing/2014/main" id="{A3CC9320-8850-5548-A7DE-F339F61F578D}"/>
              </a:ext>
            </a:extLst>
          </p:cNvPr>
          <p:cNvSpPr/>
          <p:nvPr userDrawn="1"/>
        </p:nvSpPr>
        <p:spPr>
          <a:xfrm rot="10800000" flipH="1">
            <a:off x="0" y="0"/>
            <a:ext cx="9144000" cy="5003775"/>
          </a:xfrm>
          <a:prstGeom prst="rect">
            <a:avLst/>
          </a:pr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Rectangle 7">
            <a:extLst>
              <a:ext uri="{FF2B5EF4-FFF2-40B4-BE49-F238E27FC236}">
                <a16:creationId xmlns:a16="http://schemas.microsoft.com/office/drawing/2014/main" id="{E2DA3A6E-1AB2-2D4D-99A9-52B38A98DFE6}"/>
              </a:ext>
            </a:extLst>
          </p:cNvPr>
          <p:cNvSpPr/>
          <p:nvPr userDrawn="1"/>
        </p:nvSpPr>
        <p:spPr>
          <a:xfrm>
            <a:off x="0" y="5003800"/>
            <a:ext cx="9144000" cy="139700"/>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Google Shape;47;p11"/>
          <p:cNvSpPr txBox="1">
            <a:spLocks noGrp="1"/>
          </p:cNvSpPr>
          <p:nvPr>
            <p:ph type="title" hasCustomPrompt="1"/>
          </p:nvPr>
        </p:nvSpPr>
        <p:spPr>
          <a:xfrm>
            <a:off x="475500" y="1258525"/>
            <a:ext cx="8222100" cy="19635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dk2"/>
              </a:buClr>
              <a:buSzPts val="12000"/>
              <a:buNone/>
              <a:defRPr sz="12000" b="1" i="0">
                <a:solidFill>
                  <a:srgbClr val="00AEEF"/>
                </a:solidFill>
                <a:latin typeface="Ingeborg Heavy" panose="02070503040600000004" pitchFamily="18" charset="77"/>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48" name="Google Shape;48;p11"/>
          <p:cNvSpPr txBox="1">
            <a:spLocks noGrp="1"/>
          </p:cNvSpPr>
          <p:nvPr>
            <p:ph type="body" idx="1"/>
          </p:nvPr>
        </p:nvSpPr>
        <p:spPr>
          <a:xfrm>
            <a:off x="475500" y="3304625"/>
            <a:ext cx="82221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b="1" i="0">
                <a:solidFill>
                  <a:schemeClr val="tx2">
                    <a:lumMod val="75000"/>
                  </a:schemeClr>
                </a:solidFill>
                <a:latin typeface="Nunito" pitchFamily="2" charset="77"/>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dirty="0"/>
          </a:p>
        </p:txBody>
      </p:sp>
      <p:pic>
        <p:nvPicPr>
          <p:cNvPr id="10" name="Picture 9">
            <a:extLst>
              <a:ext uri="{FF2B5EF4-FFF2-40B4-BE49-F238E27FC236}">
                <a16:creationId xmlns:a16="http://schemas.microsoft.com/office/drawing/2014/main" id="{F07BEDDF-873A-874F-BF0A-6038662DD5A7}"/>
              </a:ext>
            </a:extLst>
          </p:cNvPr>
          <p:cNvPicPr>
            <a:picLocks noChangeAspect="1"/>
          </p:cNvPicPr>
          <p:nvPr userDrawn="1"/>
        </p:nvPicPr>
        <p:blipFill>
          <a:blip r:embed="rId2"/>
          <a:stretch>
            <a:fillRect/>
          </a:stretch>
        </p:blipFill>
        <p:spPr>
          <a:xfrm>
            <a:off x="6764867" y="4329364"/>
            <a:ext cx="2125070" cy="47534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49"/>
        <p:cNvGrpSpPr/>
        <p:nvPr/>
      </p:nvGrpSpPr>
      <p:grpSpPr>
        <a:xfrm>
          <a:off x="0" y="0"/>
          <a:ext cx="0" cy="0"/>
          <a:chOff x="0" y="0"/>
          <a:chExt cx="0" cy="0"/>
        </a:xfrm>
      </p:grpSpPr>
      <p:sp>
        <p:nvSpPr>
          <p:cNvPr id="3" name="Google Shape;18;p4">
            <a:extLst>
              <a:ext uri="{FF2B5EF4-FFF2-40B4-BE49-F238E27FC236}">
                <a16:creationId xmlns:a16="http://schemas.microsoft.com/office/drawing/2014/main" id="{FCB7D75C-D1A1-4F4A-B6C8-198A065A980E}"/>
              </a:ext>
            </a:extLst>
          </p:cNvPr>
          <p:cNvSpPr/>
          <p:nvPr userDrawn="1"/>
        </p:nvSpPr>
        <p:spPr>
          <a:xfrm rot="10800000" flipH="1">
            <a:off x="0" y="-1"/>
            <a:ext cx="9144000" cy="5143500"/>
          </a:xfrm>
          <a:prstGeom prst="rect">
            <a:avLst/>
          </a:pr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solidFill>
          <a:srgbClr val="00AEE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a:endParaRPr dirty="0"/>
          </a:p>
        </p:txBody>
      </p:sp>
      <p:sp>
        <p:nvSpPr>
          <p:cNvPr id="7" name="Google Shape;7;p1"/>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marL="914400" lvl="1"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2pPr>
            <a:lvl3pPr marL="1371600" lvl="2"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3pPr>
            <a:lvl4pPr marL="1828800" lvl="3"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4pPr>
            <a:lvl5pPr marL="2286000" lvl="4"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5pPr>
            <a:lvl6pPr marL="2743200" lvl="5"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6pPr>
            <a:lvl7pPr marL="3200400" lvl="6"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7pPr>
            <a:lvl8pPr marL="3657600" lvl="7"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8pPr>
            <a:lvl9pPr marL="4114800" lvl="8" indent="-317500">
              <a:lnSpc>
                <a:spcPct val="115000"/>
              </a:lnSpc>
              <a:spcBef>
                <a:spcPts val="1600"/>
              </a:spcBef>
              <a:spcAft>
                <a:spcPts val="1600"/>
              </a:spcAft>
              <a:buClr>
                <a:schemeClr val="lt2"/>
              </a:buClr>
              <a:buSzPts val="1400"/>
              <a:buFont typeface="Roboto"/>
              <a:buChar char="■"/>
              <a:defRPr>
                <a:solidFill>
                  <a:schemeClr val="lt2"/>
                </a:solidFill>
                <a:latin typeface="Roboto"/>
                <a:ea typeface="Roboto"/>
                <a:cs typeface="Roboto"/>
                <a:sym typeface="Roboto"/>
              </a:defRPr>
            </a:lvl9pPr>
          </a:lstStyle>
          <a:p>
            <a:endParaRPr dirty="0"/>
          </a:p>
        </p:txBody>
      </p:sp>
      <p:sp>
        <p:nvSpPr>
          <p:cNvPr id="8" name="Google Shape;8;p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60" r:id="rId7"/>
    <p:sldLayoutId id="2147483657" r:id="rId8"/>
    <p:sldLayoutId id="214748365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1" i="0" u="none" strike="noStrike" cap="none">
          <a:solidFill>
            <a:srgbClr val="000000"/>
          </a:solidFill>
          <a:latin typeface="Ingeborg" panose="02070503040600000004" pitchFamily="18" charset="77"/>
          <a:ea typeface="Ingeborg" panose="02070503040600000004" pitchFamily="18"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bg1"/>
          </a:solidFill>
          <a:latin typeface="Nunito" pitchFamily="2" charset="77"/>
          <a:ea typeface="Nunito"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positivepsychology.com/subjective-well-being/"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positivepsychology.com/assertiveness/" TargetMode="External"/><Relationship Id="rId2" Type="http://schemas.openxmlformats.org/officeDocument/2006/relationships/hyperlink" Target="https://positivepsychology.com/communication-activities-adults-students/"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hyperlink" Target="https://positivepsychology.com/anxiety-worksheets/"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positivepsychology.com/gratitude-meditation-happiness/" TargetMode="External"/><Relationship Id="rId2" Type="http://schemas.openxmlformats.org/officeDocument/2006/relationships/hyperlink" Target="https://positivepsychology.com/benefits-of-mindfulness/"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FA238-065B-C242-A397-86EF549BC71F}"/>
              </a:ext>
            </a:extLst>
          </p:cNvPr>
          <p:cNvSpPr>
            <a:spLocks noGrp="1"/>
          </p:cNvSpPr>
          <p:nvPr>
            <p:ph type="ctrTitle"/>
          </p:nvPr>
        </p:nvSpPr>
        <p:spPr/>
        <p:txBody>
          <a:bodyPr/>
          <a:lstStyle/>
          <a:p>
            <a:r>
              <a:rPr lang="en-US" dirty="0"/>
              <a:t>Welcome Back, Everyone!</a:t>
            </a:r>
          </a:p>
        </p:txBody>
      </p:sp>
      <p:sp>
        <p:nvSpPr>
          <p:cNvPr id="3" name="Subtitle 2">
            <a:extLst>
              <a:ext uri="{FF2B5EF4-FFF2-40B4-BE49-F238E27FC236}">
                <a16:creationId xmlns:a16="http://schemas.microsoft.com/office/drawing/2014/main" id="{E51993E1-054C-C647-AF4D-321FBAA30F83}"/>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705236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9F2E41-03BA-744A-AA33-B4D46B243E8D}"/>
              </a:ext>
            </a:extLst>
          </p:cNvPr>
          <p:cNvSpPr/>
          <p:nvPr/>
        </p:nvSpPr>
        <p:spPr>
          <a:xfrm>
            <a:off x="221226" y="243349"/>
            <a:ext cx="8760542" cy="3785652"/>
          </a:xfrm>
          <a:prstGeom prst="rect">
            <a:avLst/>
          </a:prstGeom>
        </p:spPr>
        <p:txBody>
          <a:bodyPr wrap="square">
            <a:spAutoFit/>
          </a:bodyPr>
          <a:lstStyle/>
          <a:p>
            <a:r>
              <a:rPr lang="en-US" sz="2000" b="1" dirty="0">
                <a:latin typeface="Ingeborg" panose="02070503040600000004" pitchFamily="18" charset="77"/>
              </a:rPr>
              <a:t>6. Make self-care a priority</a:t>
            </a:r>
            <a:endParaRPr lang="en-US" sz="2000" dirty="0">
              <a:latin typeface="Ingeborg" panose="02070503040600000004" pitchFamily="18" charset="77"/>
            </a:endParaRPr>
          </a:p>
          <a:p>
            <a:r>
              <a:rPr lang="en-US" sz="2000" dirty="0">
                <a:latin typeface="Ingeborg" panose="02070503040600000004" pitchFamily="18" charset="77"/>
              </a:rPr>
              <a:t>When we make time for ourselves, we put our well-being before others. This </a:t>
            </a:r>
            <a:r>
              <a:rPr lang="en-US" sz="2000" dirty="0">
                <a:solidFill>
                  <a:schemeClr val="bg2"/>
                </a:solidFill>
                <a:latin typeface="Ingeborg" panose="02070503040600000004" pitchFamily="18" charset="77"/>
              </a:rPr>
              <a:t>can feel selfish to start, but it is like the airplane analogy—we must put our own oxygen mask on before we can assist others. The simplest things that </a:t>
            </a:r>
            <a:r>
              <a:rPr lang="en-US" sz="2000" b="1" dirty="0">
                <a:solidFill>
                  <a:schemeClr val="bg2"/>
                </a:solidFill>
                <a:latin typeface="Ingeborg" panose="02070503040600000004" pitchFamily="18" charset="77"/>
                <a:hlinkClick r:id="rId2">
                  <a:extLst>
                    <a:ext uri="{A12FA001-AC4F-418D-AE19-62706E023703}">
                      <ahyp:hlinkClr xmlns:ahyp="http://schemas.microsoft.com/office/drawing/2018/hyperlinkcolor" val="tx"/>
                    </a:ext>
                  </a:extLst>
                </a:hlinkClick>
              </a:rPr>
              <a:t>promote well-being</a:t>
            </a:r>
            <a:r>
              <a:rPr lang="en-US" sz="2000" dirty="0">
                <a:solidFill>
                  <a:schemeClr val="bg2"/>
                </a:solidFill>
                <a:latin typeface="Ingeborg" panose="02070503040600000004" pitchFamily="18" charset="77"/>
              </a:rPr>
              <a:t>, such as enough sleep, food, downtime, and exercise are often the ones overlooked.</a:t>
            </a:r>
          </a:p>
          <a:p>
            <a:r>
              <a:rPr lang="en-US" sz="2000" i="1" dirty="0">
                <a:solidFill>
                  <a:schemeClr val="bg2"/>
                </a:solidFill>
                <a:latin typeface="Ingeborg" panose="02070503040600000004" pitchFamily="18" charset="77"/>
              </a:rPr>
              <a:t>Self-care is group-care. </a:t>
            </a:r>
          </a:p>
          <a:p>
            <a:endParaRPr lang="en-US" sz="2000" dirty="0">
              <a:solidFill>
                <a:schemeClr val="bg2"/>
              </a:solidFill>
              <a:latin typeface="Ingeborg" panose="02070503040600000004" pitchFamily="18" charset="77"/>
            </a:endParaRPr>
          </a:p>
          <a:p>
            <a:r>
              <a:rPr lang="en-US" sz="2000" b="1" dirty="0">
                <a:solidFill>
                  <a:schemeClr val="bg2"/>
                </a:solidFill>
                <a:latin typeface="Ingeborg" panose="02070503040600000004" pitchFamily="18" charset="77"/>
              </a:rPr>
              <a:t>7. Ask for support when needed</a:t>
            </a:r>
            <a:endParaRPr lang="en-US" sz="2000" dirty="0">
              <a:solidFill>
                <a:schemeClr val="bg2"/>
              </a:solidFill>
              <a:latin typeface="Ingeborg" panose="02070503040600000004" pitchFamily="18" charset="77"/>
            </a:endParaRPr>
          </a:p>
          <a:p>
            <a:r>
              <a:rPr lang="en-US" sz="2000" dirty="0">
                <a:solidFill>
                  <a:schemeClr val="bg2"/>
                </a:solidFill>
                <a:latin typeface="Ingeborg" panose="02070503040600000004" pitchFamily="18" charset="77"/>
              </a:rPr>
              <a:t>If you’re feeling overwhelmed, reach out to a friend or family member you can talk to.  Speaking with a healthcare professional </a:t>
            </a:r>
            <a:r>
              <a:rPr lang="en-US" sz="2000" dirty="0">
                <a:latin typeface="Ingeborg" panose="02070503040600000004" pitchFamily="18" charset="77"/>
              </a:rPr>
              <a:t>can also reduce stress, and help you learn healthier coping strategies.</a:t>
            </a:r>
          </a:p>
        </p:txBody>
      </p:sp>
    </p:spTree>
    <p:extLst>
      <p:ext uri="{BB962C8B-B14F-4D97-AF65-F5344CB8AC3E}">
        <p14:creationId xmlns:p14="http://schemas.microsoft.com/office/powerpoint/2010/main" val="50736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2D2FF-0873-3B40-8154-3115D4282099}"/>
              </a:ext>
            </a:extLst>
          </p:cNvPr>
          <p:cNvSpPr>
            <a:spLocks noGrp="1"/>
          </p:cNvSpPr>
          <p:nvPr>
            <p:ph type="title"/>
          </p:nvPr>
        </p:nvSpPr>
        <p:spPr>
          <a:xfrm>
            <a:off x="0" y="8976"/>
            <a:ext cx="9202699" cy="602700"/>
          </a:xfrm>
        </p:spPr>
        <p:txBody>
          <a:bodyPr/>
          <a:lstStyle/>
          <a:p>
            <a:r>
              <a:rPr lang="en-US" sz="1900" dirty="0"/>
              <a:t>Action Orientated Approaches: used to take action to change a stressful situation </a:t>
            </a:r>
          </a:p>
        </p:txBody>
      </p:sp>
      <p:sp>
        <p:nvSpPr>
          <p:cNvPr id="3" name="Rectangle 2">
            <a:extLst>
              <a:ext uri="{FF2B5EF4-FFF2-40B4-BE49-F238E27FC236}">
                <a16:creationId xmlns:a16="http://schemas.microsoft.com/office/drawing/2014/main" id="{9EF22FCF-B796-5A42-830F-691625B3D44E}"/>
              </a:ext>
            </a:extLst>
          </p:cNvPr>
          <p:cNvSpPr/>
          <p:nvPr/>
        </p:nvSpPr>
        <p:spPr>
          <a:xfrm>
            <a:off x="0" y="619050"/>
            <a:ext cx="9300949" cy="4308872"/>
          </a:xfrm>
          <a:prstGeom prst="rect">
            <a:avLst/>
          </a:prstGeom>
        </p:spPr>
        <p:txBody>
          <a:bodyPr wrap="square">
            <a:spAutoFit/>
          </a:bodyPr>
          <a:lstStyle/>
          <a:p>
            <a:r>
              <a:rPr lang="en-US" sz="1300" b="1" dirty="0">
                <a:solidFill>
                  <a:schemeClr val="bg2"/>
                </a:solidFill>
                <a:latin typeface="Ingeborg" panose="02070503040600000004" pitchFamily="18" charset="77"/>
              </a:rPr>
              <a:t>Be assertive</a:t>
            </a:r>
            <a:br>
              <a:rPr lang="en-US" sz="1300" b="1" dirty="0">
                <a:solidFill>
                  <a:schemeClr val="bg2"/>
                </a:solidFill>
                <a:latin typeface="Ingeborg" panose="02070503040600000004" pitchFamily="18" charset="77"/>
              </a:rPr>
            </a:br>
            <a:r>
              <a:rPr lang="en-US" sz="1300" b="1" dirty="0">
                <a:solidFill>
                  <a:schemeClr val="bg2"/>
                </a:solidFill>
                <a:latin typeface="Ingeborg" panose="02070503040600000004" pitchFamily="18" charset="77"/>
                <a:hlinkClick r:id="rId2">
                  <a:extLst>
                    <a:ext uri="{A12FA001-AC4F-418D-AE19-62706E023703}">
                      <ahyp:hlinkClr xmlns:ahyp="http://schemas.microsoft.com/office/drawing/2018/hyperlinkcolor" val="tx"/>
                    </a:ext>
                  </a:extLst>
                </a:hlinkClick>
              </a:rPr>
              <a:t>Clear and effective communication</a:t>
            </a:r>
            <a:r>
              <a:rPr lang="en-US" sz="1300" dirty="0">
                <a:solidFill>
                  <a:schemeClr val="bg2"/>
                </a:solidFill>
                <a:latin typeface="Ingeborg" panose="02070503040600000004" pitchFamily="18" charset="77"/>
              </a:rPr>
              <a:t> is the key to being </a:t>
            </a:r>
            <a:r>
              <a:rPr lang="en-US" sz="1300" b="1" dirty="0">
                <a:solidFill>
                  <a:schemeClr val="bg2"/>
                </a:solidFill>
                <a:latin typeface="Ingeborg" panose="02070503040600000004" pitchFamily="18" charset="77"/>
                <a:hlinkClick r:id="rId3">
                  <a:extLst>
                    <a:ext uri="{A12FA001-AC4F-418D-AE19-62706E023703}">
                      <ahyp:hlinkClr xmlns:ahyp="http://schemas.microsoft.com/office/drawing/2018/hyperlinkcolor" val="tx"/>
                    </a:ext>
                  </a:extLst>
                </a:hlinkClick>
              </a:rPr>
              <a:t>assertive</a:t>
            </a:r>
            <a:r>
              <a:rPr lang="en-US" sz="1300" dirty="0">
                <a:solidFill>
                  <a:schemeClr val="bg2"/>
                </a:solidFill>
                <a:latin typeface="Ingeborg" panose="02070503040600000004" pitchFamily="18" charset="77"/>
              </a:rPr>
              <a:t>. When we’re assertive, we can ask for what we want or need, and also explain what is bothering us. The key is doing this in a fair and firm manner while still having empathy for others. Once you identify what you need to communicate, you can stand up for yourself and be proactive in altering the stressful situation.</a:t>
            </a:r>
            <a:br>
              <a:rPr lang="en-US" sz="1300" dirty="0">
                <a:solidFill>
                  <a:schemeClr val="bg2"/>
                </a:solidFill>
                <a:latin typeface="Ingeborg" panose="02070503040600000004" pitchFamily="18" charset="77"/>
              </a:rPr>
            </a:br>
            <a:endParaRPr lang="en-US" sz="1300" dirty="0">
              <a:solidFill>
                <a:schemeClr val="bg2"/>
              </a:solidFill>
              <a:latin typeface="Ingeborg" panose="02070503040600000004" pitchFamily="18" charset="77"/>
            </a:endParaRPr>
          </a:p>
          <a:p>
            <a:pPr lvl="0"/>
            <a:r>
              <a:rPr lang="en-US" sz="1300" b="1" dirty="0">
                <a:solidFill>
                  <a:schemeClr val="bg2"/>
                </a:solidFill>
                <a:latin typeface="Ingeborg" panose="02070503040600000004" pitchFamily="18" charset="77"/>
              </a:rPr>
              <a:t>Reduce the noise</a:t>
            </a:r>
            <a:br>
              <a:rPr lang="en-US" sz="1300" b="1" dirty="0">
                <a:solidFill>
                  <a:schemeClr val="bg2"/>
                </a:solidFill>
                <a:latin typeface="Ingeborg" panose="02070503040600000004" pitchFamily="18" charset="77"/>
              </a:rPr>
            </a:br>
            <a:r>
              <a:rPr lang="en-US" sz="1300" dirty="0">
                <a:solidFill>
                  <a:schemeClr val="bg2"/>
                </a:solidFill>
                <a:latin typeface="Ingeborg" panose="02070503040600000004" pitchFamily="18" charset="77"/>
              </a:rPr>
              <a:t>Switching off all the technology.</a:t>
            </a:r>
            <a:br>
              <a:rPr lang="en-US" sz="1300" dirty="0">
                <a:solidFill>
                  <a:schemeClr val="bg2"/>
                </a:solidFill>
                <a:latin typeface="Ingeborg" panose="02070503040600000004" pitchFamily="18" charset="77"/>
              </a:rPr>
            </a:br>
            <a:endParaRPr lang="en-US" sz="1300" dirty="0">
              <a:solidFill>
                <a:schemeClr val="bg2"/>
              </a:solidFill>
              <a:latin typeface="Ingeborg" panose="02070503040600000004" pitchFamily="18" charset="77"/>
            </a:endParaRPr>
          </a:p>
          <a:p>
            <a:pPr lvl="0"/>
            <a:r>
              <a:rPr lang="en-US" sz="1300" dirty="0">
                <a:solidFill>
                  <a:schemeClr val="bg2"/>
                </a:solidFill>
                <a:latin typeface="Ingeborg" panose="02070503040600000004" pitchFamily="18" charset="77"/>
              </a:rPr>
              <a:t>Make an effort the channel your TV channel from news channel</a:t>
            </a:r>
            <a:br>
              <a:rPr lang="en-US" sz="1300" dirty="0">
                <a:solidFill>
                  <a:schemeClr val="bg2"/>
                </a:solidFill>
                <a:latin typeface="Ingeborg" panose="02070503040600000004" pitchFamily="18" charset="77"/>
              </a:rPr>
            </a:br>
            <a:endParaRPr lang="en-US" sz="1300" dirty="0">
              <a:solidFill>
                <a:schemeClr val="bg2"/>
              </a:solidFill>
              <a:latin typeface="Ingeborg" panose="02070503040600000004" pitchFamily="18" charset="77"/>
            </a:endParaRPr>
          </a:p>
          <a:p>
            <a:pPr lvl="0"/>
            <a:r>
              <a:rPr lang="en-US" sz="1300" dirty="0">
                <a:solidFill>
                  <a:schemeClr val="bg2"/>
                </a:solidFill>
                <a:latin typeface="Ingeborg" panose="02070503040600000004" pitchFamily="18" charset="77"/>
              </a:rPr>
              <a:t>Make time for some quietness each day. You may notice how all those seemingly urgent things we need to do become less important and crisis-like. That to-do list will be there when you’re in a place to return to it. Remember that recharging is a very effective way of tackling stress.</a:t>
            </a:r>
            <a:br>
              <a:rPr lang="en-US" sz="1300" dirty="0">
                <a:solidFill>
                  <a:schemeClr val="bg2"/>
                </a:solidFill>
                <a:latin typeface="Ingeborg" panose="02070503040600000004" pitchFamily="18" charset="77"/>
              </a:rPr>
            </a:br>
            <a:endParaRPr lang="en-US" sz="1300" dirty="0">
              <a:solidFill>
                <a:schemeClr val="bg2"/>
              </a:solidFill>
              <a:latin typeface="Ingeborg" panose="02070503040600000004" pitchFamily="18" charset="77"/>
            </a:endParaRPr>
          </a:p>
          <a:p>
            <a:pPr lvl="0"/>
            <a:r>
              <a:rPr lang="en-US" sz="1300" dirty="0">
                <a:solidFill>
                  <a:schemeClr val="bg2"/>
                </a:solidFill>
                <a:latin typeface="Ingeborg" panose="02070503040600000004" pitchFamily="18" charset="77"/>
              </a:rPr>
              <a:t>Manage your time.  If we let them, our days will consume us. Before we know it, the months have become overwhelming busy. When we prioritize and organize our tasks, we create a less stressful and ore enjoyable life.</a:t>
            </a:r>
            <a:br>
              <a:rPr lang="en-US" sz="1300" dirty="0">
                <a:solidFill>
                  <a:schemeClr val="bg2"/>
                </a:solidFill>
                <a:latin typeface="Ingeborg" panose="02070503040600000004" pitchFamily="18" charset="77"/>
              </a:rPr>
            </a:br>
            <a:br>
              <a:rPr lang="en-US" sz="1300" dirty="0">
                <a:solidFill>
                  <a:schemeClr val="bg2"/>
                </a:solidFill>
                <a:latin typeface="Ingeborg" panose="02070503040600000004" pitchFamily="18" charset="77"/>
              </a:rPr>
            </a:br>
            <a:r>
              <a:rPr lang="en-US" sz="1300" dirty="0">
                <a:solidFill>
                  <a:schemeClr val="bg2"/>
                </a:solidFill>
                <a:latin typeface="Ingeborg" panose="02070503040600000004" pitchFamily="18" charset="77"/>
              </a:rPr>
              <a:t>Set boundaries.  Boundaries outline what behavior we will and won’t accept, how much time and space we need from others, and what priorities we have.</a:t>
            </a:r>
          </a:p>
          <a:p>
            <a:endParaRPr lang="en-US" dirty="0">
              <a:latin typeface="Ingeborg" panose="02070503040600000004" pitchFamily="18" charset="77"/>
              <a:ea typeface="Times New Roman" panose="02020603050405020304" pitchFamily="18" charset="0"/>
            </a:endParaRPr>
          </a:p>
        </p:txBody>
      </p:sp>
    </p:spTree>
    <p:extLst>
      <p:ext uri="{BB962C8B-B14F-4D97-AF65-F5344CB8AC3E}">
        <p14:creationId xmlns:p14="http://schemas.microsoft.com/office/powerpoint/2010/main" val="1530328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A1463-DB31-A14E-99B3-B299FBF026CA}"/>
              </a:ext>
            </a:extLst>
          </p:cNvPr>
          <p:cNvSpPr>
            <a:spLocks noGrp="1"/>
          </p:cNvSpPr>
          <p:nvPr>
            <p:ph type="title"/>
          </p:nvPr>
        </p:nvSpPr>
        <p:spPr/>
        <p:txBody>
          <a:bodyPr/>
          <a:lstStyle/>
          <a:p>
            <a:br>
              <a:rPr lang="en-US" sz="3200" dirty="0"/>
            </a:br>
            <a:r>
              <a:rPr lang="en-US" sz="3200" dirty="0"/>
              <a:t>Emotion – Orientated Approaches</a:t>
            </a:r>
            <a:br>
              <a:rPr lang="en-US" dirty="0"/>
            </a:br>
            <a:endParaRPr lang="en-US" dirty="0"/>
          </a:p>
        </p:txBody>
      </p:sp>
      <p:sp>
        <p:nvSpPr>
          <p:cNvPr id="3" name="Rectangle 2">
            <a:extLst>
              <a:ext uri="{FF2B5EF4-FFF2-40B4-BE49-F238E27FC236}">
                <a16:creationId xmlns:a16="http://schemas.microsoft.com/office/drawing/2014/main" id="{032086CE-CB8C-1F4C-BAE0-FC9E42B91760}"/>
              </a:ext>
            </a:extLst>
          </p:cNvPr>
          <p:cNvSpPr/>
          <p:nvPr/>
        </p:nvSpPr>
        <p:spPr>
          <a:xfrm>
            <a:off x="74277" y="626042"/>
            <a:ext cx="8850573" cy="4490760"/>
          </a:xfrm>
          <a:prstGeom prst="rect">
            <a:avLst/>
          </a:prstGeom>
        </p:spPr>
        <p:txBody>
          <a:bodyPr wrap="square">
            <a:spAutoFit/>
          </a:bodyPr>
          <a:lstStyle/>
          <a:p>
            <a:pPr>
              <a:lnSpc>
                <a:spcPct val="107000"/>
              </a:lnSpc>
              <a:spcAft>
                <a:spcPts val="800"/>
              </a:spcAft>
            </a:pPr>
            <a: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t>Emotion-oriented approaches are used to change the way we perceive stressful situations.</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t>Talk it out</a:t>
            </a:r>
            <a:b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br>
            <a: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t>Don’t hold it all inside. Talk to someone close to you about your worries or the things getting you down. Sharing worries can cut them in half, and also give you a chance to laugh at potentially absurd situations.</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en-US"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Many of our worries sound a lot less worrisome when we say them out loud.</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a:lnSpc>
                <a:spcPct val="0"/>
              </a:lnSpc>
              <a:spcAft>
                <a:spcPts val="800"/>
              </a:spcAft>
            </a:pPr>
            <a:r>
              <a:rPr lang="en-US" sz="200"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t>Get out of your head</a:t>
            </a:r>
            <a:b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br>
            <a: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t>Sometimes it’s best not to even try struggling with the racing thoughts. Sometimes you just need a break. Distract yourself. Watch a movie, phone or catch up with a friend, go for a walk, or do something positive that you know takes your mind off things.</a:t>
            </a:r>
            <a:b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b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itchFamily="2" charset="2"/>
              <a:buChar char=""/>
            </a:pPr>
            <a: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t>Affirmations and imagery.  Replace negative thoughts with positive statements and challenge and change the way you see and experience the world.</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spcAft>
                <a:spcPts val="800"/>
              </a:spcAft>
            </a:pPr>
            <a:b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br>
            <a:br>
              <a:rPr lang="en-US"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b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“The greatest weapon against stress is our ability to choose one thought over another” </a:t>
            </a:r>
            <a:r>
              <a:rPr lang="en-US" b="1" dirty="0">
                <a:solidFill>
                  <a:srgbClr val="2A2A2A"/>
                </a:solidFill>
                <a:latin typeface="Times New Roman" panose="02020603050405020304" pitchFamily="18" charset="0"/>
                <a:ea typeface="Times New Roman" panose="02020603050405020304" pitchFamily="18" charset="0"/>
                <a:cs typeface="Times New Roman" panose="02020603050405020304" pitchFamily="18" charset="0"/>
              </a:rPr>
              <a:t>William James</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16751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E1870-A0ED-EF46-9408-3EDC0BEB93F8}"/>
              </a:ext>
            </a:extLst>
          </p:cNvPr>
          <p:cNvSpPr>
            <a:spLocks noGrp="1"/>
          </p:cNvSpPr>
          <p:nvPr>
            <p:ph type="title"/>
          </p:nvPr>
        </p:nvSpPr>
        <p:spPr/>
        <p:txBody>
          <a:bodyPr/>
          <a:lstStyle/>
          <a:p>
            <a:br>
              <a:rPr lang="en-US" sz="3200" dirty="0"/>
            </a:br>
            <a:r>
              <a:rPr lang="en-US" sz="3200" dirty="0"/>
              <a:t>Acceptance-Orientated Approaches</a:t>
            </a:r>
            <a:br>
              <a:rPr lang="en-US" dirty="0"/>
            </a:br>
            <a:endParaRPr lang="en-US" dirty="0"/>
          </a:p>
        </p:txBody>
      </p:sp>
      <p:sp>
        <p:nvSpPr>
          <p:cNvPr id="3" name="TextBox 2">
            <a:extLst>
              <a:ext uri="{FF2B5EF4-FFF2-40B4-BE49-F238E27FC236}">
                <a16:creationId xmlns:a16="http://schemas.microsoft.com/office/drawing/2014/main" id="{1CF8E455-CDB6-784C-9A6C-672AADDF0975}"/>
              </a:ext>
            </a:extLst>
          </p:cNvPr>
          <p:cNvSpPr txBox="1"/>
          <p:nvPr/>
        </p:nvSpPr>
        <p:spPr>
          <a:xfrm>
            <a:off x="189234" y="619050"/>
            <a:ext cx="8644631" cy="4832092"/>
          </a:xfrm>
          <a:prstGeom prst="rect">
            <a:avLst/>
          </a:prstGeom>
          <a:noFill/>
        </p:spPr>
        <p:txBody>
          <a:bodyPr wrap="square" rtlCol="0">
            <a:spAutoFit/>
          </a:bodyPr>
          <a:lstStyle/>
          <a:p>
            <a:r>
              <a:rPr lang="en-US" dirty="0">
                <a:latin typeface="Ingeborg" panose="02070503040600000004" pitchFamily="18" charset="77"/>
              </a:rPr>
              <a:t>Acceptance-oriented approaches are useful in stressful situations that you cannot control.</a:t>
            </a:r>
          </a:p>
          <a:p>
            <a:endParaRPr lang="en-US" dirty="0">
              <a:latin typeface="Ingeborg" panose="02070503040600000004" pitchFamily="18" charset="77"/>
            </a:endParaRPr>
          </a:p>
          <a:p>
            <a:r>
              <a:rPr lang="en-US" dirty="0">
                <a:latin typeface="Ingeborg" panose="02070503040600000004" pitchFamily="18" charset="77"/>
              </a:rPr>
              <a:t>Sleep</a:t>
            </a:r>
            <a:br>
              <a:rPr lang="en-US" dirty="0">
                <a:latin typeface="Ingeborg" panose="02070503040600000004" pitchFamily="18" charset="77"/>
              </a:rPr>
            </a:br>
            <a:r>
              <a:rPr lang="en-US" dirty="0">
                <a:latin typeface="Ingeborg" panose="02070503040600000004" pitchFamily="18" charset="77"/>
              </a:rPr>
              <a:t>Getting a good night sleep is important for recharging and dealing with stressful situations in the best possible way. While it varies from individual to individual, on the exact amount of sleep needed, an uninterrupted sleep of approximately 8 hours is generally recommended</a:t>
            </a:r>
          </a:p>
          <a:p>
            <a:endParaRPr lang="en-US" dirty="0">
              <a:latin typeface="Ingeborg" panose="02070503040600000004" pitchFamily="18" charset="77"/>
            </a:endParaRPr>
          </a:p>
          <a:p>
            <a:r>
              <a:rPr lang="en-US" dirty="0">
                <a:latin typeface="Ingeborg" panose="02070503040600000004" pitchFamily="18" charset="77"/>
              </a:rPr>
              <a:t>Meditation and physical relaxation</a:t>
            </a:r>
            <a:br>
              <a:rPr lang="en-US" dirty="0">
                <a:latin typeface="Ingeborg" panose="02070503040600000004" pitchFamily="18" charset="77"/>
              </a:rPr>
            </a:br>
            <a:r>
              <a:rPr lang="en-US" dirty="0">
                <a:latin typeface="Ingeborg" panose="02070503040600000004" pitchFamily="18" charset="77"/>
              </a:rPr>
              <a:t>Use techniques such as deep breathing, guided visualizations, yoga</a:t>
            </a:r>
          </a:p>
          <a:p>
            <a:endParaRPr lang="en-US" dirty="0">
              <a:latin typeface="Ingeborg" panose="02070503040600000004" pitchFamily="18" charset="77"/>
            </a:endParaRPr>
          </a:p>
          <a:p>
            <a:r>
              <a:rPr lang="en-US" dirty="0">
                <a:latin typeface="Ingeborg" panose="02070503040600000004" pitchFamily="18" charset="77"/>
              </a:rPr>
              <a:t>Diet and Exercise</a:t>
            </a:r>
            <a:br>
              <a:rPr lang="en-US" dirty="0">
                <a:latin typeface="Ingeborg" panose="02070503040600000004" pitchFamily="18" charset="77"/>
              </a:rPr>
            </a:br>
            <a:r>
              <a:rPr lang="en-US" dirty="0">
                <a:latin typeface="Ingeborg" panose="02070503040600000004" pitchFamily="18" charset="77"/>
              </a:rPr>
              <a:t>You’ve heard it before, but you are what you eat. Be mindful of having a balanced and healthy diet. Making simple diet changes, such as reducing your alcohol, caffeine and sugar intake is a proven way of </a:t>
            </a:r>
            <a:r>
              <a:rPr lang="en-US" b="1" dirty="0">
                <a:latin typeface="Ingeborg" panose="02070503040600000004" pitchFamily="18" charset="77"/>
                <a:hlinkClick r:id="rId2"/>
              </a:rPr>
              <a:t>reducing anxiety</a:t>
            </a:r>
            <a:r>
              <a:rPr lang="en-US" dirty="0">
                <a:latin typeface="Ingeborg" panose="02070503040600000004" pitchFamily="18" charset="77"/>
              </a:rPr>
              <a:t>.</a:t>
            </a:r>
          </a:p>
          <a:p>
            <a:endParaRPr lang="en-US" dirty="0">
              <a:latin typeface="Ingeborg" panose="02070503040600000004" pitchFamily="18" charset="77"/>
            </a:endParaRPr>
          </a:p>
          <a:p>
            <a:r>
              <a:rPr lang="en-US" dirty="0">
                <a:latin typeface="Ingeborg" panose="02070503040600000004" pitchFamily="18" charset="77"/>
              </a:rPr>
              <a:t>Another guaranteed way to reduce stress is exercise. It’s proven to also be as effective as antidepressants in relieving mild depression.</a:t>
            </a:r>
          </a:p>
          <a:p>
            <a:endParaRPr lang="en-US" i="1" dirty="0">
              <a:latin typeface="Ingeborg" panose="02070503040600000004" pitchFamily="18" charset="77"/>
            </a:endParaRPr>
          </a:p>
          <a:p>
            <a:r>
              <a:rPr lang="en-US" i="1" dirty="0">
                <a:latin typeface="Ingeborg" panose="02070503040600000004" pitchFamily="18" charset="77"/>
              </a:rPr>
              <a:t>So… get moving! </a:t>
            </a:r>
            <a:endParaRPr lang="en-US" dirty="0">
              <a:latin typeface="Ingeborg" panose="02070503040600000004" pitchFamily="18" charset="77"/>
            </a:endParaRPr>
          </a:p>
          <a:p>
            <a:endParaRPr lang="en-US" i="1" dirty="0">
              <a:latin typeface="Ingeborg" panose="02070503040600000004" pitchFamily="18" charset="77"/>
            </a:endParaRPr>
          </a:p>
          <a:p>
            <a:r>
              <a:rPr lang="en-US" i="1" dirty="0">
                <a:latin typeface="Ingeborg" panose="02070503040600000004" pitchFamily="18" charset="77"/>
              </a:rPr>
              <a:t>“Men (and women) are disturbed not by things but by the views they take of them”</a:t>
            </a:r>
            <a:r>
              <a:rPr lang="en-US" dirty="0">
                <a:latin typeface="Ingeborg" panose="02070503040600000004" pitchFamily="18" charset="77"/>
              </a:rPr>
              <a:t> Epictetus</a:t>
            </a:r>
          </a:p>
          <a:p>
            <a:endParaRPr lang="en-US" dirty="0"/>
          </a:p>
        </p:txBody>
      </p:sp>
    </p:spTree>
    <p:extLst>
      <p:ext uri="{BB962C8B-B14F-4D97-AF65-F5344CB8AC3E}">
        <p14:creationId xmlns:p14="http://schemas.microsoft.com/office/powerpoint/2010/main" val="2596058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C1C5B9-6E26-DE4E-B8E5-7F2BEC0E4458}"/>
              </a:ext>
            </a:extLst>
          </p:cNvPr>
          <p:cNvPicPr>
            <a:picLocks noChangeAspect="1"/>
          </p:cNvPicPr>
          <p:nvPr/>
        </p:nvPicPr>
        <p:blipFill>
          <a:blip r:embed="rId2"/>
          <a:stretch>
            <a:fillRect/>
          </a:stretch>
        </p:blipFill>
        <p:spPr>
          <a:xfrm>
            <a:off x="1267109" y="0"/>
            <a:ext cx="6416580" cy="4277720"/>
          </a:xfrm>
          <a:prstGeom prst="rect">
            <a:avLst/>
          </a:prstGeom>
        </p:spPr>
      </p:pic>
    </p:spTree>
    <p:extLst>
      <p:ext uri="{BB962C8B-B14F-4D97-AF65-F5344CB8AC3E}">
        <p14:creationId xmlns:p14="http://schemas.microsoft.com/office/powerpoint/2010/main" val="29661355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63032DB-1EAF-DB44-A262-BAA7823127A6}"/>
              </a:ext>
            </a:extLst>
          </p:cNvPr>
          <p:cNvSpPr/>
          <p:nvPr/>
        </p:nvSpPr>
        <p:spPr>
          <a:xfrm>
            <a:off x="243568" y="0"/>
            <a:ext cx="6413935" cy="738664"/>
          </a:xfrm>
          <a:prstGeom prst="rect">
            <a:avLst/>
          </a:prstGeom>
        </p:spPr>
        <p:txBody>
          <a:bodyPr wrap="none">
            <a:spAutoFit/>
          </a:bodyPr>
          <a:lstStyle/>
          <a:p>
            <a:r>
              <a:rPr lang="en-US" sz="4200" dirty="0">
                <a:solidFill>
                  <a:srgbClr val="00B0F0"/>
                </a:solidFill>
                <a:latin typeface="Ingeborg" panose="02070503040600000004" pitchFamily="18" charset="77"/>
              </a:rPr>
              <a:t>Managing Stress Exercise </a:t>
            </a:r>
          </a:p>
        </p:txBody>
      </p:sp>
    </p:spTree>
    <p:extLst>
      <p:ext uri="{BB962C8B-B14F-4D97-AF65-F5344CB8AC3E}">
        <p14:creationId xmlns:p14="http://schemas.microsoft.com/office/powerpoint/2010/main" val="4188345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C30CE-A876-4B47-A674-5981AFD6A2A0}"/>
              </a:ext>
            </a:extLst>
          </p:cNvPr>
          <p:cNvSpPr>
            <a:spLocks noGrp="1"/>
          </p:cNvSpPr>
          <p:nvPr>
            <p:ph type="title"/>
          </p:nvPr>
        </p:nvSpPr>
        <p:spPr/>
        <p:txBody>
          <a:bodyPr/>
          <a:lstStyle/>
          <a:p>
            <a:pPr algn="ctr"/>
            <a:r>
              <a:rPr lang="en-US" dirty="0"/>
              <a:t>Let’s get up and move!</a:t>
            </a:r>
          </a:p>
        </p:txBody>
      </p:sp>
    </p:spTree>
    <p:extLst>
      <p:ext uri="{BB962C8B-B14F-4D97-AF65-F5344CB8AC3E}">
        <p14:creationId xmlns:p14="http://schemas.microsoft.com/office/powerpoint/2010/main" val="1234395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C30CE-A876-4B47-A674-5981AFD6A2A0}"/>
              </a:ext>
            </a:extLst>
          </p:cNvPr>
          <p:cNvSpPr>
            <a:spLocks noGrp="1"/>
          </p:cNvSpPr>
          <p:nvPr>
            <p:ph type="title"/>
          </p:nvPr>
        </p:nvSpPr>
        <p:spPr/>
        <p:txBody>
          <a:bodyPr/>
          <a:lstStyle/>
          <a:p>
            <a:pPr algn="ctr"/>
            <a:r>
              <a:rPr lang="en-US" dirty="0"/>
              <a:t>Goal setting and Action plan</a:t>
            </a:r>
          </a:p>
        </p:txBody>
      </p:sp>
    </p:spTree>
    <p:extLst>
      <p:ext uri="{BB962C8B-B14F-4D97-AF65-F5344CB8AC3E}">
        <p14:creationId xmlns:p14="http://schemas.microsoft.com/office/powerpoint/2010/main" val="1265371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744D6-1DCA-8C4E-AF26-C841A017D823}"/>
              </a:ext>
            </a:extLst>
          </p:cNvPr>
          <p:cNvSpPr>
            <a:spLocks noGrp="1"/>
          </p:cNvSpPr>
          <p:nvPr>
            <p:ph type="title"/>
          </p:nvPr>
        </p:nvSpPr>
        <p:spPr>
          <a:xfrm>
            <a:off x="557693" y="405770"/>
            <a:ext cx="8222100" cy="1963500"/>
          </a:xfrm>
        </p:spPr>
        <p:txBody>
          <a:bodyPr/>
          <a:lstStyle/>
          <a:p>
            <a:r>
              <a:rPr lang="en-US" sz="3200" dirty="0"/>
              <a:t>Thank you for coming!</a:t>
            </a:r>
            <a:br>
              <a:rPr lang="en-US" sz="3200" dirty="0"/>
            </a:br>
            <a:r>
              <a:rPr lang="en-US" sz="3200" dirty="0"/>
              <a:t>We hope to see you all again next week!</a:t>
            </a:r>
          </a:p>
        </p:txBody>
      </p:sp>
      <p:sp>
        <p:nvSpPr>
          <p:cNvPr id="3" name="Text Placeholder 2">
            <a:extLst>
              <a:ext uri="{FF2B5EF4-FFF2-40B4-BE49-F238E27FC236}">
                <a16:creationId xmlns:a16="http://schemas.microsoft.com/office/drawing/2014/main" id="{72EA4ABD-61F5-5949-8DA6-9C72EBD6F6AF}"/>
              </a:ext>
            </a:extLst>
          </p:cNvPr>
          <p:cNvSpPr>
            <a:spLocks noGrp="1"/>
          </p:cNvSpPr>
          <p:nvPr>
            <p:ph type="body" idx="1"/>
          </p:nvPr>
        </p:nvSpPr>
        <p:spPr>
          <a:xfrm>
            <a:off x="-129654" y="2708879"/>
            <a:ext cx="9144000" cy="1300800"/>
          </a:xfrm>
        </p:spPr>
        <p:txBody>
          <a:bodyPr/>
          <a:lstStyle/>
          <a:p>
            <a:r>
              <a:rPr lang="en-US" dirty="0">
                <a:solidFill>
                  <a:schemeClr val="bg2"/>
                </a:solidFill>
              </a:rPr>
              <a:t>Next meeting </a:t>
            </a:r>
            <a:r>
              <a:rPr lang="en-US" u="sng" dirty="0">
                <a:solidFill>
                  <a:schemeClr val="bg2"/>
                </a:solidFill>
              </a:rPr>
              <a:t>Monday, December 16</a:t>
            </a:r>
            <a:r>
              <a:rPr lang="en-US" u="sng" baseline="30000" dirty="0">
                <a:solidFill>
                  <a:schemeClr val="bg2"/>
                </a:solidFill>
              </a:rPr>
              <a:t>th</a:t>
            </a:r>
            <a:r>
              <a:rPr lang="en-US" u="sng" dirty="0">
                <a:solidFill>
                  <a:schemeClr val="bg2"/>
                </a:solidFill>
              </a:rPr>
              <a:t> 10:30am Room 558</a:t>
            </a:r>
          </a:p>
          <a:p>
            <a:r>
              <a:rPr lang="en-US" dirty="0">
                <a:solidFill>
                  <a:schemeClr val="bg2"/>
                </a:solidFill>
              </a:rPr>
              <a:t>Focus on your action plan- think about the change you want to make</a:t>
            </a:r>
          </a:p>
          <a:p>
            <a:r>
              <a:rPr lang="en-US" dirty="0">
                <a:solidFill>
                  <a:schemeClr val="bg2"/>
                </a:solidFill>
              </a:rPr>
              <a:t>Bring in a healthy recipe to share with the group </a:t>
            </a:r>
          </a:p>
          <a:p>
            <a:r>
              <a:rPr lang="en-US" dirty="0">
                <a:solidFill>
                  <a:schemeClr val="bg2"/>
                </a:solidFill>
              </a:rPr>
              <a:t>Check out the resource guide- ask Norma if you need help contacting a resource </a:t>
            </a:r>
          </a:p>
        </p:txBody>
      </p:sp>
    </p:spTree>
    <p:extLst>
      <p:ext uri="{BB962C8B-B14F-4D97-AF65-F5344CB8AC3E}">
        <p14:creationId xmlns:p14="http://schemas.microsoft.com/office/powerpoint/2010/main" val="860871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5E1C0-917B-0D44-AB0F-9D81239F9AD3}"/>
              </a:ext>
            </a:extLst>
          </p:cNvPr>
          <p:cNvSpPr>
            <a:spLocks noGrp="1"/>
          </p:cNvSpPr>
          <p:nvPr>
            <p:ph type="title"/>
          </p:nvPr>
        </p:nvSpPr>
        <p:spPr>
          <a:xfrm>
            <a:off x="431453" y="1792504"/>
            <a:ext cx="8222100" cy="1012800"/>
          </a:xfrm>
        </p:spPr>
        <p:txBody>
          <a:bodyPr/>
          <a:lstStyle/>
          <a:p>
            <a:r>
              <a:rPr lang="en-US" dirty="0"/>
              <a:t>Weekly Check-in</a:t>
            </a:r>
          </a:p>
        </p:txBody>
      </p:sp>
    </p:spTree>
    <p:extLst>
      <p:ext uri="{BB962C8B-B14F-4D97-AF65-F5344CB8AC3E}">
        <p14:creationId xmlns:p14="http://schemas.microsoft.com/office/powerpoint/2010/main" val="3310238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062A9F-DB34-404A-95AF-8AC6668E5908}"/>
              </a:ext>
            </a:extLst>
          </p:cNvPr>
          <p:cNvSpPr>
            <a:spLocks noGrp="1"/>
          </p:cNvSpPr>
          <p:nvPr>
            <p:ph type="title"/>
          </p:nvPr>
        </p:nvSpPr>
        <p:spPr>
          <a:xfrm>
            <a:off x="218363" y="38386"/>
            <a:ext cx="8222100" cy="767700"/>
          </a:xfrm>
        </p:spPr>
        <p:txBody>
          <a:bodyPr/>
          <a:lstStyle/>
          <a:p>
            <a:r>
              <a:rPr lang="en-US" dirty="0"/>
              <a:t>What is stress?</a:t>
            </a:r>
          </a:p>
        </p:txBody>
      </p:sp>
      <p:sp>
        <p:nvSpPr>
          <p:cNvPr id="6" name="Rectangle 5">
            <a:extLst>
              <a:ext uri="{FF2B5EF4-FFF2-40B4-BE49-F238E27FC236}">
                <a16:creationId xmlns:a16="http://schemas.microsoft.com/office/drawing/2014/main" id="{5FA76B68-E65A-5C4B-A61F-162A4DCF3439}"/>
              </a:ext>
            </a:extLst>
          </p:cNvPr>
          <p:cNvSpPr/>
          <p:nvPr/>
        </p:nvSpPr>
        <p:spPr>
          <a:xfrm>
            <a:off x="218363" y="1162055"/>
            <a:ext cx="5902657" cy="3680431"/>
          </a:xfrm>
          <a:prstGeom prst="rect">
            <a:avLst/>
          </a:prstGeom>
        </p:spPr>
        <p:txBody>
          <a:bodyPr wrap="square">
            <a:spAutoFit/>
          </a:bodyPr>
          <a:lstStyle/>
          <a:p>
            <a:pPr>
              <a:lnSpc>
                <a:spcPct val="107000"/>
              </a:lnSpc>
              <a:spcAft>
                <a:spcPts val="800"/>
              </a:spcAft>
            </a:pPr>
            <a:r>
              <a:rPr lang="en-US" sz="2000" dirty="0">
                <a:latin typeface="Ingeborg" panose="02070503040600000004" pitchFamily="18" charset="77"/>
                <a:ea typeface="Calibri" panose="020F0502020204030204" pitchFamily="34" charset="0"/>
                <a:cs typeface="Times New Roman" panose="02020603050405020304" pitchFamily="18" charset="0"/>
              </a:rPr>
              <a:t>Stress is the uncomfortable feeling you get when you’re</a:t>
            </a:r>
          </a:p>
          <a:p>
            <a:pPr marL="342900" lvl="0" indent="-342900">
              <a:lnSpc>
                <a:spcPct val="107000"/>
              </a:lnSpc>
              <a:buFont typeface="Symbol" pitchFamily="2" charset="2"/>
              <a:buChar char=""/>
            </a:pPr>
            <a:r>
              <a:rPr lang="en-US" sz="2000" dirty="0">
                <a:latin typeface="Ingeborg" panose="02070503040600000004" pitchFamily="18" charset="77"/>
                <a:ea typeface="Calibri" panose="020F0502020204030204" pitchFamily="34" charset="0"/>
                <a:cs typeface="Times New Roman" panose="02020603050405020304" pitchFamily="18" charset="0"/>
              </a:rPr>
              <a:t>worried</a:t>
            </a:r>
          </a:p>
          <a:p>
            <a:pPr marL="342900" lvl="0" indent="-342900">
              <a:lnSpc>
                <a:spcPct val="107000"/>
              </a:lnSpc>
              <a:buFont typeface="Symbol" pitchFamily="2" charset="2"/>
              <a:buChar char=""/>
            </a:pPr>
            <a:r>
              <a:rPr lang="en-US" sz="2000" dirty="0">
                <a:latin typeface="Ingeborg" panose="02070503040600000004" pitchFamily="18" charset="77"/>
                <a:ea typeface="Calibri" panose="020F0502020204030204" pitchFamily="34" charset="0"/>
                <a:cs typeface="Times New Roman" panose="02020603050405020304" pitchFamily="18" charset="0"/>
              </a:rPr>
              <a:t>scared </a:t>
            </a:r>
          </a:p>
          <a:p>
            <a:pPr marL="342900" lvl="0" indent="-342900">
              <a:lnSpc>
                <a:spcPct val="107000"/>
              </a:lnSpc>
              <a:buFont typeface="Symbol" pitchFamily="2" charset="2"/>
              <a:buChar char=""/>
            </a:pPr>
            <a:r>
              <a:rPr lang="en-US" sz="2000" dirty="0">
                <a:latin typeface="Ingeborg" panose="02070503040600000004" pitchFamily="18" charset="77"/>
                <a:ea typeface="Calibri" panose="020F0502020204030204" pitchFamily="34" charset="0"/>
                <a:cs typeface="Times New Roman" panose="02020603050405020304" pitchFamily="18" charset="0"/>
              </a:rPr>
              <a:t>angry </a:t>
            </a:r>
          </a:p>
          <a:p>
            <a:pPr marL="342900" lvl="0" indent="-342900">
              <a:lnSpc>
                <a:spcPct val="107000"/>
              </a:lnSpc>
              <a:buFont typeface="Symbol" pitchFamily="2" charset="2"/>
              <a:buChar char=""/>
            </a:pPr>
            <a:r>
              <a:rPr lang="en-US" sz="2000" dirty="0">
                <a:latin typeface="Ingeborg" panose="02070503040600000004" pitchFamily="18" charset="77"/>
                <a:ea typeface="Calibri" panose="020F0502020204030204" pitchFamily="34" charset="0"/>
                <a:cs typeface="Times New Roman" panose="02020603050405020304" pitchFamily="18" charset="0"/>
              </a:rPr>
              <a:t>frustrated</a:t>
            </a:r>
          </a:p>
          <a:p>
            <a:pPr marL="342900" lvl="0" indent="-342900">
              <a:lnSpc>
                <a:spcPct val="107000"/>
              </a:lnSpc>
              <a:spcAft>
                <a:spcPts val="800"/>
              </a:spcAft>
              <a:buFont typeface="Symbol" pitchFamily="2" charset="2"/>
              <a:buChar char=""/>
            </a:pPr>
            <a:r>
              <a:rPr lang="en-US" sz="2000" dirty="0">
                <a:latin typeface="Ingeborg" panose="02070503040600000004" pitchFamily="18" charset="77"/>
                <a:ea typeface="Calibri" panose="020F0502020204030204" pitchFamily="34" charset="0"/>
                <a:cs typeface="Times New Roman" panose="02020603050405020304" pitchFamily="18" charset="0"/>
              </a:rPr>
              <a:t>overwhelmed</a:t>
            </a:r>
          </a:p>
          <a:p>
            <a:pPr>
              <a:lnSpc>
                <a:spcPct val="107000"/>
              </a:lnSpc>
              <a:spcAft>
                <a:spcPts val="800"/>
              </a:spcAft>
            </a:pPr>
            <a:endParaRPr lang="en-US" sz="2000" dirty="0">
              <a:latin typeface="Ingeborg" panose="02070503040600000004" pitchFamily="18" charset="77"/>
              <a:ea typeface="Calibri" panose="020F0502020204030204" pitchFamily="34" charset="0"/>
              <a:cs typeface="Times New Roman" panose="02020603050405020304" pitchFamily="18" charset="0"/>
            </a:endParaRPr>
          </a:p>
          <a:p>
            <a:pPr>
              <a:lnSpc>
                <a:spcPct val="107000"/>
              </a:lnSpc>
              <a:spcAft>
                <a:spcPts val="800"/>
              </a:spcAft>
            </a:pPr>
            <a:r>
              <a:rPr lang="en-US" sz="2000" dirty="0">
                <a:latin typeface="Ingeborg" panose="02070503040600000004" pitchFamily="18" charset="77"/>
                <a:ea typeface="Calibri" panose="020F0502020204030204" pitchFamily="34" charset="0"/>
                <a:cs typeface="Times New Roman" panose="02020603050405020304" pitchFamily="18" charset="0"/>
              </a:rPr>
              <a:t>It is caused by emotions, but it also affects your mood and body.</a:t>
            </a:r>
            <a:endParaRPr lang="en-US" sz="2000" dirty="0">
              <a:effectLst/>
              <a:latin typeface="Ingeborg" panose="02070503040600000004" pitchFamily="18" charset="77"/>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B1F90927-EE6D-864F-A51F-0D8A7668D19F}"/>
              </a:ext>
            </a:extLst>
          </p:cNvPr>
          <p:cNvPicPr>
            <a:picLocks noChangeAspect="1"/>
          </p:cNvPicPr>
          <p:nvPr/>
        </p:nvPicPr>
        <p:blipFill>
          <a:blip r:embed="rId2"/>
          <a:stretch>
            <a:fillRect/>
          </a:stretch>
        </p:blipFill>
        <p:spPr>
          <a:xfrm>
            <a:off x="6264322" y="141625"/>
            <a:ext cx="2663446" cy="1775631"/>
          </a:xfrm>
          <a:prstGeom prst="rect">
            <a:avLst/>
          </a:prstGeom>
        </p:spPr>
      </p:pic>
    </p:spTree>
    <p:extLst>
      <p:ext uri="{BB962C8B-B14F-4D97-AF65-F5344CB8AC3E}">
        <p14:creationId xmlns:p14="http://schemas.microsoft.com/office/powerpoint/2010/main" val="1806364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55A86FD-52D4-514B-A680-0ED4F68937EF}"/>
              </a:ext>
            </a:extLst>
          </p:cNvPr>
          <p:cNvSpPr>
            <a:spLocks noGrp="1"/>
          </p:cNvSpPr>
          <p:nvPr>
            <p:ph type="title"/>
          </p:nvPr>
        </p:nvSpPr>
        <p:spPr>
          <a:xfrm>
            <a:off x="143136" y="-62367"/>
            <a:ext cx="8222100" cy="767700"/>
          </a:xfrm>
        </p:spPr>
        <p:txBody>
          <a:bodyPr/>
          <a:lstStyle/>
          <a:p>
            <a:r>
              <a:rPr lang="en-US" dirty="0"/>
              <a:t>Symptoms of stress </a:t>
            </a:r>
          </a:p>
        </p:txBody>
      </p:sp>
      <p:sp>
        <p:nvSpPr>
          <p:cNvPr id="5" name="Rectangle 4">
            <a:extLst>
              <a:ext uri="{FF2B5EF4-FFF2-40B4-BE49-F238E27FC236}">
                <a16:creationId xmlns:a16="http://schemas.microsoft.com/office/drawing/2014/main" id="{CA6EBB5A-FED6-9641-BFC6-7C93B740FEE0}"/>
              </a:ext>
            </a:extLst>
          </p:cNvPr>
          <p:cNvSpPr/>
          <p:nvPr/>
        </p:nvSpPr>
        <p:spPr>
          <a:xfrm>
            <a:off x="58994" y="756954"/>
            <a:ext cx="8751350" cy="4356770"/>
          </a:xfrm>
          <a:prstGeom prst="rect">
            <a:avLst/>
          </a:prstGeom>
        </p:spPr>
        <p:txBody>
          <a:bodyPr wrap="square">
            <a:spAutoFit/>
          </a:bodyPr>
          <a:lstStyle/>
          <a:p>
            <a:pPr>
              <a:lnSpc>
                <a:spcPct val="107000"/>
              </a:lnSpc>
              <a:spcAft>
                <a:spcPts val="800"/>
              </a:spcAft>
            </a:pPr>
            <a:r>
              <a:rPr lang="en-US" sz="1300" dirty="0">
                <a:solidFill>
                  <a:srgbClr val="2A2A2A"/>
                </a:solidFill>
                <a:latin typeface="Ingeborg" panose="02070503040600000004" pitchFamily="18" charset="77"/>
                <a:ea typeface="Times New Roman" panose="02020603050405020304" pitchFamily="18" charset="0"/>
                <a:cs typeface="Times New Roman" panose="02020603050405020304" pitchFamily="18" charset="0"/>
              </a:rPr>
              <a:t>While everyone experiences stress differently, some common symptoms include:</a:t>
            </a:r>
            <a:endParaRPr lang="en-US" sz="1300" dirty="0">
              <a:latin typeface="Ingeborg" panose="02070503040600000004" pitchFamily="18" charset="77"/>
              <a:ea typeface="Calibri" panose="020F0502020204030204" pitchFamily="34" charset="0"/>
              <a:cs typeface="Times New Roman" panose="02020603050405020304" pitchFamily="18" charset="0"/>
            </a:endParaRPr>
          </a:p>
          <a:p>
            <a:r>
              <a:rPr lang="en-US" sz="1300" b="1" dirty="0">
                <a:latin typeface="Ingeborg" panose="02070503040600000004" pitchFamily="18" charset="77"/>
                <a:ea typeface="Times New Roman" panose="02020603050405020304" pitchFamily="18" charset="0"/>
              </a:rPr>
              <a:t>Physical symptoms:</a:t>
            </a:r>
            <a:r>
              <a:rPr lang="en-US" sz="1300" dirty="0">
                <a:latin typeface="Ingeborg" panose="02070503040600000004" pitchFamily="18" charset="77"/>
                <a:ea typeface="Times New Roman" panose="02020603050405020304" pitchFamily="18" charset="0"/>
              </a:rPr>
              <a:t> overtiredness, gastrointestinal problems, headaches, abdominal and back pains, sleeping disorders, appetite</a:t>
            </a:r>
          </a:p>
          <a:p>
            <a:endParaRPr lang="en-US" sz="1300" dirty="0">
              <a:latin typeface="Ingeborg" panose="02070503040600000004" pitchFamily="18" charset="77"/>
              <a:ea typeface="Times New Roman" panose="02020603050405020304" pitchFamily="18" charset="0"/>
            </a:endParaRPr>
          </a:p>
          <a:p>
            <a:r>
              <a:rPr lang="en-US" sz="1300" b="1" dirty="0">
                <a:latin typeface="Ingeborg" panose="02070503040600000004" pitchFamily="18" charset="77"/>
                <a:ea typeface="Times New Roman" panose="02020603050405020304" pitchFamily="18" charset="0"/>
              </a:rPr>
              <a:t>Emotional signs:</a:t>
            </a:r>
            <a:r>
              <a:rPr lang="en-US" sz="1300" dirty="0">
                <a:latin typeface="Ingeborg" panose="02070503040600000004" pitchFamily="18" charset="77"/>
                <a:ea typeface="Times New Roman" panose="02020603050405020304" pitchFamily="18" charset="0"/>
              </a:rPr>
              <a:t> anxiety, frustration, guilt, mood swings, undue pessimism or optimism, irritability, crying spells, nightmares, apathy, depression.</a:t>
            </a:r>
          </a:p>
          <a:p>
            <a:endParaRPr lang="en-US" sz="1300" dirty="0">
              <a:latin typeface="Ingeborg" panose="02070503040600000004" pitchFamily="18" charset="77"/>
              <a:ea typeface="Times New Roman" panose="02020603050405020304" pitchFamily="18" charset="0"/>
            </a:endParaRPr>
          </a:p>
          <a:p>
            <a:r>
              <a:rPr lang="en-US" sz="1300" b="1" dirty="0">
                <a:latin typeface="Ingeborg" panose="02070503040600000004" pitchFamily="18" charset="77"/>
                <a:ea typeface="Times New Roman" panose="02020603050405020304" pitchFamily="18" charset="0"/>
              </a:rPr>
              <a:t>Mental signs</a:t>
            </a:r>
            <a:r>
              <a:rPr lang="en-US" sz="1300" dirty="0">
                <a:latin typeface="Ingeborg" panose="02070503040600000004" pitchFamily="18" charset="77"/>
                <a:ea typeface="Times New Roman" panose="02020603050405020304" pitchFamily="18" charset="0"/>
              </a:rPr>
              <a:t>: forgetfulness, poor concentration, poor job performance, negative attitude, loss of creativity and motivation, boredom, negative self-talk, paranoid thoughts.</a:t>
            </a:r>
          </a:p>
          <a:p>
            <a:endParaRPr lang="en-US" sz="1300" dirty="0">
              <a:latin typeface="Ingeborg" panose="02070503040600000004" pitchFamily="18" charset="77"/>
              <a:ea typeface="Times New Roman" panose="02020603050405020304" pitchFamily="18" charset="0"/>
            </a:endParaRPr>
          </a:p>
          <a:p>
            <a:r>
              <a:rPr lang="en-US" sz="1300" b="1" dirty="0">
                <a:latin typeface="Ingeborg" panose="02070503040600000004" pitchFamily="18" charset="77"/>
                <a:ea typeface="Times New Roman" panose="02020603050405020304" pitchFamily="18" charset="0"/>
              </a:rPr>
              <a:t>Relational signs</a:t>
            </a:r>
            <a:r>
              <a:rPr lang="en-US" sz="1300" dirty="0">
                <a:latin typeface="Ingeborg" panose="02070503040600000004" pitchFamily="18" charset="77"/>
                <a:ea typeface="Times New Roman" panose="02020603050405020304" pitchFamily="18" charset="0"/>
              </a:rPr>
              <a:t>: feeling isolated, resentful or intolerant of others, loneliness, marriage problems, nagging, social withdrawal, anti-social behavior.</a:t>
            </a:r>
          </a:p>
          <a:p>
            <a:endParaRPr lang="en-US" sz="1300" dirty="0">
              <a:latin typeface="Ingeborg" panose="02070503040600000004" pitchFamily="18" charset="77"/>
              <a:ea typeface="Times New Roman" panose="02020603050405020304" pitchFamily="18" charset="0"/>
            </a:endParaRPr>
          </a:p>
          <a:p>
            <a:r>
              <a:rPr lang="en-US" sz="1300" b="1" dirty="0">
                <a:latin typeface="Ingeborg" panose="02070503040600000004" pitchFamily="18" charset="77"/>
                <a:ea typeface="Times New Roman" panose="02020603050405020304" pitchFamily="18" charset="0"/>
              </a:rPr>
              <a:t>Behavioral changes</a:t>
            </a:r>
            <a:r>
              <a:rPr lang="en-US" sz="1300" dirty="0">
                <a:latin typeface="Ingeborg" panose="02070503040600000004" pitchFamily="18" charset="77"/>
                <a:ea typeface="Times New Roman" panose="02020603050405020304" pitchFamily="18" charset="0"/>
              </a:rPr>
              <a:t>: increased alcohol, drug and/or tobacco use, change in eating habits or sexual behavior, increase in risky behavior, hyperactivity, avoidance of situations, cynical attitudes.</a:t>
            </a:r>
          </a:p>
          <a:p>
            <a:endParaRPr lang="en-US" sz="1300" dirty="0">
              <a:latin typeface="Ingeborg" panose="02070503040600000004" pitchFamily="18" charset="77"/>
              <a:ea typeface="Times New Roman" panose="02020603050405020304" pitchFamily="18" charset="0"/>
            </a:endParaRPr>
          </a:p>
          <a:p>
            <a:r>
              <a:rPr lang="en-US" sz="1300" b="1" dirty="0">
                <a:latin typeface="Ingeborg" panose="02070503040600000004" pitchFamily="18" charset="77"/>
                <a:ea typeface="Times New Roman" panose="02020603050405020304" pitchFamily="18" charset="0"/>
              </a:rPr>
              <a:t>Collapse of belief systems</a:t>
            </a:r>
            <a:r>
              <a:rPr lang="en-US" sz="1300" dirty="0">
                <a:latin typeface="Ingeborg" panose="02070503040600000004" pitchFamily="18" charset="77"/>
                <a:ea typeface="Times New Roman" panose="02020603050405020304" pitchFamily="18" charset="0"/>
              </a:rPr>
              <a:t>: feeling of emptiness, doubt in religious beliefs, feeling unforgiven, looking for magical solutions, loss of purpose of life, needing to prove self-worth, cynicism about life.</a:t>
            </a:r>
          </a:p>
          <a:p>
            <a:pPr>
              <a:lnSpc>
                <a:spcPct val="107000"/>
              </a:lnSpc>
              <a:spcAft>
                <a:spcPts val="800"/>
              </a:spcAft>
            </a:pPr>
            <a:br>
              <a:rPr lang="en-US" sz="1700" b="1" dirty="0">
                <a:solidFill>
                  <a:srgbClr val="2A2A2A"/>
                </a:solidFill>
                <a:latin typeface="Ingeborg" panose="02070503040600000004" pitchFamily="18" charset="77"/>
                <a:ea typeface="Times New Roman" panose="02020603050405020304" pitchFamily="18" charset="0"/>
              </a:rPr>
            </a:br>
            <a:r>
              <a:rPr lang="en-US" sz="1700" b="1" dirty="0">
                <a:solidFill>
                  <a:srgbClr val="2A2A2A"/>
                </a:solidFill>
                <a:latin typeface="Ingeborg" panose="02070503040600000004" pitchFamily="18" charset="77"/>
                <a:ea typeface="Times New Roman" panose="02020603050405020304" pitchFamily="18" charset="0"/>
                <a:cs typeface="Times New Roman" panose="02020603050405020304" pitchFamily="18" charset="0"/>
              </a:rPr>
              <a:t> </a:t>
            </a:r>
            <a:endParaRPr lang="en-US" sz="1700" dirty="0">
              <a:effectLst/>
              <a:latin typeface="Ingeborg" panose="02070503040600000004" pitchFamily="18" charset="77"/>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6702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DE9F2-C3C3-824D-994C-79FE71898645}"/>
              </a:ext>
            </a:extLst>
          </p:cNvPr>
          <p:cNvSpPr>
            <a:spLocks noGrp="1"/>
          </p:cNvSpPr>
          <p:nvPr>
            <p:ph type="title"/>
          </p:nvPr>
        </p:nvSpPr>
        <p:spPr/>
        <p:txBody>
          <a:bodyPr/>
          <a:lstStyle/>
          <a:p>
            <a:r>
              <a:rPr lang="en-US" sz="3200" dirty="0"/>
              <a:t>Why is stress helpful?</a:t>
            </a:r>
          </a:p>
        </p:txBody>
      </p:sp>
      <p:sp>
        <p:nvSpPr>
          <p:cNvPr id="3" name="Rectangle 2">
            <a:extLst>
              <a:ext uri="{FF2B5EF4-FFF2-40B4-BE49-F238E27FC236}">
                <a16:creationId xmlns:a16="http://schemas.microsoft.com/office/drawing/2014/main" id="{B40D8EE3-9210-DF4E-A472-AB0975EC8EBA}"/>
              </a:ext>
            </a:extLst>
          </p:cNvPr>
          <p:cNvSpPr/>
          <p:nvPr/>
        </p:nvSpPr>
        <p:spPr>
          <a:xfrm>
            <a:off x="98250" y="682469"/>
            <a:ext cx="5135666" cy="4832092"/>
          </a:xfrm>
          <a:prstGeom prst="rect">
            <a:avLst/>
          </a:prstGeom>
        </p:spPr>
        <p:txBody>
          <a:bodyPr wrap="square">
            <a:spAutoFit/>
          </a:bodyPr>
          <a:lstStyle/>
          <a:p>
            <a:r>
              <a:rPr lang="en-US" sz="1700" dirty="0">
                <a:solidFill>
                  <a:srgbClr val="2A2A2A"/>
                </a:solidFill>
                <a:latin typeface="Ingeborg" panose="02070503040600000004" pitchFamily="18" charset="77"/>
                <a:ea typeface="Times New Roman" panose="02020603050405020304" pitchFamily="18" charset="0"/>
              </a:rPr>
              <a:t>Back in the early days, stress was our friend.</a:t>
            </a:r>
          </a:p>
          <a:p>
            <a:endParaRPr lang="en-US" sz="1700" dirty="0">
              <a:latin typeface="Ingeborg" panose="02070503040600000004" pitchFamily="18" charset="77"/>
              <a:ea typeface="Times New Roman" panose="02020603050405020304" pitchFamily="18" charset="0"/>
            </a:endParaRPr>
          </a:p>
          <a:p>
            <a:r>
              <a:rPr lang="en-US" sz="1700" dirty="0">
                <a:solidFill>
                  <a:srgbClr val="2A2A2A"/>
                </a:solidFill>
                <a:latin typeface="Ingeborg" panose="02070503040600000004" pitchFamily="18" charset="77"/>
                <a:ea typeface="Times New Roman" panose="02020603050405020304" pitchFamily="18" charset="0"/>
              </a:rPr>
              <a:t>It acted as a protective tool that warned us of danger; a natural reaction that told us when to run. This response is called the “fight or flight” response, or the “stress response.”</a:t>
            </a:r>
          </a:p>
          <a:p>
            <a:endParaRPr lang="en-US" sz="1700" dirty="0">
              <a:latin typeface="Ingeborg" panose="02070503040600000004" pitchFamily="18" charset="77"/>
              <a:ea typeface="Times New Roman" panose="02020603050405020304" pitchFamily="18" charset="0"/>
            </a:endParaRPr>
          </a:p>
          <a:p>
            <a:r>
              <a:rPr lang="en-US" sz="1700" dirty="0">
                <a:solidFill>
                  <a:srgbClr val="2A2A2A"/>
                </a:solidFill>
                <a:latin typeface="Ingeborg" panose="02070503040600000004" pitchFamily="18" charset="77"/>
                <a:ea typeface="Times New Roman" panose="02020603050405020304" pitchFamily="18" charset="0"/>
              </a:rPr>
              <a:t>When your early ancestors saw a saber-toothed cat and ran from it, stress saved their life.</a:t>
            </a:r>
          </a:p>
          <a:p>
            <a:endParaRPr lang="en-US" sz="1700" dirty="0">
              <a:latin typeface="Ingeborg" panose="02070503040600000004" pitchFamily="18" charset="77"/>
              <a:ea typeface="Times New Roman" panose="02020603050405020304" pitchFamily="18" charset="0"/>
            </a:endParaRPr>
          </a:p>
          <a:p>
            <a:r>
              <a:rPr lang="en-US" sz="1700" dirty="0">
                <a:solidFill>
                  <a:srgbClr val="2A2A2A"/>
                </a:solidFill>
                <a:latin typeface="Ingeborg" panose="02070503040600000004" pitchFamily="18" charset="77"/>
                <a:ea typeface="Times New Roman" panose="02020603050405020304" pitchFamily="18" charset="0"/>
              </a:rPr>
              <a:t>Stress has remained part of the human development drive because of its usefulness in survival. </a:t>
            </a:r>
          </a:p>
          <a:p>
            <a:endParaRPr lang="en-US" sz="1700" dirty="0">
              <a:latin typeface="Ingeborg" panose="02070503040600000004" pitchFamily="18" charset="77"/>
              <a:ea typeface="Times New Roman" panose="02020603050405020304" pitchFamily="18" charset="0"/>
            </a:endParaRPr>
          </a:p>
          <a:p>
            <a:r>
              <a:rPr lang="en-US" sz="1700" dirty="0">
                <a:solidFill>
                  <a:srgbClr val="2A2A2A"/>
                </a:solidFill>
                <a:latin typeface="Ingeborg" panose="02070503040600000004" pitchFamily="18" charset="77"/>
                <a:ea typeface="Calibri" panose="020F0502020204030204" pitchFamily="34" charset="0"/>
                <a:cs typeface="Times New Roman" panose="02020603050405020304" pitchFamily="18" charset="0"/>
              </a:rPr>
              <a:t>When used at the right time, stress increases our awareness and improves physical performance in short bursts.</a:t>
            </a:r>
            <a:br>
              <a:rPr lang="en-US" sz="1900" dirty="0">
                <a:solidFill>
                  <a:srgbClr val="2A2A2A"/>
                </a:solidFill>
                <a:latin typeface="Ingeborg" panose="02070503040600000004" pitchFamily="18" charset="77"/>
                <a:ea typeface="Calibri" panose="020F0502020204030204" pitchFamily="34" charset="0"/>
                <a:cs typeface="Times New Roman" panose="02020603050405020304" pitchFamily="18" charset="0"/>
              </a:rPr>
            </a:br>
            <a:endParaRPr lang="en-US" sz="1900" dirty="0">
              <a:latin typeface="Ingeborg" panose="02070503040600000004" pitchFamily="18" charset="77"/>
            </a:endParaRPr>
          </a:p>
        </p:txBody>
      </p:sp>
      <p:pic>
        <p:nvPicPr>
          <p:cNvPr id="4" name="Picture 3" descr="situation meeting primitive hunter and saber-toothed tiger. illustration for kids book. vector">
            <a:extLst>
              <a:ext uri="{FF2B5EF4-FFF2-40B4-BE49-F238E27FC236}">
                <a16:creationId xmlns:a16="http://schemas.microsoft.com/office/drawing/2014/main" id="{393591B6-01F8-064E-BAB2-E3B91F399D2F}"/>
              </a:ext>
            </a:extLst>
          </p:cNvPr>
          <p:cNvPicPr/>
          <p:nvPr/>
        </p:nvPicPr>
        <p:blipFill rotWithShape="1">
          <a:blip r:embed="rId2">
            <a:extLst>
              <a:ext uri="{28A0092B-C50C-407E-A947-70E740481C1C}">
                <a14:useLocalDpi xmlns:a14="http://schemas.microsoft.com/office/drawing/2010/main" val="0"/>
              </a:ext>
            </a:extLst>
          </a:blip>
          <a:srcRect r="75" b="7515"/>
          <a:stretch/>
        </p:blipFill>
        <p:spPr bwMode="auto">
          <a:xfrm>
            <a:off x="5486400" y="1158302"/>
            <a:ext cx="3390683" cy="2285446"/>
          </a:xfrm>
          <a:prstGeom prst="rect">
            <a:avLst/>
          </a:prstGeom>
          <a:noFill/>
          <a:ln>
            <a:noFill/>
          </a:ln>
        </p:spPr>
      </p:pic>
    </p:spTree>
    <p:extLst>
      <p:ext uri="{BB962C8B-B14F-4D97-AF65-F5344CB8AC3E}">
        <p14:creationId xmlns:p14="http://schemas.microsoft.com/office/powerpoint/2010/main" val="2696259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35716-7CBD-8B41-B9FE-DB99C15567FC}"/>
              </a:ext>
            </a:extLst>
          </p:cNvPr>
          <p:cNvSpPr>
            <a:spLocks noGrp="1"/>
          </p:cNvSpPr>
          <p:nvPr>
            <p:ph type="title"/>
          </p:nvPr>
        </p:nvSpPr>
        <p:spPr/>
        <p:txBody>
          <a:bodyPr/>
          <a:lstStyle/>
          <a:p>
            <a:br>
              <a:rPr lang="en-US" sz="3200" dirty="0"/>
            </a:br>
            <a:r>
              <a:rPr lang="en-US" sz="3200" dirty="0"/>
              <a:t>Why is stress harmful?</a:t>
            </a:r>
            <a:br>
              <a:rPr lang="en-US" sz="3200" dirty="0"/>
            </a:br>
            <a:endParaRPr lang="en-US" sz="3200" dirty="0"/>
          </a:p>
        </p:txBody>
      </p:sp>
      <p:sp>
        <p:nvSpPr>
          <p:cNvPr id="3" name="TextBox 2">
            <a:extLst>
              <a:ext uri="{FF2B5EF4-FFF2-40B4-BE49-F238E27FC236}">
                <a16:creationId xmlns:a16="http://schemas.microsoft.com/office/drawing/2014/main" id="{4F5CFBE3-471C-9F40-A6F2-CED2B2CBEABE}"/>
              </a:ext>
            </a:extLst>
          </p:cNvPr>
          <p:cNvSpPr txBox="1"/>
          <p:nvPr/>
        </p:nvSpPr>
        <p:spPr>
          <a:xfrm>
            <a:off x="341193" y="968992"/>
            <a:ext cx="7936173" cy="3170099"/>
          </a:xfrm>
          <a:prstGeom prst="rect">
            <a:avLst/>
          </a:prstGeom>
          <a:noFill/>
        </p:spPr>
        <p:txBody>
          <a:bodyPr wrap="square" rtlCol="0">
            <a:spAutoFit/>
          </a:bodyPr>
          <a:lstStyle/>
          <a:p>
            <a:r>
              <a:rPr lang="en-US" sz="2500" dirty="0">
                <a:solidFill>
                  <a:schemeClr val="bg2"/>
                </a:solidFill>
                <a:latin typeface="Ingeborg" panose="02070503040600000004" pitchFamily="18" charset="77"/>
              </a:rPr>
              <a:t>Repetitive exposure of the stress response on your body is proven to lead to long-lasting psychological and physical health issues; these include </a:t>
            </a:r>
          </a:p>
          <a:p>
            <a:pPr lvl="0"/>
            <a:endParaRPr lang="en-US" sz="2500" dirty="0">
              <a:solidFill>
                <a:schemeClr val="bg2"/>
              </a:solidFill>
              <a:latin typeface="Ingeborg" panose="02070503040600000004" pitchFamily="18" charset="77"/>
            </a:endParaRPr>
          </a:p>
          <a:p>
            <a:pPr lvl="0"/>
            <a:r>
              <a:rPr lang="en-US" sz="2500" dirty="0">
                <a:solidFill>
                  <a:schemeClr val="bg2"/>
                </a:solidFill>
                <a:latin typeface="Ingeborg" panose="02070503040600000004" pitchFamily="18" charset="77"/>
              </a:rPr>
              <a:t>Cardiovascular disease</a:t>
            </a:r>
            <a:br>
              <a:rPr lang="en-US" sz="2500" dirty="0">
                <a:solidFill>
                  <a:schemeClr val="bg2"/>
                </a:solidFill>
                <a:latin typeface="Ingeborg" panose="02070503040600000004" pitchFamily="18" charset="77"/>
              </a:rPr>
            </a:br>
            <a:r>
              <a:rPr lang="en-US" sz="2500" dirty="0">
                <a:solidFill>
                  <a:schemeClr val="bg2"/>
                </a:solidFill>
                <a:latin typeface="Ingeborg" panose="02070503040600000004" pitchFamily="18" charset="77"/>
              </a:rPr>
              <a:t>Diabetes</a:t>
            </a:r>
          </a:p>
          <a:p>
            <a:r>
              <a:rPr lang="en-US" sz="2500" dirty="0">
                <a:solidFill>
                  <a:schemeClr val="bg2"/>
                </a:solidFill>
                <a:latin typeface="Ingeborg" panose="02070503040600000004" pitchFamily="18" charset="77"/>
              </a:rPr>
              <a:t>Anxiety</a:t>
            </a:r>
          </a:p>
          <a:p>
            <a:r>
              <a:rPr lang="en-US" sz="2500" dirty="0">
                <a:solidFill>
                  <a:schemeClr val="bg2"/>
                </a:solidFill>
                <a:latin typeface="Ingeborg" panose="02070503040600000004" pitchFamily="18" charset="77"/>
              </a:rPr>
              <a:t>Depression </a:t>
            </a:r>
          </a:p>
        </p:txBody>
      </p:sp>
    </p:spTree>
    <p:extLst>
      <p:ext uri="{BB962C8B-B14F-4D97-AF65-F5344CB8AC3E}">
        <p14:creationId xmlns:p14="http://schemas.microsoft.com/office/powerpoint/2010/main" val="386493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C3C15-5F67-7844-B045-1AF1F84818A5}"/>
              </a:ext>
            </a:extLst>
          </p:cNvPr>
          <p:cNvSpPr>
            <a:spLocks noGrp="1"/>
          </p:cNvSpPr>
          <p:nvPr>
            <p:ph type="title"/>
          </p:nvPr>
        </p:nvSpPr>
        <p:spPr/>
        <p:txBody>
          <a:bodyPr/>
          <a:lstStyle/>
          <a:p>
            <a:r>
              <a:rPr lang="en-US" sz="3200" dirty="0"/>
              <a:t>Stress versus burnout</a:t>
            </a:r>
          </a:p>
        </p:txBody>
      </p:sp>
      <p:pic>
        <p:nvPicPr>
          <p:cNvPr id="4" name="Picture 3" descr="Exhausted woman : stock illustration">
            <a:extLst>
              <a:ext uri="{FF2B5EF4-FFF2-40B4-BE49-F238E27FC236}">
                <a16:creationId xmlns:a16="http://schemas.microsoft.com/office/drawing/2014/main" id="{A11AE557-E6BC-2D45-81F7-AD8744EDBDE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8461" y="1572459"/>
            <a:ext cx="2503227" cy="2501398"/>
          </a:xfrm>
          <a:prstGeom prst="rect">
            <a:avLst/>
          </a:prstGeom>
          <a:noFill/>
          <a:ln>
            <a:noFill/>
          </a:ln>
        </p:spPr>
      </p:pic>
      <p:sp>
        <p:nvSpPr>
          <p:cNvPr id="7" name="Rectangle 6">
            <a:extLst>
              <a:ext uri="{FF2B5EF4-FFF2-40B4-BE49-F238E27FC236}">
                <a16:creationId xmlns:a16="http://schemas.microsoft.com/office/drawing/2014/main" id="{9230D70E-620D-0040-AB4E-2426D5D23130}"/>
              </a:ext>
            </a:extLst>
          </p:cNvPr>
          <p:cNvSpPr/>
          <p:nvPr/>
        </p:nvSpPr>
        <p:spPr>
          <a:xfrm>
            <a:off x="3657600" y="357800"/>
            <a:ext cx="5281684" cy="4437112"/>
          </a:xfrm>
          <a:prstGeom prst="rect">
            <a:avLst/>
          </a:prstGeom>
        </p:spPr>
        <p:txBody>
          <a:bodyPr wrap="square">
            <a:spAutoFit/>
          </a:bodyPr>
          <a:lstStyle/>
          <a:p>
            <a:r>
              <a:rPr lang="en-US" sz="2000" dirty="0">
                <a:solidFill>
                  <a:srgbClr val="2A2A2A"/>
                </a:solidFill>
                <a:latin typeface="Ingeborg" panose="02070503040600000004" pitchFamily="18" charset="77"/>
                <a:ea typeface="Times New Roman" panose="02020603050405020304" pitchFamily="18" charset="0"/>
              </a:rPr>
              <a:t>What’s the difference between stress and burnout? </a:t>
            </a:r>
          </a:p>
          <a:p>
            <a:endParaRPr lang="en-US" sz="2000" dirty="0">
              <a:latin typeface="Ingeborg" panose="02070503040600000004" pitchFamily="18" charset="77"/>
              <a:ea typeface="Times New Roman" panose="02020603050405020304" pitchFamily="18" charset="0"/>
            </a:endParaRPr>
          </a:p>
          <a:p>
            <a:pPr marL="342900" lvl="0" indent="-342900">
              <a:spcAft>
                <a:spcPts val="500"/>
              </a:spcAft>
              <a:buFont typeface="Symbol" pitchFamily="2" charset="2"/>
              <a:buChar char=""/>
            </a:pPr>
            <a:r>
              <a:rPr lang="en-US" sz="2000" dirty="0">
                <a:solidFill>
                  <a:srgbClr val="2A2A2A"/>
                </a:solidFill>
                <a:latin typeface="Ingeborg" panose="02070503040600000004" pitchFamily="18" charset="77"/>
                <a:ea typeface="Times New Roman" panose="02020603050405020304" pitchFamily="18" charset="0"/>
              </a:rPr>
              <a:t>Stress is unavoidable and it is our response to a situation</a:t>
            </a:r>
            <a:endParaRPr lang="en-US" sz="2000" dirty="0">
              <a:latin typeface="Ingeborg" panose="02070503040600000004" pitchFamily="18" charset="77"/>
              <a:ea typeface="Times New Roman" panose="02020603050405020304" pitchFamily="18" charset="0"/>
            </a:endParaRPr>
          </a:p>
          <a:p>
            <a:pPr marL="342900" lvl="0" indent="-342900">
              <a:spcAft>
                <a:spcPts val="500"/>
              </a:spcAft>
              <a:buFont typeface="Symbol" pitchFamily="2" charset="2"/>
              <a:buChar char=""/>
            </a:pPr>
            <a:r>
              <a:rPr lang="en-US" sz="2000" dirty="0">
                <a:solidFill>
                  <a:srgbClr val="2A2A2A"/>
                </a:solidFill>
                <a:latin typeface="Ingeborg" panose="02070503040600000004" pitchFamily="18" charset="77"/>
                <a:ea typeface="Times New Roman" panose="02020603050405020304" pitchFamily="18" charset="0"/>
              </a:rPr>
              <a:t>Burnout is not avoidable</a:t>
            </a:r>
            <a:endParaRPr lang="en-US" sz="2000" dirty="0">
              <a:latin typeface="Ingeborg" panose="02070503040600000004" pitchFamily="18" charset="77"/>
              <a:ea typeface="Times New Roman" panose="02020603050405020304" pitchFamily="18" charset="0"/>
            </a:endParaRPr>
          </a:p>
          <a:p>
            <a:pPr marL="342900" lvl="0" indent="-342900">
              <a:buFont typeface="Symbol" pitchFamily="2" charset="2"/>
              <a:buChar char=""/>
            </a:pPr>
            <a:r>
              <a:rPr lang="en-US" sz="2000" dirty="0">
                <a:solidFill>
                  <a:srgbClr val="2A2A2A"/>
                </a:solidFill>
                <a:latin typeface="Ingeborg" panose="02070503040600000004" pitchFamily="18" charset="77"/>
                <a:ea typeface="Times New Roman" panose="02020603050405020304" pitchFamily="18" charset="0"/>
              </a:rPr>
              <a:t>Burnout is the accumulation of excessive stressors over time, which </a:t>
            </a:r>
            <a:endParaRPr lang="en-US" sz="2000" dirty="0">
              <a:latin typeface="Ingeborg" panose="02070503040600000004" pitchFamily="18" charset="77"/>
              <a:ea typeface="Times New Roman" panose="02020603050405020304" pitchFamily="18" charset="0"/>
            </a:endParaRPr>
          </a:p>
          <a:p>
            <a:pPr marL="400050"/>
            <a:r>
              <a:rPr lang="en-US" sz="2000" dirty="0">
                <a:solidFill>
                  <a:srgbClr val="2A2A2A"/>
                </a:solidFill>
                <a:latin typeface="Ingeborg" panose="02070503040600000004" pitchFamily="18" charset="77"/>
                <a:ea typeface="Times New Roman" panose="02020603050405020304" pitchFamily="18" charset="0"/>
              </a:rPr>
              <a:t> results in extreme stress levels </a:t>
            </a:r>
          </a:p>
          <a:p>
            <a:pPr marL="400050"/>
            <a:endParaRPr lang="en-US" sz="2000" dirty="0">
              <a:solidFill>
                <a:srgbClr val="2A2A2A"/>
              </a:solidFill>
              <a:latin typeface="Ingeborg" panose="02070503040600000004" pitchFamily="18" charset="77"/>
              <a:ea typeface="Times New Roman" panose="02020603050405020304" pitchFamily="18" charset="0"/>
            </a:endParaRPr>
          </a:p>
          <a:p>
            <a:pPr marL="400050"/>
            <a:r>
              <a:rPr lang="en-US" sz="2000" dirty="0">
                <a:latin typeface="Ingeborg" panose="02070503040600000004" pitchFamily="18" charset="77"/>
              </a:rPr>
              <a:t>When </a:t>
            </a:r>
            <a:r>
              <a:rPr lang="en-US" sz="2000" dirty="0">
                <a:solidFill>
                  <a:schemeClr val="bg2"/>
                </a:solidFill>
                <a:latin typeface="Ingeborg" panose="02070503040600000004" pitchFamily="18" charset="77"/>
              </a:rPr>
              <a:t>we get to the point of no longer being able to cope, we are burned out, like a candle </a:t>
            </a:r>
            <a:endParaRPr lang="en-US" sz="2000" dirty="0">
              <a:solidFill>
                <a:schemeClr val="bg2"/>
              </a:solidFill>
              <a:latin typeface="Ingeborg" panose="02070503040600000004" pitchFamily="18" charset="77"/>
              <a:ea typeface="Times New Roman" panose="02020603050405020304" pitchFamily="18" charset="0"/>
            </a:endParaRPr>
          </a:p>
          <a:p>
            <a:pPr marL="400050"/>
            <a:r>
              <a:rPr lang="en-US" dirty="0">
                <a:solidFill>
                  <a:schemeClr val="bg2"/>
                </a:solidFill>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1056004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59CEF-2F01-FA45-9AA0-F17FB0DD47A8}"/>
              </a:ext>
            </a:extLst>
          </p:cNvPr>
          <p:cNvSpPr>
            <a:spLocks noGrp="1"/>
          </p:cNvSpPr>
          <p:nvPr>
            <p:ph type="title"/>
          </p:nvPr>
        </p:nvSpPr>
        <p:spPr/>
        <p:txBody>
          <a:bodyPr/>
          <a:lstStyle/>
          <a:p>
            <a:r>
              <a:rPr lang="en-US" sz="3200" dirty="0"/>
              <a:t>Tips for Stress Management </a:t>
            </a:r>
          </a:p>
        </p:txBody>
      </p:sp>
      <p:sp>
        <p:nvSpPr>
          <p:cNvPr id="3" name="Rectangle 2">
            <a:extLst>
              <a:ext uri="{FF2B5EF4-FFF2-40B4-BE49-F238E27FC236}">
                <a16:creationId xmlns:a16="http://schemas.microsoft.com/office/drawing/2014/main" id="{3E605DB9-447D-9145-BB6E-87F74014E5E3}"/>
              </a:ext>
            </a:extLst>
          </p:cNvPr>
          <p:cNvSpPr/>
          <p:nvPr/>
        </p:nvSpPr>
        <p:spPr>
          <a:xfrm>
            <a:off x="129655" y="869773"/>
            <a:ext cx="9014345" cy="3308598"/>
          </a:xfrm>
          <a:prstGeom prst="rect">
            <a:avLst/>
          </a:prstGeom>
        </p:spPr>
        <p:txBody>
          <a:bodyPr wrap="square">
            <a:spAutoFit/>
          </a:bodyPr>
          <a:lstStyle/>
          <a:p>
            <a:r>
              <a:rPr lang="en-US" sz="1700" dirty="0">
                <a:solidFill>
                  <a:srgbClr val="2A2A2A"/>
                </a:solidFill>
                <a:latin typeface="Ingeborg" panose="02070503040600000004" pitchFamily="18" charset="77"/>
                <a:ea typeface="Times New Roman" panose="02020603050405020304" pitchFamily="18" charset="0"/>
              </a:rPr>
              <a:t>Stress management are tools that can help you avoid the unpleasant experience of burnout.</a:t>
            </a:r>
          </a:p>
          <a:p>
            <a:endParaRPr lang="en-US" sz="1600" dirty="0">
              <a:latin typeface="Ingeborg" panose="02070503040600000004" pitchFamily="18" charset="77"/>
              <a:ea typeface="Times New Roman" panose="02020603050405020304" pitchFamily="18" charset="0"/>
            </a:endParaRPr>
          </a:p>
          <a:p>
            <a:r>
              <a:rPr lang="en-US" sz="1600" b="1" dirty="0">
                <a:solidFill>
                  <a:srgbClr val="2A2A2A"/>
                </a:solidFill>
                <a:latin typeface="Ingeborg" panose="02070503040600000004" pitchFamily="18" charset="77"/>
                <a:ea typeface="Times New Roman" panose="02020603050405020304" pitchFamily="18" charset="0"/>
              </a:rPr>
              <a:t>1. Understand your stress</a:t>
            </a:r>
            <a:endParaRPr lang="en-US" sz="1600" dirty="0">
              <a:latin typeface="Ingeborg" panose="02070503040600000004" pitchFamily="18" charset="77"/>
              <a:ea typeface="Times New Roman" panose="02020603050405020304" pitchFamily="18" charset="0"/>
            </a:endParaRPr>
          </a:p>
          <a:p>
            <a:r>
              <a:rPr lang="en-US" sz="1600" dirty="0">
                <a:solidFill>
                  <a:srgbClr val="2A2A2A"/>
                </a:solidFill>
                <a:latin typeface="Ingeborg" panose="02070503040600000004" pitchFamily="18" charset="77"/>
                <a:ea typeface="Times New Roman" panose="02020603050405020304" pitchFamily="18" charset="0"/>
              </a:rPr>
              <a:t>How do you stress? It can be different for everybody. By understanding what stress looks like for you, you can be better prepared, and reach for your stress management toolbox when needed.</a:t>
            </a:r>
          </a:p>
          <a:p>
            <a:endParaRPr lang="en-US" sz="1600" dirty="0">
              <a:latin typeface="Ingeborg" panose="02070503040600000004" pitchFamily="18" charset="77"/>
              <a:ea typeface="Times New Roman" panose="02020603050405020304" pitchFamily="18" charset="0"/>
            </a:endParaRPr>
          </a:p>
          <a:p>
            <a:r>
              <a:rPr lang="en-US" sz="1600" b="1" dirty="0">
                <a:solidFill>
                  <a:srgbClr val="2A2A2A"/>
                </a:solidFill>
                <a:latin typeface="Ingeborg" panose="02070503040600000004" pitchFamily="18" charset="77"/>
                <a:ea typeface="Times New Roman" panose="02020603050405020304" pitchFamily="18" charset="0"/>
              </a:rPr>
              <a:t>2. Identify your stress sources</a:t>
            </a:r>
            <a:endParaRPr lang="en-US" sz="1600" dirty="0">
              <a:latin typeface="Ingeborg" panose="02070503040600000004" pitchFamily="18" charset="77"/>
              <a:ea typeface="Times New Roman" panose="02020603050405020304" pitchFamily="18" charset="0"/>
            </a:endParaRPr>
          </a:p>
          <a:p>
            <a:r>
              <a:rPr lang="en-US" sz="1600" dirty="0">
                <a:solidFill>
                  <a:srgbClr val="2A2A2A"/>
                </a:solidFill>
                <a:latin typeface="Ingeborg" panose="02070503040600000004" pitchFamily="18" charset="77"/>
                <a:ea typeface="Times New Roman" panose="02020603050405020304" pitchFamily="18" charset="0"/>
              </a:rPr>
              <a:t>What causes you to be stressed? Be it work, family, change or any of the other potential triggers.</a:t>
            </a:r>
          </a:p>
          <a:p>
            <a:endParaRPr lang="en-US" sz="1600" dirty="0">
              <a:latin typeface="Ingeborg" panose="02070503040600000004" pitchFamily="18" charset="77"/>
              <a:ea typeface="Times New Roman" panose="02020603050405020304" pitchFamily="18" charset="0"/>
            </a:endParaRPr>
          </a:p>
          <a:p>
            <a:r>
              <a:rPr lang="en-US" sz="1600" b="1" dirty="0">
                <a:solidFill>
                  <a:srgbClr val="2A2A2A"/>
                </a:solidFill>
                <a:latin typeface="Ingeborg" panose="02070503040600000004" pitchFamily="18" charset="77"/>
                <a:ea typeface="Times New Roman" panose="02020603050405020304" pitchFamily="18" charset="0"/>
              </a:rPr>
              <a:t>3. Learn to recognize stress signals</a:t>
            </a:r>
            <a:endParaRPr lang="en-US" sz="1600" dirty="0">
              <a:latin typeface="Ingeborg" panose="02070503040600000004" pitchFamily="18" charset="77"/>
              <a:ea typeface="Times New Roman" panose="02020603050405020304" pitchFamily="18" charset="0"/>
            </a:endParaRPr>
          </a:p>
          <a:p>
            <a:r>
              <a:rPr lang="en-US" sz="1600" dirty="0">
                <a:solidFill>
                  <a:srgbClr val="2A2A2A"/>
                </a:solidFill>
                <a:latin typeface="Ingeborg" panose="02070503040600000004" pitchFamily="18" charset="77"/>
                <a:ea typeface="Times New Roman" panose="02020603050405020304" pitchFamily="18" charset="0"/>
              </a:rPr>
              <a:t>We all process stress differently so it’s important to be aware of your individual stress symptoms. </a:t>
            </a:r>
            <a:endParaRPr lang="en-US" sz="1600" dirty="0">
              <a:latin typeface="Ingeborg" panose="02070503040600000004" pitchFamily="18" charset="77"/>
              <a:ea typeface="Times New Roman" panose="02020603050405020304" pitchFamily="18" charset="0"/>
            </a:endParaRPr>
          </a:p>
          <a:p>
            <a:r>
              <a:rPr lang="en-US" sz="1600" dirty="0">
                <a:solidFill>
                  <a:srgbClr val="2A2A2A"/>
                </a:solidFill>
                <a:latin typeface="Ingeborg" panose="02070503040600000004" pitchFamily="18" charset="77"/>
                <a:ea typeface="Times New Roman" panose="02020603050405020304" pitchFamily="18" charset="0"/>
              </a:rPr>
              <a:t>What are your internal alarm bells? </a:t>
            </a:r>
            <a:endParaRPr lang="en-US" sz="1600" dirty="0">
              <a:latin typeface="Ingeborg" panose="02070503040600000004" pitchFamily="18" charset="77"/>
              <a:ea typeface="Times New Roman" panose="02020603050405020304" pitchFamily="18" charset="0"/>
            </a:endParaRPr>
          </a:p>
          <a:p>
            <a:r>
              <a:rPr lang="en-US" sz="1600" dirty="0">
                <a:solidFill>
                  <a:srgbClr val="2A2A2A"/>
                </a:solidFill>
                <a:latin typeface="Ingeborg" panose="02070503040600000004" pitchFamily="18" charset="77"/>
                <a:ea typeface="Times New Roman" panose="02020603050405020304" pitchFamily="18" charset="0"/>
              </a:rPr>
              <a:t>Low tolerance, headaches, stomach pains or a combination from the above ‘Symptoms of stress’</a:t>
            </a:r>
            <a:endParaRPr lang="en-US" sz="1600" dirty="0">
              <a:latin typeface="Ingeborg" panose="02070503040600000004" pitchFamily="18" charset="77"/>
              <a:ea typeface="Times New Roman" panose="02020603050405020304" pitchFamily="18" charset="0"/>
            </a:endParaRPr>
          </a:p>
        </p:txBody>
      </p:sp>
    </p:spTree>
    <p:extLst>
      <p:ext uri="{BB962C8B-B14F-4D97-AF65-F5344CB8AC3E}">
        <p14:creationId xmlns:p14="http://schemas.microsoft.com/office/powerpoint/2010/main" val="30240629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119E5A-B759-C141-98A4-9C2EF3E69623}"/>
              </a:ext>
            </a:extLst>
          </p:cNvPr>
          <p:cNvSpPr/>
          <p:nvPr/>
        </p:nvSpPr>
        <p:spPr>
          <a:xfrm>
            <a:off x="197893" y="191069"/>
            <a:ext cx="8946107" cy="4832092"/>
          </a:xfrm>
          <a:prstGeom prst="rect">
            <a:avLst/>
          </a:prstGeom>
        </p:spPr>
        <p:txBody>
          <a:bodyPr wrap="square">
            <a:spAutoFit/>
          </a:bodyPr>
          <a:lstStyle/>
          <a:p>
            <a:r>
              <a:rPr lang="en-US" sz="2000" b="1" dirty="0">
                <a:solidFill>
                  <a:srgbClr val="2A2A2A"/>
                </a:solidFill>
                <a:latin typeface="Ingeborg" panose="02070503040600000004" pitchFamily="18" charset="77"/>
                <a:ea typeface="Times New Roman" panose="02020603050405020304" pitchFamily="18" charset="0"/>
              </a:rPr>
              <a:t>4. Recognize your stress strategies</a:t>
            </a:r>
            <a:endParaRPr lang="en-US" sz="2000" dirty="0">
              <a:latin typeface="Ingeborg" panose="02070503040600000004" pitchFamily="18" charset="77"/>
              <a:ea typeface="Times New Roman" panose="02020603050405020304" pitchFamily="18" charset="0"/>
            </a:endParaRPr>
          </a:p>
          <a:p>
            <a:r>
              <a:rPr lang="en-US" sz="2000" dirty="0">
                <a:solidFill>
                  <a:srgbClr val="2A2A2A"/>
                </a:solidFill>
                <a:latin typeface="Ingeborg" panose="02070503040600000004" pitchFamily="18" charset="77"/>
                <a:ea typeface="Times New Roman" panose="02020603050405020304" pitchFamily="18" charset="0"/>
              </a:rPr>
              <a:t>What is your go-to tactic for calming down?  These can be behaviors learned over years and sometimes aren’t the healthy option. </a:t>
            </a:r>
            <a:endParaRPr lang="en-US" sz="2000" dirty="0">
              <a:latin typeface="Ingeborg" panose="02070503040600000004" pitchFamily="18" charset="77"/>
              <a:ea typeface="Times New Roman" panose="02020603050405020304" pitchFamily="18" charset="0"/>
            </a:endParaRPr>
          </a:p>
          <a:p>
            <a:r>
              <a:rPr lang="en-US" sz="2000" dirty="0">
                <a:solidFill>
                  <a:srgbClr val="2A2A2A"/>
                </a:solidFill>
                <a:latin typeface="Ingeborg" panose="02070503040600000004" pitchFamily="18" charset="77"/>
                <a:ea typeface="Times New Roman" panose="02020603050405020304" pitchFamily="18" charset="0"/>
              </a:rPr>
              <a:t>For example, some people cope with stress by self-medicating with alcohol or overeating.</a:t>
            </a:r>
          </a:p>
          <a:p>
            <a:endParaRPr lang="en-US" sz="2000" dirty="0">
              <a:solidFill>
                <a:srgbClr val="2A2A2A"/>
              </a:solidFill>
              <a:latin typeface="Ingeborg" panose="02070503040600000004" pitchFamily="18" charset="77"/>
              <a:ea typeface="Times New Roman" panose="02020603050405020304" pitchFamily="18" charset="0"/>
            </a:endParaRPr>
          </a:p>
          <a:p>
            <a:r>
              <a:rPr lang="en-US" sz="2000" b="1" dirty="0">
                <a:latin typeface="Ingeborg" panose="02070503040600000004" pitchFamily="18" charset="77"/>
              </a:rPr>
              <a:t>5. Implement healthy stress management strategies</a:t>
            </a:r>
            <a:endParaRPr lang="en-US" sz="2000" dirty="0">
              <a:latin typeface="Ingeborg" panose="02070503040600000004" pitchFamily="18" charset="77"/>
            </a:endParaRPr>
          </a:p>
          <a:p>
            <a:r>
              <a:rPr lang="en-US" sz="2000" dirty="0">
                <a:solidFill>
                  <a:schemeClr val="bg2"/>
                </a:solidFill>
                <a:latin typeface="Ingeborg" panose="02070503040600000004" pitchFamily="18" charset="77"/>
              </a:rPr>
              <a:t>It’s good to be </a:t>
            </a:r>
            <a:r>
              <a:rPr lang="en-US" sz="2000" b="1" dirty="0">
                <a:solidFill>
                  <a:schemeClr val="bg2"/>
                </a:solidFill>
                <a:latin typeface="Ingeborg" panose="02070503040600000004" pitchFamily="18" charset="77"/>
                <a:hlinkClick r:id="rId2">
                  <a:extLst>
                    <a:ext uri="{A12FA001-AC4F-418D-AE19-62706E023703}">
                      <ahyp:hlinkClr xmlns:ahyp="http://schemas.microsoft.com/office/drawing/2018/hyperlinkcolor" val="tx"/>
                    </a:ext>
                  </a:extLst>
                </a:hlinkClick>
              </a:rPr>
              <a:t>mindful</a:t>
            </a:r>
            <a:r>
              <a:rPr lang="en-US" sz="2000" dirty="0">
                <a:solidFill>
                  <a:schemeClr val="bg2"/>
                </a:solidFill>
                <a:latin typeface="Ingeborg" panose="02070503040600000004" pitchFamily="18" charset="77"/>
              </a:rPr>
              <a:t> of any current unhealthy coping behaviors so you can switch them out for a healthy option.</a:t>
            </a:r>
          </a:p>
          <a:p>
            <a:r>
              <a:rPr lang="en-US" sz="2000" dirty="0">
                <a:solidFill>
                  <a:schemeClr val="bg2"/>
                </a:solidFill>
                <a:latin typeface="Ingeborg" panose="02070503040600000004" pitchFamily="18" charset="77"/>
              </a:rPr>
              <a:t> For example, if overeating is your current go to, you could </a:t>
            </a:r>
            <a:r>
              <a:rPr lang="en-US" sz="2000" b="1" dirty="0">
                <a:solidFill>
                  <a:schemeClr val="bg2"/>
                </a:solidFill>
                <a:latin typeface="Ingeborg" panose="02070503040600000004" pitchFamily="18" charset="77"/>
                <a:hlinkClick r:id="rId3">
                  <a:extLst>
                    <a:ext uri="{A12FA001-AC4F-418D-AE19-62706E023703}">
                      <ahyp:hlinkClr xmlns:ahyp="http://schemas.microsoft.com/office/drawing/2018/hyperlinkcolor" val="tx"/>
                    </a:ext>
                  </a:extLst>
                </a:hlinkClick>
              </a:rPr>
              <a:t>practice meditation</a:t>
            </a:r>
            <a:r>
              <a:rPr lang="en-US" sz="2000" dirty="0">
                <a:solidFill>
                  <a:schemeClr val="bg2"/>
                </a:solidFill>
                <a:latin typeface="Ingeborg" panose="02070503040600000004" pitchFamily="18" charset="77"/>
              </a:rPr>
              <a:t> instead, or make a decision to call a friend to talk through your situation. </a:t>
            </a:r>
          </a:p>
          <a:p>
            <a:r>
              <a:rPr lang="en-US" sz="2000" dirty="0">
                <a:solidFill>
                  <a:schemeClr val="bg2"/>
                </a:solidFill>
                <a:latin typeface="Ingeborg" panose="02070503040600000004" pitchFamily="18" charset="77"/>
              </a:rPr>
              <a:t>Research has found that switching out one behavior </a:t>
            </a:r>
            <a:r>
              <a:rPr lang="en-US" sz="2000" dirty="0">
                <a:latin typeface="Ingeborg" panose="02070503040600000004" pitchFamily="18" charset="77"/>
              </a:rPr>
              <a:t>at a time is most effective in creating positive change.</a:t>
            </a:r>
          </a:p>
          <a:p>
            <a:endParaRPr lang="en-US" dirty="0">
              <a:latin typeface="Ingeborg" panose="02070503040600000004" pitchFamily="18" charset="77"/>
            </a:endParaRPr>
          </a:p>
          <a:p>
            <a:endParaRPr lang="en-US" dirty="0">
              <a:latin typeface="Ingeborg" panose="02070503040600000004" pitchFamily="18" charset="77"/>
            </a:endParaRPr>
          </a:p>
        </p:txBody>
      </p:sp>
    </p:spTree>
    <p:extLst>
      <p:ext uri="{BB962C8B-B14F-4D97-AF65-F5344CB8AC3E}">
        <p14:creationId xmlns:p14="http://schemas.microsoft.com/office/powerpoint/2010/main" val="3886522821"/>
      </p:ext>
    </p:extLst>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TotalTime>
  <Words>1521</Words>
  <Application>Microsoft Macintosh PowerPoint</Application>
  <PresentationFormat>On-screen Show (16:9)</PresentationFormat>
  <Paragraphs>116</Paragraphs>
  <Slides>18</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Calibri</vt:lpstr>
      <vt:lpstr>Arial</vt:lpstr>
      <vt:lpstr>Nunito</vt:lpstr>
      <vt:lpstr>Symbol</vt:lpstr>
      <vt:lpstr>Ingeborg Heavy</vt:lpstr>
      <vt:lpstr>Roboto</vt:lpstr>
      <vt:lpstr>Times New Roman</vt:lpstr>
      <vt:lpstr>Ingeborg</vt:lpstr>
      <vt:lpstr>Material</vt:lpstr>
      <vt:lpstr>Welcome Back, Everyone!</vt:lpstr>
      <vt:lpstr>Weekly Check-in</vt:lpstr>
      <vt:lpstr>What is stress?</vt:lpstr>
      <vt:lpstr>Symptoms of stress </vt:lpstr>
      <vt:lpstr>Why is stress helpful?</vt:lpstr>
      <vt:lpstr> Why is stress harmful? </vt:lpstr>
      <vt:lpstr>Stress versus burnout</vt:lpstr>
      <vt:lpstr>Tips for Stress Management </vt:lpstr>
      <vt:lpstr>PowerPoint Presentation</vt:lpstr>
      <vt:lpstr>PowerPoint Presentation</vt:lpstr>
      <vt:lpstr>Action Orientated Approaches: used to take action to change a stressful situation </vt:lpstr>
      <vt:lpstr> Emotion – Orientated Approaches </vt:lpstr>
      <vt:lpstr> Acceptance-Orientated Approaches </vt:lpstr>
      <vt:lpstr>PowerPoint Presentation</vt:lpstr>
      <vt:lpstr>PowerPoint Presentation</vt:lpstr>
      <vt:lpstr>Let’s get up and move!</vt:lpstr>
      <vt:lpstr>Goal setting and Action plan</vt:lpstr>
      <vt:lpstr>Thank you for coming! We hope to see you all again next week!</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Archer, Andrea</cp:lastModifiedBy>
  <cp:revision>14</cp:revision>
  <dcterms:modified xsi:type="dcterms:W3CDTF">2021-02-25T22:24:30Z</dcterms:modified>
</cp:coreProperties>
</file>