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autoCompressPictures="0">
  <p:sldMasterIdLst>
    <p:sldMasterId id="2147483659" r:id="rId1"/>
  </p:sldMasterIdLst>
  <p:notesMasterIdLst>
    <p:notesMasterId r:id="rId15"/>
  </p:notesMasterIdLst>
  <p:sldIdLst>
    <p:sldId id="259" r:id="rId2"/>
    <p:sldId id="260" r:id="rId3"/>
    <p:sldId id="267" r:id="rId4"/>
    <p:sldId id="268" r:id="rId5"/>
    <p:sldId id="269" r:id="rId6"/>
    <p:sldId id="270" r:id="rId7"/>
    <p:sldId id="271" r:id="rId8"/>
    <p:sldId id="261" r:id="rId9"/>
    <p:sldId id="272" r:id="rId10"/>
    <p:sldId id="262" r:id="rId11"/>
    <p:sldId id="263" r:id="rId12"/>
    <p:sldId id="265" r:id="rId13"/>
    <p:sldId id="264" r:id="rId14"/>
  </p:sldIdLst>
  <p:sldSz cx="9144000" cy="5143500" type="screen16x9"/>
  <p:notesSz cx="6858000" cy="9144000"/>
  <p:embeddedFontLst>
    <p:embeddedFont>
      <p:font typeface="Roboto" panose="02000000000000000000" pitchFamily="2" charset="0"/>
      <p:regular r:id="rId16"/>
      <p:bold r:id="rId17"/>
      <p:italic r:id="rId18"/>
      <p:boldItalic r:id="rId19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EEF"/>
    <a:srgbClr val="FAFAF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7"/>
    <p:restoredTop sz="94635"/>
  </p:normalViewPr>
  <p:slideViewPr>
    <p:cSldViewPr snapToGrid="0">
      <p:cViewPr varScale="1">
        <p:scale>
          <a:sx n="140" d="100"/>
          <a:sy n="140" d="100"/>
        </p:scale>
        <p:origin x="328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font" Target="fonts/font3.fntdata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font" Target="fonts/font2.fntdata"/><Relationship Id="rId2" Type="http://schemas.openxmlformats.org/officeDocument/2006/relationships/slide" Target="slides/slide1.xml"/><Relationship Id="rId16" Type="http://schemas.openxmlformats.org/officeDocument/2006/relationships/font" Target="fonts/font1.fntdata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font" Target="fonts/font4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userDrawn="1">
  <p:cSld name="TITLE">
    <p:bg>
      <p:bgPr>
        <a:solidFill>
          <a:srgbClr val="FFFFFF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18;p4">
            <a:extLst>
              <a:ext uri="{FF2B5EF4-FFF2-40B4-BE49-F238E27FC236}">
                <a16:creationId xmlns:a16="http://schemas.microsoft.com/office/drawing/2014/main" id="{05C5BA6E-F5A5-CB4F-B7A8-136094999587}"/>
              </a:ext>
            </a:extLst>
          </p:cNvPr>
          <p:cNvSpPr/>
          <p:nvPr userDrawn="1"/>
        </p:nvSpPr>
        <p:spPr>
          <a:xfrm rot="10800000" flipH="1">
            <a:off x="0" y="0"/>
            <a:ext cx="9144000" cy="5003775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10" name="Google Shape;10;p2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name="adj" fmla="val 16667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782200" y="1419450"/>
            <a:ext cx="8222100" cy="933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rgbClr val="00AEEF"/>
              </a:buClr>
              <a:buSzPts val="4800"/>
              <a:buNone/>
              <a:defRPr sz="4800" b="1" i="0">
                <a:solidFill>
                  <a:schemeClr val="tx2">
                    <a:lumMod val="75000"/>
                  </a:schemeClr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 dirty="0"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782200" y="2262305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None/>
              <a:defRPr sz="2400" b="0" i="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>
            <a:endParaRPr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6C7545E2-F369-B743-8854-19E015BD9AAA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Picture 8">
            <a:extLst>
              <a:ext uri="{FF2B5EF4-FFF2-40B4-BE49-F238E27FC236}">
                <a16:creationId xmlns:a16="http://schemas.microsoft.com/office/drawing/2014/main" id="{B0EEEE2E-6F9B-CD4B-8717-987835BBAA81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5825067" y="3979333"/>
            <a:ext cx="2819336" cy="630641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userDrawn="1">
  <p:cSld name="SECTION_HEADER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>
            <a:spLocks noGrp="1"/>
          </p:cNvSpPr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8740EB29-2A1E-9442-AF2A-1B5E7A6A04F5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3357"/>
            <a:ext cx="2125135" cy="47535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5"/>
          <p:cNvSpPr/>
          <p:nvPr/>
        </p:nvSpPr>
        <p:spPr>
          <a:xfrm rot="10800000" flipH="1">
            <a:off x="0" y="-88900"/>
            <a:ext cx="9144000" cy="52324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body" idx="1"/>
          </p:nvPr>
        </p:nvSpPr>
        <p:spPr>
          <a:xfrm>
            <a:off x="471900" y="1371600"/>
            <a:ext cx="3999900" cy="32576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25" name="Google Shape;25;p5"/>
          <p:cNvSpPr txBox="1">
            <a:spLocks noGrp="1"/>
          </p:cNvSpPr>
          <p:nvPr>
            <p:ph type="body" idx="2"/>
          </p:nvPr>
        </p:nvSpPr>
        <p:spPr>
          <a:xfrm>
            <a:off x="4694250" y="1371600"/>
            <a:ext cx="3999900" cy="32576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title"/>
          </p:nvPr>
        </p:nvSpPr>
        <p:spPr>
          <a:xfrm>
            <a:off x="471900" y="1291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 b="1" i="0">
                <a:solidFill>
                  <a:srgbClr val="00AEEF"/>
                </a:solidFill>
                <a:latin typeface="Ingeborg" panose="02070503040600000004" pitchFamily="18" charset="77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1C21F07-BE34-B045-AFED-402B4F5B33EA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3B14F681-BC03-484F-BDEF-602701D0DEAE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6"/>
          <p:cNvSpPr/>
          <p:nvPr/>
        </p:nvSpPr>
        <p:spPr>
          <a:xfrm rot="10800000" flipH="1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" name="Google Shape;30;p6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 sz="1800" b="1" i="0">
                <a:solidFill>
                  <a:schemeClr val="accent4"/>
                </a:solidFill>
                <a:latin typeface="Ingeborg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2D6A8C71-8C44-FD48-A29A-82AD6438E5BB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7"/>
          <p:cNvSpPr txBox="1"/>
          <p:nvPr/>
        </p:nvSpPr>
        <p:spPr>
          <a:xfrm rot="10800000" flipH="1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" name="Google Shape;34;p7"/>
          <p:cNvSpPr txBox="1">
            <a:spLocks noGrp="1"/>
          </p:cNvSpPr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2400"/>
              <a:buNone/>
              <a:defRPr sz="24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 dirty="0"/>
          </a:p>
        </p:txBody>
      </p:sp>
      <p:sp>
        <p:nvSpPr>
          <p:cNvPr id="35" name="Google Shape;35;p7"/>
          <p:cNvSpPr txBox="1">
            <a:spLocks noGrp="1"/>
          </p:cNvSpPr>
          <p:nvPr>
            <p:ph type="body" idx="1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 b="1" i="0">
                <a:solidFill>
                  <a:schemeClr val="accent4"/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>
            <a:endParaRPr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BD40CF62-4CBE-A543-8D6B-3EFBF3EBD15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>
            <a:spLocks noGrp="1"/>
          </p:cNvSpPr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>
            <a:endParaRPr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67F61682-824D-E145-98C7-4D8794DE46A8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3357"/>
            <a:ext cx="2125135" cy="47535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0"/>
          <p:cNvSpPr txBox="1"/>
          <p:nvPr/>
        </p:nvSpPr>
        <p:spPr>
          <a:xfrm rot="10800000" flipH="1">
            <a:off x="0" y="1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5" name="Google Shape;45;p10"/>
          <p:cNvSpPr txBox="1">
            <a:spLocks noGrp="1"/>
          </p:cNvSpPr>
          <p:nvPr>
            <p:ph type="body" idx="1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 b="1" i="0">
                <a:solidFill>
                  <a:schemeClr val="accent4"/>
                </a:solidFill>
                <a:latin typeface="Nunito" pitchFamily="2" charset="77"/>
              </a:defRPr>
            </a:lvl1pPr>
          </a:lstStyle>
          <a:p>
            <a:endParaRPr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294DE310-6EF1-8B47-9E69-43BC711FD21E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007627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 preserve="1">
  <p:cSld name="Big number">
    <p:bg>
      <p:bgPr>
        <a:solidFill>
          <a:schemeClr val="accent4"/>
        </a:solidFill>
        <a:effectLst/>
      </p:bgPr>
    </p:bg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Google Shape;18;p4">
            <a:extLst>
              <a:ext uri="{FF2B5EF4-FFF2-40B4-BE49-F238E27FC236}">
                <a16:creationId xmlns:a16="http://schemas.microsoft.com/office/drawing/2014/main" id="{A3CC9320-8850-5548-A7DE-F339F61F578D}"/>
              </a:ext>
            </a:extLst>
          </p:cNvPr>
          <p:cNvSpPr/>
          <p:nvPr userDrawn="1"/>
        </p:nvSpPr>
        <p:spPr>
          <a:xfrm rot="10800000" flipH="1">
            <a:off x="0" y="0"/>
            <a:ext cx="9144000" cy="5003775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2DA3A6E-1AB2-2D4D-99A9-52B38A98DFE6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Google Shape;47;p11"/>
          <p:cNvSpPr txBox="1">
            <a:spLocks noGrp="1"/>
          </p:cNvSpPr>
          <p:nvPr>
            <p:ph type="title" hasCustomPrompt="1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 b="1" i="0">
                <a:solidFill>
                  <a:srgbClr val="00AEEF"/>
                </a:solidFill>
                <a:latin typeface="Ingeborg Heavy" panose="02070503040600000004" pitchFamily="18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48" name="Google Shape;48;p11"/>
          <p:cNvSpPr txBox="1">
            <a:spLocks noGrp="1"/>
          </p:cNvSpPr>
          <p:nvPr>
            <p:ph type="body" idx="1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 b="1" i="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 dirty="0"/>
          </a:p>
        </p:txBody>
      </p:sp>
      <p:pic>
        <p:nvPicPr>
          <p:cNvPr id="11" name="Picture 10">
            <a:extLst>
              <a:ext uri="{FF2B5EF4-FFF2-40B4-BE49-F238E27FC236}">
                <a16:creationId xmlns:a16="http://schemas.microsoft.com/office/drawing/2014/main" id="{DC8D37DD-1127-F44A-8F66-0B32E1CDF184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734139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 preserve="1">
  <p:cSld name="Blank">
    <p:bg>
      <p:bgPr>
        <a:solidFill>
          <a:schemeClr val="accent4"/>
        </a:solidFill>
        <a:effectLst/>
      </p:bgPr>
    </p:bg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18;p4">
            <a:extLst>
              <a:ext uri="{FF2B5EF4-FFF2-40B4-BE49-F238E27FC236}">
                <a16:creationId xmlns:a16="http://schemas.microsoft.com/office/drawing/2014/main" id="{FCB7D75C-D1A1-4F4A-B6C8-198A065A980E}"/>
              </a:ext>
            </a:extLst>
          </p:cNvPr>
          <p:cNvSpPr/>
          <p:nvPr userDrawn="1"/>
        </p:nvSpPr>
        <p:spPr>
          <a:xfrm rot="10800000" flipH="1">
            <a:off x="0" y="-1"/>
            <a:ext cx="9144000" cy="5143500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2694132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material">
    <p:bg>
      <p:bgPr>
        <a:solidFill>
          <a:srgbClr val="00AEEF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 dirty="0"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1" r:id="rId3"/>
    <p:sldLayoutId id="2147483652" r:id="rId4"/>
    <p:sldLayoutId id="2147483653" r:id="rId5"/>
    <p:sldLayoutId id="2147483654" r:id="rId6"/>
    <p:sldLayoutId id="2147483656" r:id="rId7"/>
    <p:sldLayoutId id="2147483661" r:id="rId8"/>
    <p:sldLayoutId id="2147483660" r:id="rId9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1" i="0" u="none" strike="noStrike" cap="none">
          <a:solidFill>
            <a:srgbClr val="000000"/>
          </a:solidFill>
          <a:latin typeface="Ingeborg" panose="02070503040600000004" pitchFamily="18" charset="77"/>
          <a:ea typeface="Ingeborg" panose="02070503040600000004" pitchFamily="18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chemeClr val="bg1"/>
          </a:solidFill>
          <a:latin typeface="Nunito" pitchFamily="2" charset="77"/>
          <a:ea typeface="Nunito" pitchFamily="2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AFA238-065B-C242-A397-86EF549BC71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PeakHealth Wellness Program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51993E1-054C-C647-AF4D-321FBAA30F8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Group Meeting Slides</a:t>
            </a:r>
          </a:p>
        </p:txBody>
      </p:sp>
    </p:spTree>
    <p:extLst>
      <p:ext uri="{BB962C8B-B14F-4D97-AF65-F5344CB8AC3E}">
        <p14:creationId xmlns:p14="http://schemas.microsoft.com/office/powerpoint/2010/main" val="170523633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6DE9F2-C3C3-824D-994C-79FE718986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Self Management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460EEBD-9E43-5F48-9CE2-81F78A4FE430}"/>
              </a:ext>
            </a:extLst>
          </p:cNvPr>
          <p:cNvSpPr txBox="1"/>
          <p:nvPr/>
        </p:nvSpPr>
        <p:spPr>
          <a:xfrm>
            <a:off x="589935" y="973393"/>
            <a:ext cx="6776884" cy="24622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The way someone takes care of him/herself – as a whole – whole body</a:t>
            </a:r>
          </a:p>
          <a:p>
            <a:endParaRPr lang="en-US" dirty="0"/>
          </a:p>
          <a:p>
            <a:r>
              <a:rPr lang="en-US" dirty="0"/>
              <a:t>What people do every day, between doctors visits</a:t>
            </a:r>
          </a:p>
          <a:p>
            <a:r>
              <a:rPr lang="en-US" dirty="0"/>
              <a:t>	- what they eat</a:t>
            </a:r>
          </a:p>
          <a:p>
            <a:r>
              <a:rPr lang="en-US" dirty="0"/>
              <a:t>	- what they do to take care of their chronic conditions</a:t>
            </a:r>
          </a:p>
          <a:p>
            <a:r>
              <a:rPr lang="en-US" dirty="0"/>
              <a:t>The way you eat – limiting salt, change seasonings – no salt</a:t>
            </a:r>
          </a:p>
          <a:p>
            <a:r>
              <a:rPr lang="en-US" dirty="0"/>
              <a:t>Drink plenty of water</a:t>
            </a:r>
          </a:p>
          <a:p>
            <a:r>
              <a:rPr lang="en-US" dirty="0"/>
              <a:t>Following doctors orders – pay attention – be diligent</a:t>
            </a:r>
          </a:p>
          <a:p>
            <a:r>
              <a:rPr lang="en-US" dirty="0"/>
              <a:t>Learning to take care of mental health</a:t>
            </a:r>
          </a:p>
          <a:p>
            <a:r>
              <a:rPr lang="en-US" dirty="0"/>
              <a:t>Learning how to find doctors you need and trust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625923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1C3C15-5F67-7844-B045-1AF1F84818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Exercise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01CEA671-68D0-2745-A367-40431547C15D}"/>
              </a:ext>
            </a:extLst>
          </p:cNvPr>
          <p:cNvSpPr txBox="1"/>
          <p:nvPr/>
        </p:nvSpPr>
        <p:spPr>
          <a:xfrm>
            <a:off x="4524499" y="1769423"/>
            <a:ext cx="281447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solidFill>
                  <a:schemeClr val="bg2">
                    <a:lumMod val="60000"/>
                    <a:lumOff val="40000"/>
                  </a:schemeClr>
                </a:solidFill>
              </a:rPr>
              <a:t>Values Sort</a:t>
            </a:r>
          </a:p>
        </p:txBody>
      </p:sp>
    </p:spTree>
    <p:extLst>
      <p:ext uri="{BB962C8B-B14F-4D97-AF65-F5344CB8AC3E}">
        <p14:creationId xmlns:p14="http://schemas.microsoft.com/office/powerpoint/2010/main" val="105600465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434C129D-8C5F-E645-9FC8-CD6FBD9EAFF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To-Dos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2B4B250-BE04-AA43-A3FB-FDA469D74820}"/>
              </a:ext>
            </a:extLst>
          </p:cNvPr>
          <p:cNvSpPr txBox="1"/>
          <p:nvPr/>
        </p:nvSpPr>
        <p:spPr>
          <a:xfrm>
            <a:off x="950026" y="629392"/>
            <a:ext cx="7255823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Clr>
                <a:schemeClr val="bg2">
                  <a:lumMod val="60000"/>
                  <a:lumOff val="40000"/>
                </a:schemeClr>
              </a:buClr>
            </a:pPr>
            <a:r>
              <a:rPr lang="en-US" sz="3000" dirty="0">
                <a:solidFill>
                  <a:schemeClr val="bg2">
                    <a:lumMod val="60000"/>
                    <a:lumOff val="40000"/>
                  </a:schemeClr>
                </a:solidFill>
              </a:rPr>
              <a:t>To Do:</a:t>
            </a:r>
          </a:p>
          <a:p>
            <a:pPr marL="514350" indent="-514350">
              <a:buClr>
                <a:schemeClr val="accent5">
                  <a:lumMod val="75000"/>
                </a:schemeClr>
              </a:buClr>
              <a:buFont typeface="Courier New" panose="02070309020205020404" pitchFamily="49" charset="0"/>
              <a:buChar char="o"/>
            </a:pPr>
            <a:r>
              <a:rPr lang="en-US" sz="3000" dirty="0">
                <a:solidFill>
                  <a:schemeClr val="bg2">
                    <a:lumMod val="60000"/>
                    <a:lumOff val="40000"/>
                  </a:schemeClr>
                </a:solidFill>
              </a:rPr>
              <a:t>Think about the values you chose today and how they relate to your health</a:t>
            </a:r>
          </a:p>
          <a:p>
            <a:pPr marL="514350" indent="-514350">
              <a:buClr>
                <a:schemeClr val="accent5">
                  <a:lumMod val="75000"/>
                </a:schemeClr>
              </a:buClr>
              <a:buFont typeface="Courier New" panose="02070309020205020404" pitchFamily="49" charset="0"/>
              <a:buChar char="o"/>
            </a:pPr>
            <a:r>
              <a:rPr lang="en-US" sz="3000" dirty="0">
                <a:solidFill>
                  <a:schemeClr val="bg2">
                    <a:lumMod val="60000"/>
                    <a:lumOff val="40000"/>
                  </a:schemeClr>
                </a:solidFill>
              </a:rPr>
              <a:t>Bring in a healthy recipe next week.</a:t>
            </a:r>
          </a:p>
          <a:p>
            <a:pPr marL="514350" indent="-514350">
              <a:buClr>
                <a:schemeClr val="accent5">
                  <a:lumMod val="75000"/>
                </a:schemeClr>
              </a:buClr>
              <a:buFont typeface="Courier New" panose="02070309020205020404" pitchFamily="49" charset="0"/>
              <a:buChar char="o"/>
            </a:pPr>
            <a:r>
              <a:rPr lang="en-US" sz="3000" dirty="0">
                <a:solidFill>
                  <a:schemeClr val="bg2">
                    <a:lumMod val="60000"/>
                    <a:lumOff val="40000"/>
                  </a:schemeClr>
                </a:solidFill>
              </a:rPr>
              <a:t>Check out the resource guide!</a:t>
            </a:r>
          </a:p>
        </p:txBody>
      </p:sp>
    </p:spTree>
    <p:extLst>
      <p:ext uri="{BB962C8B-B14F-4D97-AF65-F5344CB8AC3E}">
        <p14:creationId xmlns:p14="http://schemas.microsoft.com/office/powerpoint/2010/main" val="35252406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1C30CE-A876-4B47-A674-5981AFD6A2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Thank you! </a:t>
            </a:r>
          </a:p>
        </p:txBody>
      </p:sp>
    </p:spTree>
    <p:extLst>
      <p:ext uri="{BB962C8B-B14F-4D97-AF65-F5344CB8AC3E}">
        <p14:creationId xmlns:p14="http://schemas.microsoft.com/office/powerpoint/2010/main" val="13014204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B5E1C0-917B-0D44-AB0F-9D81239F9A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Session 1: Welcome!</a:t>
            </a:r>
          </a:p>
        </p:txBody>
      </p:sp>
    </p:spTree>
    <p:extLst>
      <p:ext uri="{BB962C8B-B14F-4D97-AF65-F5344CB8AC3E}">
        <p14:creationId xmlns:p14="http://schemas.microsoft.com/office/powerpoint/2010/main" val="33102383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85850C-62E3-054D-A47E-D1BC94697E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Icebreaker</a:t>
            </a:r>
          </a:p>
        </p:txBody>
      </p:sp>
    </p:spTree>
    <p:extLst>
      <p:ext uri="{BB962C8B-B14F-4D97-AF65-F5344CB8AC3E}">
        <p14:creationId xmlns:p14="http://schemas.microsoft.com/office/powerpoint/2010/main" val="24334793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B088FE-46AB-504B-8E34-FB4C68FD5E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Why are we here?</a:t>
            </a:r>
          </a:p>
        </p:txBody>
      </p:sp>
    </p:spTree>
    <p:extLst>
      <p:ext uri="{BB962C8B-B14F-4D97-AF65-F5344CB8AC3E}">
        <p14:creationId xmlns:p14="http://schemas.microsoft.com/office/powerpoint/2010/main" val="17310917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BF0828-8CEE-754B-B4B2-DEEA111287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About peer leaders</a:t>
            </a:r>
          </a:p>
        </p:txBody>
      </p:sp>
    </p:spTree>
    <p:extLst>
      <p:ext uri="{BB962C8B-B14F-4D97-AF65-F5344CB8AC3E}">
        <p14:creationId xmlns:p14="http://schemas.microsoft.com/office/powerpoint/2010/main" val="19952066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D3B67-7B2E-2D46-9ED7-6B7A8E68C0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Exercise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08E6938C-BDFD-8F40-8335-BF24278C6978}"/>
              </a:ext>
            </a:extLst>
          </p:cNvPr>
          <p:cNvSpPr txBox="1"/>
          <p:nvPr/>
        </p:nvSpPr>
        <p:spPr>
          <a:xfrm>
            <a:off x="4940136" y="1935678"/>
            <a:ext cx="269336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>
                <a:solidFill>
                  <a:schemeClr val="bg2">
                    <a:lumMod val="60000"/>
                    <a:lumOff val="40000"/>
                  </a:schemeClr>
                </a:solidFill>
              </a:rPr>
              <a:t>Top Secret</a:t>
            </a:r>
          </a:p>
        </p:txBody>
      </p:sp>
    </p:spTree>
    <p:extLst>
      <p:ext uri="{BB962C8B-B14F-4D97-AF65-F5344CB8AC3E}">
        <p14:creationId xmlns:p14="http://schemas.microsoft.com/office/powerpoint/2010/main" val="19960028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0C567A-9C6A-5845-9846-A4676A1179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to Expect</a:t>
            </a:r>
          </a:p>
        </p:txBody>
      </p:sp>
    </p:spTree>
    <p:extLst>
      <p:ext uri="{BB962C8B-B14F-4D97-AF65-F5344CB8AC3E}">
        <p14:creationId xmlns:p14="http://schemas.microsoft.com/office/powerpoint/2010/main" val="94818648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18401EF9-76C8-7F49-B1AF-1448AE2E67A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Respect each other</a:t>
            </a:r>
          </a:p>
          <a:p>
            <a:r>
              <a:rPr lang="en-US" dirty="0"/>
              <a:t>Put cell phones on vibrate</a:t>
            </a:r>
          </a:p>
          <a:p>
            <a:r>
              <a:rPr lang="en-US" dirty="0"/>
              <a:t>Stay on topic – focused</a:t>
            </a:r>
          </a:p>
          <a:p>
            <a:r>
              <a:rPr lang="en-US" dirty="0"/>
              <a:t>Agree to disagree</a:t>
            </a:r>
          </a:p>
          <a:p>
            <a:r>
              <a:rPr lang="en-US" dirty="0"/>
              <a:t>Balance between speaking and listening</a:t>
            </a:r>
          </a:p>
          <a:p>
            <a:pPr lvl="1"/>
            <a:r>
              <a:rPr lang="en-US" dirty="0"/>
              <a:t>Peer leaders will help facilitate</a:t>
            </a:r>
          </a:p>
          <a:p>
            <a:r>
              <a:rPr lang="en-US" dirty="0"/>
              <a:t>Take phone call outside</a:t>
            </a:r>
          </a:p>
          <a:p>
            <a:r>
              <a:rPr lang="en-US" dirty="0"/>
              <a:t>One person speak at a time</a:t>
            </a:r>
          </a:p>
          <a:p>
            <a:r>
              <a:rPr lang="en-US" dirty="0"/>
              <a:t>No profanity</a:t>
            </a:r>
          </a:p>
          <a:p>
            <a:r>
              <a:rPr lang="en-US" dirty="0"/>
              <a:t>Respect boundaries </a:t>
            </a:r>
          </a:p>
          <a:p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01AE20-2307-0B4C-BC31-EDA330DABC8C}"/>
              </a:ext>
            </a:extLst>
          </p:cNvPr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E062A9F-DB34-404A-95AF-8AC6668E59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Ground Rules</a:t>
            </a:r>
          </a:p>
        </p:txBody>
      </p:sp>
    </p:spTree>
    <p:extLst>
      <p:ext uri="{BB962C8B-B14F-4D97-AF65-F5344CB8AC3E}">
        <p14:creationId xmlns:p14="http://schemas.microsoft.com/office/powerpoint/2010/main" val="180636492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>
            <a:extLst>
              <a:ext uri="{FF2B5EF4-FFF2-40B4-BE49-F238E27FC236}">
                <a16:creationId xmlns:a16="http://schemas.microsoft.com/office/drawing/2014/main" id="{DC766BE0-B70A-2749-89E9-22FBF63D43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Short Break!</a:t>
            </a:r>
          </a:p>
        </p:txBody>
      </p:sp>
    </p:spTree>
    <p:extLst>
      <p:ext uri="{BB962C8B-B14F-4D97-AF65-F5344CB8AC3E}">
        <p14:creationId xmlns:p14="http://schemas.microsoft.com/office/powerpoint/2010/main" val="2577788813"/>
      </p:ext>
    </p:extLst>
  </p:cSld>
  <p:clrMapOvr>
    <a:masterClrMapping/>
  </p:clrMapOvr>
</p:sld>
</file>

<file path=ppt/theme/theme1.xml><?xml version="1.0" encoding="utf-8"?>
<a:theme xmlns:a="http://schemas.openxmlformats.org/drawingml/2006/main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FOS Advisors Company Overview_2020_V2</Template>
  <TotalTime>4663</TotalTime>
  <Words>195</Words>
  <Application>Microsoft Macintosh PowerPoint</Application>
  <PresentationFormat>On-screen Show (16:9)</PresentationFormat>
  <Paragraphs>40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20" baseType="lpstr">
      <vt:lpstr>Arial</vt:lpstr>
      <vt:lpstr>Courier New</vt:lpstr>
      <vt:lpstr>Nunito</vt:lpstr>
      <vt:lpstr>Ingeborg Heavy</vt:lpstr>
      <vt:lpstr>Roboto</vt:lpstr>
      <vt:lpstr>Ingeborg</vt:lpstr>
      <vt:lpstr>Material</vt:lpstr>
      <vt:lpstr>PeakHealth Wellness Program</vt:lpstr>
      <vt:lpstr>Session 1: Welcome!</vt:lpstr>
      <vt:lpstr>Icebreaker</vt:lpstr>
      <vt:lpstr>Why are we here?</vt:lpstr>
      <vt:lpstr>About peer leaders</vt:lpstr>
      <vt:lpstr>Exercise</vt:lpstr>
      <vt:lpstr>What to Expect</vt:lpstr>
      <vt:lpstr>Ground Rules</vt:lpstr>
      <vt:lpstr>Short Break!</vt:lpstr>
      <vt:lpstr>Self Management</vt:lpstr>
      <vt:lpstr>Exercise</vt:lpstr>
      <vt:lpstr>PowerPoint Presentation</vt:lpstr>
      <vt:lpstr>Thank you! 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Archer, Andrea</cp:lastModifiedBy>
  <cp:revision>15</cp:revision>
  <dcterms:modified xsi:type="dcterms:W3CDTF">2021-02-25T22:25:06Z</dcterms:modified>
</cp:coreProperties>
</file>