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12"/>
  </p:notesMasterIdLst>
  <p:sldIdLst>
    <p:sldId id="256" r:id="rId2"/>
    <p:sldId id="257" r:id="rId3"/>
    <p:sldId id="258" r:id="rId4"/>
    <p:sldId id="259" r:id="rId5"/>
    <p:sldId id="260" r:id="rId6"/>
    <p:sldId id="263" r:id="rId7"/>
    <p:sldId id="269" r:id="rId8"/>
    <p:sldId id="261" r:id="rId9"/>
    <p:sldId id="262" r:id="rId10"/>
    <p:sldId id="268" r:id="rId11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737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EC75839A-57D0-40A1-A21F-55E66C4E08AA}">
  <a:tblStyle styleId="{EC75839A-57D0-40A1-A21F-55E66C4E08AA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/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863"/>
    <p:restoredTop sz="94635"/>
  </p:normalViewPr>
  <p:slideViewPr>
    <p:cSldViewPr snapToGrid="0">
      <p:cViewPr varScale="1">
        <p:scale>
          <a:sx n="140" d="100"/>
          <a:sy n="140" d="100"/>
        </p:scale>
        <p:origin x="216" y="184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/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c6f73a04f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c6f73a04f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gc6f73a04f_0_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1" name="Google Shape;71;gc6f73a04f_0_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5444e84148_0_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5444e84148_0_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g5444e84148_0_2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g5444e84148_0_2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598047d5ce_0_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" name="Google Shape;89;g598047d5ce_0_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g56306ba45c_0_1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7" name="Google Shape;107;g56306ba45c_0_1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g5444e84148_0_3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5" name="Google Shape;95;g5444e84148_0_3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g5444e84148_0_3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1" name="Google Shape;101;g5444e84148_0_3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 flipH="1">
            <a:off x="8246400" y="4245925"/>
            <a:ext cx="897600" cy="897600"/>
          </a:xfrm>
          <a:prstGeom prst="rtTriangle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" name="Google Shape;11;p2"/>
          <p:cNvSpPr/>
          <p:nvPr/>
        </p:nvSpPr>
        <p:spPr>
          <a:xfrm flipH="1">
            <a:off x="8246400" y="4245875"/>
            <a:ext cx="897600" cy="897600"/>
          </a:xfrm>
          <a:prstGeom prst="round1Rect">
            <a:avLst>
              <a:gd name="adj" fmla="val 16667"/>
            </a:avLst>
          </a:prstGeom>
          <a:solidFill>
            <a:schemeClr val="lt1">
              <a:alpha val="68080"/>
            </a:scheme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ctrTitle"/>
          </p:nvPr>
        </p:nvSpPr>
        <p:spPr>
          <a:xfrm>
            <a:off x="390525" y="1819275"/>
            <a:ext cx="8222100" cy="9336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13" name="Google Shape;13;p2"/>
          <p:cNvSpPr txBox="1">
            <a:spLocks noGrp="1"/>
          </p:cNvSpPr>
          <p:nvPr>
            <p:ph type="subTitle" idx="1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14" name="Google Shape;14;p2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bg>
      <p:bgPr>
        <a:solidFill>
          <a:schemeClr val="accent4"/>
        </a:solidFill>
        <a:effectLst/>
      </p:bgPr>
    </p:bg>
    <p:spTree>
      <p:nvGrpSpPr>
        <p:cNvPr id="1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1"/>
          <p:cNvSpPr txBox="1">
            <a:spLocks noGrp="1"/>
          </p:cNvSpPr>
          <p:nvPr>
            <p:ph type="title" hasCustomPrompt="1"/>
          </p:nvPr>
        </p:nvSpPr>
        <p:spPr>
          <a:xfrm>
            <a:off x="475500" y="1258525"/>
            <a:ext cx="82221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59" name="Google Shape;59;p11"/>
          <p:cNvSpPr txBox="1">
            <a:spLocks noGrp="1"/>
          </p:cNvSpPr>
          <p:nvPr>
            <p:ph type="body" idx="1"/>
          </p:nvPr>
        </p:nvSpPr>
        <p:spPr>
          <a:xfrm>
            <a:off x="475500" y="3304625"/>
            <a:ext cx="82221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60" name="Google Shape;60;p11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solidFill>
          <a:schemeClr val="accent4"/>
        </a:solidFill>
        <a:effectLst/>
      </p:bgPr>
    </p:bg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2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>
            <a:spLocks noGrp="1"/>
          </p:cNvSpPr>
          <p:nvPr>
            <p:ph type="title"/>
          </p:nvPr>
        </p:nvSpPr>
        <p:spPr>
          <a:xfrm>
            <a:off x="460950" y="2065350"/>
            <a:ext cx="8222100" cy="10128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lv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17" name="Google Shape;17;p3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4"/>
          <p:cNvSpPr/>
          <p:nvPr/>
        </p:nvSpPr>
        <p:spPr>
          <a:xfrm rot="10800000" flipH="1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0" name="Google Shape;20;p4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1" name="Google Shape;21;p4"/>
          <p:cNvSpPr txBox="1">
            <a:spLocks noGrp="1"/>
          </p:cNvSpPr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4"/>
          <p:cNvSpPr txBox="1">
            <a:spLocks noGrp="1"/>
          </p:cNvSpPr>
          <p:nvPr>
            <p:ph type="body" idx="1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23" name="Google Shape;23;p4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5"/>
          <p:cNvSpPr/>
          <p:nvPr/>
        </p:nvSpPr>
        <p:spPr>
          <a:xfrm rot="10800000" flipH="1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6" name="Google Shape;26;p5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7" name="Google Shape;27;p5"/>
          <p:cNvSpPr txBox="1">
            <a:spLocks noGrp="1"/>
          </p:cNvSpPr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>
            <a:endParaRPr/>
          </a:p>
        </p:txBody>
      </p:sp>
      <p:sp>
        <p:nvSpPr>
          <p:cNvPr id="28" name="Google Shape;28;p5"/>
          <p:cNvSpPr txBox="1">
            <a:spLocks noGrp="1"/>
          </p:cNvSpPr>
          <p:nvPr>
            <p:ph type="body" idx="1"/>
          </p:nvPr>
        </p:nvSpPr>
        <p:spPr>
          <a:xfrm>
            <a:off x="471900" y="1919075"/>
            <a:ext cx="3999900" cy="27102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9" name="Google Shape;29;p5"/>
          <p:cNvSpPr txBox="1">
            <a:spLocks noGrp="1"/>
          </p:cNvSpPr>
          <p:nvPr>
            <p:ph type="body" idx="2"/>
          </p:nvPr>
        </p:nvSpPr>
        <p:spPr>
          <a:xfrm>
            <a:off x="4694250" y="1919075"/>
            <a:ext cx="3999900" cy="27102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0" name="Google Shape;30;p5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6"/>
          <p:cNvSpPr/>
          <p:nvPr/>
        </p:nvSpPr>
        <p:spPr>
          <a:xfrm rot="10800000" flipH="1">
            <a:off x="0" y="656400"/>
            <a:ext cx="9144000" cy="44871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" name="Google Shape;33;p6"/>
          <p:cNvSpPr/>
          <p:nvPr/>
        </p:nvSpPr>
        <p:spPr>
          <a:xfrm>
            <a:off x="0" y="65635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" name="Google Shape;34;p6"/>
          <p:cNvSpPr txBox="1">
            <a:spLocks noGrp="1"/>
          </p:cNvSpPr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lv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1pPr>
            <a:lvl2pPr lvl="1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>
            <a:endParaRPr/>
          </a:p>
        </p:txBody>
      </p:sp>
      <p:sp>
        <p:nvSpPr>
          <p:cNvPr id="35" name="Google Shape;35;p6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7"/>
          <p:cNvSpPr txBox="1"/>
          <p:nvPr/>
        </p:nvSpPr>
        <p:spPr>
          <a:xfrm rot="10800000" flipH="1">
            <a:off x="3276600" y="25"/>
            <a:ext cx="58674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8" name="Google Shape;38;p7"/>
          <p:cNvSpPr/>
          <p:nvPr/>
        </p:nvSpPr>
        <p:spPr>
          <a:xfrm rot="-5400000">
            <a:off x="759150" y="2517450"/>
            <a:ext cx="51435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9" name="Google Shape;39;p7"/>
          <p:cNvSpPr txBox="1">
            <a:spLocks noGrp="1"/>
          </p:cNvSpPr>
          <p:nvPr>
            <p:ph type="title"/>
          </p:nvPr>
        </p:nvSpPr>
        <p:spPr>
          <a:xfrm>
            <a:off x="226078" y="357800"/>
            <a:ext cx="2808000" cy="9534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40" name="Google Shape;40;p7"/>
          <p:cNvSpPr txBox="1">
            <a:spLocks noGrp="1"/>
          </p:cNvSpPr>
          <p:nvPr>
            <p:ph type="body" idx="1"/>
          </p:nvPr>
        </p:nvSpPr>
        <p:spPr>
          <a:xfrm>
            <a:off x="226075" y="1465800"/>
            <a:ext cx="2808000" cy="31635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41" name="Google Shape;41;p7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Google Shape;43;p8"/>
          <p:cNvSpPr txBox="1">
            <a:spLocks noGrp="1"/>
          </p:cNvSpPr>
          <p:nvPr>
            <p:ph type="title"/>
          </p:nvPr>
        </p:nvSpPr>
        <p:spPr>
          <a:xfrm>
            <a:off x="490250" y="488250"/>
            <a:ext cx="62271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lv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>
            <a:endParaRPr/>
          </a:p>
        </p:txBody>
      </p:sp>
      <p:sp>
        <p:nvSpPr>
          <p:cNvPr id="44" name="Google Shape;44;p8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9"/>
          <p:cNvSpPr/>
          <p:nvPr/>
        </p:nvSpPr>
        <p:spPr>
          <a:xfrm flipH="1">
            <a:off x="0" y="0"/>
            <a:ext cx="45720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7" name="Google Shape;47;p9"/>
          <p:cNvSpPr/>
          <p:nvPr/>
        </p:nvSpPr>
        <p:spPr>
          <a:xfrm rot="5400000">
            <a:off x="1946425" y="2517750"/>
            <a:ext cx="51429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8" name="Google Shape;48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49" name="Google Shape;49;p9"/>
          <p:cNvSpPr txBox="1">
            <a:spLocks noGrp="1"/>
          </p:cNvSpPr>
          <p:nvPr>
            <p:ph type="subTitle" idx="1"/>
          </p:nvPr>
        </p:nvSpPr>
        <p:spPr>
          <a:xfrm>
            <a:off x="265500" y="2779467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50" name="Google Shape;50;p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51" name="Google Shape;51;p9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10"/>
          <p:cNvSpPr txBox="1"/>
          <p:nvPr/>
        </p:nvSpPr>
        <p:spPr>
          <a:xfrm rot="10800000" flipH="1">
            <a:off x="0" y="0"/>
            <a:ext cx="9144000" cy="46959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4" name="Google Shape;54;p10"/>
          <p:cNvSpPr/>
          <p:nvPr/>
        </p:nvSpPr>
        <p:spPr>
          <a:xfrm rot="10800000" flipH="1">
            <a:off x="0" y="4622725"/>
            <a:ext cx="9144000" cy="741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5" name="Google Shape;55;p10"/>
          <p:cNvSpPr txBox="1">
            <a:spLocks noGrp="1"/>
          </p:cNvSpPr>
          <p:nvPr>
            <p:ph type="body" idx="1"/>
          </p:nvPr>
        </p:nvSpPr>
        <p:spPr>
          <a:xfrm>
            <a:off x="57150" y="4696825"/>
            <a:ext cx="8382000" cy="4467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>
                <a:solidFill>
                  <a:schemeClr val="lt1"/>
                </a:solidFill>
              </a:defRPr>
            </a:lvl1pPr>
          </a:lstStyle>
          <a:p>
            <a:endParaRPr/>
          </a:p>
        </p:txBody>
      </p:sp>
      <p:sp>
        <p:nvSpPr>
          <p:cNvPr id="56" name="Google Shape;56;p10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material">
    <p:bg>
      <p:bgPr>
        <a:solidFill>
          <a:schemeClr val="dk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/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Font typeface="Roboto"/>
              <a:buChar char="●"/>
              <a:defRPr sz="18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3"/>
          <p:cNvSpPr txBox="1"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Peer-led Self Management Program for Multiple Chronic Conditions (MCC)</a:t>
            </a:r>
            <a:endParaRPr/>
          </a:p>
        </p:txBody>
      </p:sp>
      <p:sp>
        <p:nvSpPr>
          <p:cNvPr id="68" name="Google Shape;68;p13"/>
          <p:cNvSpPr txBox="1">
            <a:spLocks noGrp="1"/>
          </p:cNvSpPr>
          <p:nvPr>
            <p:ph type="subTitle" idx="1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dirty="0"/>
              <a:t>Evidence-based behavior change</a:t>
            </a:r>
            <a:endParaRPr sz="240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Next Steps</a:t>
            </a:r>
          </a:p>
        </p:txBody>
      </p:sp>
      <p:sp>
        <p:nvSpPr>
          <p:cNvPr id="8" name="Google Shape;104;p19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>
                <a:solidFill>
                  <a:schemeClr val="accent1"/>
                </a:solidFill>
              </a:rPr>
              <a:t>Near-Term Activities: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dirty="0">
              <a:solidFill>
                <a:schemeClr val="accent1"/>
              </a:solidFill>
            </a:endParaRPr>
          </a:p>
          <a:p>
            <a:pPr marL="342900" lvl="0" algn="l" rtl="0">
              <a:spcBef>
                <a:spcPts val="0"/>
              </a:spcBef>
              <a:spcAft>
                <a:spcPts val="0"/>
              </a:spcAft>
              <a:buAutoNum type="arabicPeriod"/>
            </a:pPr>
            <a:r>
              <a:rPr lang="en-US" dirty="0">
                <a:solidFill>
                  <a:schemeClr val="tx2"/>
                </a:solidFill>
              </a:rPr>
              <a:t>Convene community stakeholder board</a:t>
            </a:r>
          </a:p>
          <a:p>
            <a:pPr marL="342900" lvl="0" algn="l" rtl="0">
              <a:spcBef>
                <a:spcPts val="0"/>
              </a:spcBef>
              <a:spcAft>
                <a:spcPts val="0"/>
              </a:spcAft>
              <a:buAutoNum type="arabicPeriod"/>
            </a:pPr>
            <a:r>
              <a:rPr lang="en-US" dirty="0">
                <a:solidFill>
                  <a:schemeClr val="tx2"/>
                </a:solidFill>
              </a:rPr>
              <a:t>Interview nurses, community leaders, directors</a:t>
            </a:r>
          </a:p>
          <a:p>
            <a:pPr marL="342900" lvl="0" algn="l" rtl="0">
              <a:spcBef>
                <a:spcPts val="0"/>
              </a:spcBef>
              <a:spcAft>
                <a:spcPts val="0"/>
              </a:spcAft>
              <a:buAutoNum type="arabicPeriod"/>
            </a:pPr>
            <a:r>
              <a:rPr lang="en-US" dirty="0">
                <a:solidFill>
                  <a:schemeClr val="tx2"/>
                </a:solidFill>
              </a:rPr>
              <a:t>Identify target sites</a:t>
            </a:r>
          </a:p>
          <a:p>
            <a:pPr marL="342900" lvl="0" algn="l" rtl="0">
              <a:spcBef>
                <a:spcPts val="0"/>
              </a:spcBef>
              <a:spcAft>
                <a:spcPts val="0"/>
              </a:spcAft>
              <a:buAutoNum type="arabicPeriod"/>
            </a:pPr>
            <a:r>
              <a:rPr lang="en-US" dirty="0">
                <a:solidFill>
                  <a:schemeClr val="tx2"/>
                </a:solidFill>
              </a:rPr>
              <a:t>Adapt intervention model, tools</a:t>
            </a:r>
          </a:p>
          <a:p>
            <a:pPr marL="342900" lvl="0" algn="l" rtl="0">
              <a:spcBef>
                <a:spcPts val="0"/>
              </a:spcBef>
              <a:spcAft>
                <a:spcPts val="0"/>
              </a:spcAft>
              <a:buAutoNum type="arabicPeriod"/>
            </a:pPr>
            <a:r>
              <a:rPr lang="en-US" dirty="0">
                <a:solidFill>
                  <a:schemeClr val="tx2"/>
                </a:solidFill>
              </a:rPr>
              <a:t>Recruit patients via demographic screening</a:t>
            </a:r>
          </a:p>
          <a:p>
            <a:pPr marL="342900" lvl="0" algn="l" rtl="0">
              <a:spcBef>
                <a:spcPts val="0"/>
              </a:spcBef>
              <a:spcAft>
                <a:spcPts val="0"/>
              </a:spcAft>
              <a:buAutoNum type="arabicPeriod"/>
            </a:pPr>
            <a:r>
              <a:rPr lang="en-US" dirty="0">
                <a:solidFill>
                  <a:schemeClr val="tx2"/>
                </a:solidFill>
              </a:rPr>
              <a:t>Launch initial program pilot</a:t>
            </a:r>
          </a:p>
          <a:p>
            <a:pPr marL="342900" lvl="0" algn="l" rtl="0">
              <a:spcBef>
                <a:spcPts val="0"/>
              </a:spcBef>
              <a:spcAft>
                <a:spcPts val="0"/>
              </a:spcAft>
              <a:buAutoNum type="arabicPeriod"/>
            </a:pPr>
            <a:endParaRPr dirty="0">
              <a:solidFill>
                <a:schemeClr val="bg2"/>
              </a:solidFill>
            </a:endParaRP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0D4023-B35D-5D45-9839-EEB8E9699419}"/>
              </a:ext>
            </a:extLst>
          </p:cNvPr>
          <p:cNvSpPr>
            <a:spLocks noGrp="1"/>
          </p:cNvSpPr>
          <p:nvPr>
            <p:ph type="body" idx="2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accent1"/>
                </a:solidFill>
              </a:rPr>
              <a:t>Long-term Planning: </a:t>
            </a:r>
          </a:p>
          <a:p>
            <a:pPr marL="0" indent="0">
              <a:buNone/>
            </a:pPr>
            <a:endParaRPr lang="en-US" dirty="0">
              <a:solidFill>
                <a:schemeClr val="accent1"/>
              </a:solidFill>
            </a:endParaRPr>
          </a:p>
          <a:p>
            <a:pPr marL="342900">
              <a:buFont typeface="Roboto"/>
              <a:buAutoNum type="arabicPeriod"/>
            </a:pPr>
            <a:r>
              <a:rPr lang="en-US" dirty="0">
                <a:solidFill>
                  <a:schemeClr val="tx2"/>
                </a:solidFill>
              </a:rPr>
              <a:t>Convene local partners</a:t>
            </a:r>
          </a:p>
          <a:p>
            <a:pPr marL="342900">
              <a:buFont typeface="Roboto"/>
              <a:buAutoNum type="arabicPeriod"/>
            </a:pPr>
            <a:r>
              <a:rPr lang="en-US" dirty="0">
                <a:solidFill>
                  <a:schemeClr val="tx2"/>
                </a:solidFill>
              </a:rPr>
              <a:t>Identify expansion sites</a:t>
            </a:r>
          </a:p>
          <a:p>
            <a:pPr marL="342900">
              <a:buFont typeface="Roboto"/>
              <a:buAutoNum type="arabicPeriod"/>
            </a:pPr>
            <a:r>
              <a:rPr lang="en-US" dirty="0">
                <a:solidFill>
                  <a:schemeClr val="tx2"/>
                </a:solidFill>
              </a:rPr>
              <a:t>Select other conditions to treat: (e.g. diabetes, chronic pain) based on local needs</a:t>
            </a:r>
          </a:p>
          <a:p>
            <a:pPr marL="342900">
              <a:buFont typeface="Roboto"/>
              <a:buAutoNum type="arabicPeriod"/>
            </a:pPr>
            <a:r>
              <a:rPr lang="en-US" dirty="0">
                <a:solidFill>
                  <a:schemeClr val="tx2"/>
                </a:solidFill>
              </a:rPr>
              <a:t>Develop long-term screening, referral models to link patients to care </a:t>
            </a:r>
          </a:p>
        </p:txBody>
      </p:sp>
    </p:spTree>
    <p:extLst>
      <p:ext uri="{BB962C8B-B14F-4D97-AF65-F5344CB8AC3E}">
        <p14:creationId xmlns:p14="http://schemas.microsoft.com/office/powerpoint/2010/main" val="4341602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Major Goal	</a:t>
            </a:r>
            <a:endParaRPr/>
          </a:p>
        </p:txBody>
      </p:sp>
      <p:sp>
        <p:nvSpPr>
          <p:cNvPr id="74" name="Google Shape;74;p14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600"/>
              </a:spcAft>
              <a:buNone/>
            </a:pPr>
            <a:r>
              <a:rPr lang="en" sz="1400" dirty="0">
                <a:solidFill>
                  <a:srgbClr val="737373"/>
                </a:solidFill>
              </a:rPr>
              <a:t>The goal of this program is to implement a behavior change program that:</a:t>
            </a:r>
            <a:endParaRPr sz="1400" dirty="0">
              <a:solidFill>
                <a:srgbClr val="737373"/>
              </a:solidFill>
            </a:endParaRPr>
          </a:p>
          <a:p>
            <a:pPr marL="457200" lvl="0" indent="-342900" algn="l" rtl="0">
              <a:spcBef>
                <a:spcPts val="1600"/>
              </a:spcBef>
              <a:spcAft>
                <a:spcPts val="600"/>
              </a:spcAft>
              <a:buSzPts val="1800"/>
              <a:buChar char="●"/>
            </a:pPr>
            <a:r>
              <a:rPr lang="en" sz="1400" dirty="0">
                <a:solidFill>
                  <a:srgbClr val="737373"/>
                </a:solidFill>
              </a:rPr>
              <a:t>Is for patients with multiple chronic conditions</a:t>
            </a:r>
            <a:endParaRPr sz="1400" dirty="0">
              <a:solidFill>
                <a:srgbClr val="737373"/>
              </a:solidFill>
            </a:endParaRPr>
          </a:p>
          <a:p>
            <a:pPr marL="914400" lvl="1" indent="-317500" algn="l" rtl="0">
              <a:spcBef>
                <a:spcPts val="0"/>
              </a:spcBef>
              <a:spcAft>
                <a:spcPts val="600"/>
              </a:spcAft>
              <a:buSzPts val="1400"/>
              <a:buChar char="○"/>
            </a:pPr>
            <a:r>
              <a:rPr lang="en" dirty="0">
                <a:solidFill>
                  <a:srgbClr val="737373"/>
                </a:solidFill>
              </a:rPr>
              <a:t>Type 2 diabetes, hypertension, hyperlipidemia, cardiovascular disease, asthma, depression, anxiety</a:t>
            </a:r>
            <a:endParaRPr dirty="0">
              <a:solidFill>
                <a:srgbClr val="737373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600"/>
              </a:spcAft>
              <a:buSzPts val="1800"/>
              <a:buChar char="●"/>
            </a:pPr>
            <a:r>
              <a:rPr lang="en" sz="1400" dirty="0">
                <a:solidFill>
                  <a:srgbClr val="737373"/>
                </a:solidFill>
              </a:rPr>
              <a:t>Provides evidence-based education, skills training, and social support</a:t>
            </a:r>
            <a:endParaRPr sz="1400" dirty="0">
              <a:solidFill>
                <a:srgbClr val="737373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600"/>
              </a:spcAft>
              <a:buSzPts val="1800"/>
              <a:buChar char="●"/>
            </a:pPr>
            <a:r>
              <a:rPr lang="en" sz="1400" dirty="0">
                <a:solidFill>
                  <a:srgbClr val="737373"/>
                </a:solidFill>
              </a:rPr>
              <a:t>Is led by peers - patients who have similar conditions &amp; lived experiences</a:t>
            </a:r>
            <a:endParaRPr sz="1400" dirty="0">
              <a:solidFill>
                <a:srgbClr val="737373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600"/>
              </a:spcAft>
              <a:buSzPts val="1800"/>
              <a:buChar char="●"/>
            </a:pPr>
            <a:r>
              <a:rPr lang="en" sz="1400" dirty="0">
                <a:solidFill>
                  <a:srgbClr val="737373"/>
                </a:solidFill>
              </a:rPr>
              <a:t>Can be integrated into primary care settings without undue increased burden</a:t>
            </a:r>
            <a:endParaRPr sz="1400" dirty="0">
              <a:solidFill>
                <a:srgbClr val="737373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600"/>
              </a:spcAft>
              <a:buSzPts val="1800"/>
              <a:buChar char="●"/>
            </a:pPr>
            <a:r>
              <a:rPr lang="en" sz="1400" dirty="0">
                <a:solidFill>
                  <a:srgbClr val="737373"/>
                </a:solidFill>
              </a:rPr>
              <a:t>Can be easily replicated, or adapted for different settings &amp; scaled across health systems</a:t>
            </a:r>
            <a:endParaRPr sz="1400" dirty="0">
              <a:solidFill>
                <a:srgbClr val="737373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5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Key </a:t>
            </a:r>
            <a:br>
              <a:rPr lang="en"/>
            </a:br>
            <a:r>
              <a:rPr lang="en"/>
              <a:t>Components</a:t>
            </a:r>
            <a:endParaRPr/>
          </a:p>
        </p:txBody>
      </p:sp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3EF50708-72F8-4745-944C-BE2928D67CA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0" name="Google Shape;80;p15"/>
          <p:cNvSpPr txBox="1"/>
          <p:nvPr/>
        </p:nvSpPr>
        <p:spPr>
          <a:xfrm>
            <a:off x="3868324" y="624188"/>
            <a:ext cx="4754467" cy="371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17500" algn="l" rtl="0">
              <a:lnSpc>
                <a:spcPct val="115000"/>
              </a:lnSpc>
              <a:spcBef>
                <a:spcPts val="0"/>
              </a:spcBef>
              <a:spcAft>
                <a:spcPts val="600"/>
              </a:spcAft>
              <a:buClr>
                <a:schemeClr val="tx2"/>
              </a:buClr>
              <a:buSzPts val="1400"/>
              <a:buFont typeface="Roboto"/>
              <a:buChar char="●"/>
            </a:pPr>
            <a:r>
              <a:rPr lang="en" dirty="0">
                <a:solidFill>
                  <a:schemeClr val="tx2"/>
                </a:solidFill>
                <a:latin typeface="Roboto"/>
                <a:ea typeface="Roboto"/>
                <a:cs typeface="Roboto"/>
                <a:sym typeface="Roboto"/>
              </a:rPr>
              <a:t>Small in-person group sessions (12-16 patients)</a:t>
            </a:r>
            <a:endParaRPr dirty="0">
              <a:solidFill>
                <a:schemeClr val="tx2"/>
              </a:solidFill>
              <a:latin typeface="Roboto"/>
              <a:ea typeface="Roboto"/>
              <a:cs typeface="Roboto"/>
              <a:sym typeface="Roboto"/>
            </a:endParaRPr>
          </a:p>
          <a:p>
            <a:pPr marL="457200" lvl="0" indent="-317500" algn="l" rtl="0">
              <a:lnSpc>
                <a:spcPct val="115000"/>
              </a:lnSpc>
              <a:spcBef>
                <a:spcPts val="1000"/>
              </a:spcBef>
              <a:spcAft>
                <a:spcPts val="600"/>
              </a:spcAft>
              <a:buClr>
                <a:schemeClr val="tx2"/>
              </a:buClr>
              <a:buSzPts val="1400"/>
              <a:buFont typeface="Roboto"/>
              <a:buChar char="●"/>
            </a:pPr>
            <a:r>
              <a:rPr lang="en" dirty="0">
                <a:solidFill>
                  <a:schemeClr val="tx2"/>
                </a:solidFill>
                <a:latin typeface="Roboto"/>
                <a:ea typeface="Roboto"/>
                <a:cs typeface="Roboto"/>
                <a:sym typeface="Roboto"/>
              </a:rPr>
              <a:t>Led by patients experiencing similar health issues and with similar lived experiences</a:t>
            </a:r>
            <a:endParaRPr dirty="0">
              <a:solidFill>
                <a:schemeClr val="tx2"/>
              </a:solidFill>
              <a:latin typeface="Roboto"/>
              <a:ea typeface="Roboto"/>
              <a:cs typeface="Roboto"/>
              <a:sym typeface="Roboto"/>
            </a:endParaRPr>
          </a:p>
          <a:p>
            <a:pPr marL="457200" lvl="0" indent="-317500" algn="l" rtl="0">
              <a:lnSpc>
                <a:spcPct val="115000"/>
              </a:lnSpc>
              <a:spcBef>
                <a:spcPts val="1000"/>
              </a:spcBef>
              <a:spcAft>
                <a:spcPts val="600"/>
              </a:spcAft>
              <a:buClr>
                <a:schemeClr val="tx2"/>
              </a:buClr>
              <a:buSzPts val="1400"/>
              <a:buFont typeface="Roboto"/>
              <a:buChar char="●"/>
            </a:pPr>
            <a:r>
              <a:rPr lang="en" dirty="0">
                <a:solidFill>
                  <a:schemeClr val="tx2"/>
                </a:solidFill>
                <a:latin typeface="Roboto"/>
                <a:ea typeface="Roboto"/>
                <a:cs typeface="Roboto"/>
                <a:sym typeface="Roboto"/>
              </a:rPr>
              <a:t>Adapted for patients with multiple chronic conditions</a:t>
            </a:r>
            <a:endParaRPr dirty="0">
              <a:solidFill>
                <a:schemeClr val="tx2"/>
              </a:solidFill>
              <a:latin typeface="Roboto"/>
              <a:ea typeface="Roboto"/>
              <a:cs typeface="Roboto"/>
              <a:sym typeface="Roboto"/>
            </a:endParaRPr>
          </a:p>
          <a:p>
            <a:pPr marL="457200" lvl="0" indent="-317500" algn="l" rtl="0">
              <a:lnSpc>
                <a:spcPct val="115000"/>
              </a:lnSpc>
              <a:spcBef>
                <a:spcPts val="1000"/>
              </a:spcBef>
              <a:spcAft>
                <a:spcPts val="600"/>
              </a:spcAft>
              <a:buClr>
                <a:schemeClr val="tx2"/>
              </a:buClr>
              <a:buSzPts val="1400"/>
              <a:buFont typeface="Roboto"/>
              <a:buChar char="●"/>
            </a:pPr>
            <a:r>
              <a:rPr lang="en" dirty="0">
                <a:solidFill>
                  <a:schemeClr val="tx2"/>
                </a:solidFill>
                <a:latin typeface="Roboto"/>
                <a:ea typeface="Roboto"/>
                <a:cs typeface="Roboto"/>
                <a:sym typeface="Roboto"/>
              </a:rPr>
              <a:t>Leverages gold-standard behavior change evidence, tested in myriad settings in US</a:t>
            </a:r>
            <a:endParaRPr dirty="0">
              <a:solidFill>
                <a:schemeClr val="tx2"/>
              </a:solidFill>
              <a:latin typeface="Roboto"/>
              <a:ea typeface="Roboto"/>
              <a:cs typeface="Roboto"/>
              <a:sym typeface="Roboto"/>
            </a:endParaRPr>
          </a:p>
          <a:p>
            <a:pPr marL="914400" lvl="1" indent="-317500" algn="l" rtl="0">
              <a:lnSpc>
                <a:spcPct val="115000"/>
              </a:lnSpc>
              <a:spcBef>
                <a:spcPts val="1000"/>
              </a:spcBef>
              <a:spcAft>
                <a:spcPts val="600"/>
              </a:spcAft>
              <a:buClr>
                <a:schemeClr val="tx2"/>
              </a:buClr>
              <a:buSzPts val="1400"/>
              <a:buFont typeface="Roboto"/>
              <a:buChar char="○"/>
            </a:pPr>
            <a:r>
              <a:rPr lang="en" dirty="0">
                <a:solidFill>
                  <a:schemeClr val="tx2"/>
                </a:solidFill>
                <a:latin typeface="Roboto"/>
                <a:ea typeface="Roboto"/>
                <a:cs typeface="Roboto"/>
                <a:sym typeface="Roboto"/>
              </a:rPr>
              <a:t>Also becoming more widely adopted in </a:t>
            </a:r>
            <a:br>
              <a:rPr lang="en" dirty="0">
                <a:solidFill>
                  <a:schemeClr val="tx2"/>
                </a:solidFill>
                <a:latin typeface="Roboto"/>
                <a:ea typeface="Roboto"/>
                <a:cs typeface="Roboto"/>
                <a:sym typeface="Roboto"/>
              </a:rPr>
            </a:br>
            <a:r>
              <a:rPr lang="en" dirty="0">
                <a:solidFill>
                  <a:schemeClr val="tx2"/>
                </a:solidFill>
                <a:latin typeface="Roboto"/>
                <a:ea typeface="Roboto"/>
                <a:cs typeface="Roboto"/>
                <a:sym typeface="Roboto"/>
              </a:rPr>
              <a:t>global settings</a:t>
            </a:r>
            <a:endParaRPr dirty="0">
              <a:solidFill>
                <a:schemeClr val="tx2"/>
              </a:solidFill>
              <a:latin typeface="Roboto"/>
              <a:ea typeface="Roboto"/>
              <a:cs typeface="Roboto"/>
              <a:sym typeface="Roboto"/>
            </a:endParaRPr>
          </a:p>
          <a:p>
            <a:pPr marL="457200" lvl="0" indent="-317500" algn="l" rtl="0">
              <a:lnSpc>
                <a:spcPct val="115000"/>
              </a:lnSpc>
              <a:spcBef>
                <a:spcPts val="1000"/>
              </a:spcBef>
              <a:spcAft>
                <a:spcPts val="600"/>
              </a:spcAft>
              <a:buClr>
                <a:schemeClr val="tx2"/>
              </a:buClr>
              <a:buSzPts val="1400"/>
              <a:buFont typeface="Roboto"/>
              <a:buChar char="●"/>
            </a:pPr>
            <a:r>
              <a:rPr lang="en" dirty="0">
                <a:solidFill>
                  <a:schemeClr val="tx2"/>
                </a:solidFill>
                <a:latin typeface="Roboto"/>
                <a:ea typeface="Roboto"/>
                <a:cs typeface="Roboto"/>
                <a:sym typeface="Roboto"/>
              </a:rPr>
              <a:t>Designed to be adapted to other primary care contexts and settings </a:t>
            </a:r>
            <a:endParaRPr dirty="0">
              <a:solidFill>
                <a:schemeClr val="tx2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6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PeerSupport Wellness Program</a:t>
            </a:r>
            <a:endParaRPr/>
          </a:p>
        </p:txBody>
      </p:sp>
      <p:sp>
        <p:nvSpPr>
          <p:cNvPr id="86" name="Google Shape;86;p16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14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 dirty="0">
                <a:solidFill>
                  <a:schemeClr val="tx2"/>
                </a:solidFill>
              </a:rPr>
              <a:t>12 in-person group sessions </a:t>
            </a:r>
            <a:endParaRPr sz="1400" dirty="0">
              <a:solidFill>
                <a:schemeClr val="tx2"/>
              </a:solidFill>
            </a:endParaRPr>
          </a:p>
          <a:p>
            <a:pPr marL="0" lvl="0" indent="0" algn="l" rtl="0">
              <a:lnSpc>
                <a:spcPct val="114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 dirty="0">
                <a:solidFill>
                  <a:schemeClr val="tx2"/>
                </a:solidFill>
              </a:rPr>
              <a:t>Each session will be 1.5 hours </a:t>
            </a:r>
            <a:endParaRPr sz="1400" dirty="0">
              <a:solidFill>
                <a:schemeClr val="tx2"/>
              </a:solidFill>
            </a:endParaRPr>
          </a:p>
          <a:p>
            <a:pPr marL="2540" lvl="0" indent="0" algn="l" rtl="0">
              <a:lnSpc>
                <a:spcPct val="114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r>
              <a:rPr lang="en" sz="1400" dirty="0">
                <a:solidFill>
                  <a:schemeClr val="tx2"/>
                </a:solidFill>
              </a:rPr>
              <a:t>Topics covered:</a:t>
            </a:r>
            <a:endParaRPr sz="1400" dirty="0">
              <a:solidFill>
                <a:schemeClr val="tx2"/>
              </a:solidFill>
            </a:endParaRPr>
          </a:p>
          <a:p>
            <a:pPr marL="457200" lvl="0" indent="-304800" algn="l" rtl="0">
              <a:lnSpc>
                <a:spcPct val="114000"/>
              </a:lnSpc>
              <a:spcBef>
                <a:spcPts val="0"/>
              </a:spcBef>
              <a:spcAft>
                <a:spcPts val="0"/>
              </a:spcAft>
              <a:buSzPts val="1200"/>
              <a:buChar char="-"/>
            </a:pPr>
            <a:r>
              <a:rPr lang="en" sz="1200" dirty="0">
                <a:solidFill>
                  <a:schemeClr val="tx2"/>
                </a:solidFill>
              </a:rPr>
              <a:t>Medications &amp; adherence</a:t>
            </a:r>
            <a:endParaRPr sz="1200" dirty="0">
              <a:solidFill>
                <a:schemeClr val="tx2"/>
              </a:solidFill>
            </a:endParaRPr>
          </a:p>
          <a:p>
            <a:pPr marL="457200" lvl="0" indent="-304800" algn="l" rtl="0">
              <a:lnSpc>
                <a:spcPct val="114000"/>
              </a:lnSpc>
              <a:spcBef>
                <a:spcPts val="0"/>
              </a:spcBef>
              <a:spcAft>
                <a:spcPts val="0"/>
              </a:spcAft>
              <a:buSzPts val="1200"/>
              <a:buChar char="-"/>
            </a:pPr>
            <a:r>
              <a:rPr lang="en" sz="1200" dirty="0">
                <a:solidFill>
                  <a:schemeClr val="tx2"/>
                </a:solidFill>
              </a:rPr>
              <a:t>Talking to your provider - advocating for yourself, healthcare system, making/keeping appointments</a:t>
            </a:r>
            <a:endParaRPr sz="1200" dirty="0">
              <a:solidFill>
                <a:schemeClr val="tx2"/>
              </a:solidFill>
            </a:endParaRPr>
          </a:p>
          <a:p>
            <a:pPr marL="457200" lvl="0" indent="-304800" algn="l" rtl="0">
              <a:lnSpc>
                <a:spcPct val="114000"/>
              </a:lnSpc>
              <a:spcBef>
                <a:spcPts val="0"/>
              </a:spcBef>
              <a:spcAft>
                <a:spcPts val="0"/>
              </a:spcAft>
              <a:buSzPts val="1200"/>
              <a:buChar char="-"/>
            </a:pPr>
            <a:r>
              <a:rPr lang="en" sz="1200" dirty="0">
                <a:solidFill>
                  <a:schemeClr val="tx2"/>
                </a:solidFill>
              </a:rPr>
              <a:t>Stress </a:t>
            </a:r>
            <a:endParaRPr sz="1200" dirty="0">
              <a:solidFill>
                <a:schemeClr val="tx2"/>
              </a:solidFill>
            </a:endParaRPr>
          </a:p>
          <a:p>
            <a:pPr marL="457200" lvl="0" indent="-304800" algn="l" rtl="0">
              <a:lnSpc>
                <a:spcPct val="114000"/>
              </a:lnSpc>
              <a:spcBef>
                <a:spcPts val="0"/>
              </a:spcBef>
              <a:spcAft>
                <a:spcPts val="0"/>
              </a:spcAft>
              <a:buSzPts val="1200"/>
              <a:buChar char="-"/>
            </a:pPr>
            <a:r>
              <a:rPr lang="en" sz="1200" dirty="0">
                <a:solidFill>
                  <a:schemeClr val="tx2"/>
                </a:solidFill>
              </a:rPr>
              <a:t>Diet</a:t>
            </a:r>
            <a:endParaRPr sz="1200" dirty="0">
              <a:solidFill>
                <a:schemeClr val="tx2"/>
              </a:solidFill>
            </a:endParaRPr>
          </a:p>
          <a:p>
            <a:pPr marL="457200" lvl="0" indent="-304800" algn="l" rtl="0">
              <a:lnSpc>
                <a:spcPct val="114000"/>
              </a:lnSpc>
              <a:spcBef>
                <a:spcPts val="0"/>
              </a:spcBef>
              <a:spcAft>
                <a:spcPts val="0"/>
              </a:spcAft>
              <a:buSzPts val="1200"/>
              <a:buChar char="-"/>
            </a:pPr>
            <a:r>
              <a:rPr lang="en" sz="1200" dirty="0">
                <a:solidFill>
                  <a:schemeClr val="tx2"/>
                </a:solidFill>
              </a:rPr>
              <a:t>Physical activity</a:t>
            </a:r>
            <a:endParaRPr sz="1200" dirty="0">
              <a:solidFill>
                <a:schemeClr val="tx2"/>
              </a:solidFill>
            </a:endParaRPr>
          </a:p>
          <a:p>
            <a:pPr marL="457200" lvl="0" indent="-304800" algn="l" rtl="0">
              <a:lnSpc>
                <a:spcPct val="114000"/>
              </a:lnSpc>
              <a:spcBef>
                <a:spcPts val="0"/>
              </a:spcBef>
              <a:spcAft>
                <a:spcPts val="0"/>
              </a:spcAft>
              <a:buSzPts val="1200"/>
              <a:buChar char="-"/>
            </a:pPr>
            <a:r>
              <a:rPr lang="en" sz="1200" dirty="0">
                <a:solidFill>
                  <a:schemeClr val="tx2"/>
                </a:solidFill>
              </a:rPr>
              <a:t>Social support</a:t>
            </a:r>
            <a:endParaRPr sz="1200" dirty="0">
              <a:solidFill>
                <a:schemeClr val="tx2"/>
              </a:solidFill>
            </a:endParaRPr>
          </a:p>
          <a:p>
            <a:pPr marL="457200" lvl="0" indent="-304800" algn="l" rtl="0">
              <a:lnSpc>
                <a:spcPct val="114000"/>
              </a:lnSpc>
              <a:spcBef>
                <a:spcPts val="0"/>
              </a:spcBef>
              <a:spcAft>
                <a:spcPts val="0"/>
              </a:spcAft>
              <a:buSzPts val="1200"/>
              <a:buChar char="-"/>
            </a:pPr>
            <a:r>
              <a:rPr lang="en" sz="1200" dirty="0">
                <a:solidFill>
                  <a:schemeClr val="tx2"/>
                </a:solidFill>
              </a:rPr>
              <a:t>Stress</a:t>
            </a:r>
            <a:endParaRPr sz="1200" dirty="0">
              <a:solidFill>
                <a:schemeClr val="tx2"/>
              </a:solidFill>
            </a:endParaRPr>
          </a:p>
          <a:p>
            <a:pPr marL="457200" lvl="0" indent="-304800" algn="l" rtl="0">
              <a:lnSpc>
                <a:spcPct val="114000"/>
              </a:lnSpc>
              <a:spcBef>
                <a:spcPts val="0"/>
              </a:spcBef>
              <a:spcAft>
                <a:spcPts val="0"/>
              </a:spcAft>
              <a:buSzPts val="1200"/>
              <a:buChar char="-"/>
            </a:pPr>
            <a:r>
              <a:rPr lang="en" sz="1200" dirty="0">
                <a:solidFill>
                  <a:schemeClr val="tx2"/>
                </a:solidFill>
              </a:rPr>
              <a:t>Emotions</a:t>
            </a:r>
          </a:p>
          <a:p>
            <a:pPr marL="0" lvl="0" indent="0" algn="l" rtl="0">
              <a:lnSpc>
                <a:spcPct val="114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 dirty="0">
                <a:solidFill>
                  <a:schemeClr val="tx2"/>
                </a:solidFill>
              </a:rPr>
              <a:t>Activities: problem solving, overcoming </a:t>
            </a:r>
            <a:r>
              <a:rPr lang="en" sz="1400" dirty="0"/>
              <a:t>barriers, action plans</a:t>
            </a:r>
            <a:endParaRPr sz="14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7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Program </a:t>
            </a:r>
            <a:br>
              <a:rPr lang="en"/>
            </a:br>
            <a:r>
              <a:rPr lang="en"/>
              <a:t>Sessions</a:t>
            </a:r>
            <a:endParaRPr/>
          </a:p>
        </p:txBody>
      </p:sp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434D7B85-EA08-934C-9056-B01AA5FE5D05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graphicFrame>
        <p:nvGraphicFramePr>
          <p:cNvPr id="92" name="Google Shape;92;p17"/>
          <p:cNvGraphicFramePr/>
          <p:nvPr>
            <p:extLst>
              <p:ext uri="{D42A27DB-BD31-4B8C-83A1-F6EECF244321}">
                <p14:modId xmlns:p14="http://schemas.microsoft.com/office/powerpoint/2010/main" val="3857989420"/>
              </p:ext>
            </p:extLst>
          </p:nvPr>
        </p:nvGraphicFramePr>
        <p:xfrm>
          <a:off x="3475150" y="229313"/>
          <a:ext cx="5148825" cy="4663125"/>
        </p:xfrm>
        <a:graphic>
          <a:graphicData uri="http://schemas.openxmlformats.org/drawingml/2006/table">
            <a:tbl>
              <a:tblPr>
                <a:noFill/>
                <a:tableStyleId>{EC75839A-57D0-40A1-A21F-55E66C4E08AA}</a:tableStyleId>
              </a:tblPr>
              <a:tblGrid>
                <a:gridCol w="8540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29475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47275"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b="1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Session </a:t>
                      </a:r>
                      <a:endParaRPr sz="1100" b="1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b="1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Topic</a:t>
                      </a:r>
                      <a:endParaRPr sz="1100" b="1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47275"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1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Program Kickoff &amp; Intro to self-management</a:t>
                      </a:r>
                      <a:endParaRPr sz="110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5850"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2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Healthy Eating</a:t>
                      </a:r>
                      <a:endParaRPr sz="110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7500"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3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Social support 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47275"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4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Dealing with stress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47275"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5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Exercise/sleep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54700"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6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Talking to your doctor (communication)</a:t>
                      </a:r>
                      <a:endParaRPr sz="110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411400"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7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Medication adherence</a:t>
                      </a:r>
                      <a:endParaRPr sz="110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67275"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8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Coping with pain</a:t>
                      </a:r>
                      <a:endParaRPr sz="110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47275"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9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Dealing with emotions</a:t>
                      </a:r>
                      <a:endParaRPr sz="110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55475"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10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Dealing with emotions pt 2</a:t>
                      </a:r>
                      <a:endParaRPr sz="110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47275"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11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Maintaining healthy habits</a:t>
                      </a:r>
                      <a:endParaRPr sz="110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47275"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12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1430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Planning for the future/Party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3500" marR="63500" marT="63500" marB="63500">
                    <a:lnL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20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Peer Leader Training</a:t>
            </a:r>
            <a:endParaRPr/>
          </a:p>
        </p:txBody>
      </p:sp>
      <p:sp>
        <p:nvSpPr>
          <p:cNvPr id="110" name="Google Shape;110;p20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FFFFFF"/>
                </a:solidFill>
                <a:latin typeface="Roboto" panose="02000000000000000000" pitchFamily="2" charset="0"/>
                <a:ea typeface="Roboto" panose="02000000000000000000" pitchFamily="2" charset="0"/>
                <a:cs typeface="Arial"/>
                <a:sym typeface="Arial"/>
              </a:rPr>
              <a:t>Train 5 peer leaders</a:t>
            </a:r>
            <a:endParaRPr sz="1100">
              <a:solidFill>
                <a:srgbClr val="FFFFFF"/>
              </a:solidFill>
              <a:latin typeface="Roboto" panose="02000000000000000000" pitchFamily="2" charset="0"/>
              <a:ea typeface="Roboto" panose="02000000000000000000" pitchFamily="2" charset="0"/>
              <a:cs typeface="Arial"/>
              <a:sym typeface="Arial"/>
            </a:endParaRPr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FFFFFF"/>
                </a:solidFill>
                <a:latin typeface="Roboto" panose="02000000000000000000" pitchFamily="2" charset="0"/>
                <a:ea typeface="Roboto" panose="02000000000000000000" pitchFamily="2" charset="0"/>
                <a:cs typeface="Arial"/>
                <a:sym typeface="Arial"/>
              </a:rPr>
              <a:t>6 days; 4 hours each</a:t>
            </a:r>
            <a:endParaRPr sz="1100">
              <a:solidFill>
                <a:srgbClr val="FFFFFF"/>
              </a:solidFill>
              <a:latin typeface="Roboto" panose="02000000000000000000" pitchFamily="2" charset="0"/>
              <a:ea typeface="Roboto" panose="02000000000000000000" pitchFamily="2" charset="0"/>
              <a:cs typeface="Arial"/>
              <a:sym typeface="Arial"/>
            </a:endParaRPr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FFFFFF"/>
                </a:solidFill>
                <a:latin typeface="Roboto" panose="02000000000000000000" pitchFamily="2" charset="0"/>
                <a:ea typeface="Roboto" panose="02000000000000000000" pitchFamily="2" charset="0"/>
                <a:cs typeface="Arial"/>
                <a:sym typeface="Arial"/>
              </a:rPr>
              <a:t>Interactive sessions co-led by health educator and social work supervisor</a:t>
            </a:r>
            <a:endParaRPr sz="1100">
              <a:solidFill>
                <a:srgbClr val="FFFFFF"/>
              </a:solidFill>
              <a:latin typeface="Roboto" panose="02000000000000000000" pitchFamily="2" charset="0"/>
              <a:ea typeface="Roboto" panose="02000000000000000000" pitchFamily="2" charset="0"/>
              <a:cs typeface="Arial"/>
              <a:sym typeface="Arial"/>
            </a:endParaRPr>
          </a:p>
        </p:txBody>
      </p:sp>
      <p:graphicFrame>
        <p:nvGraphicFramePr>
          <p:cNvPr id="111" name="Google Shape;111;p20"/>
          <p:cNvGraphicFramePr/>
          <p:nvPr>
            <p:extLst>
              <p:ext uri="{D42A27DB-BD31-4B8C-83A1-F6EECF244321}">
                <p14:modId xmlns:p14="http://schemas.microsoft.com/office/powerpoint/2010/main" val="3394429277"/>
              </p:ext>
            </p:extLst>
          </p:nvPr>
        </p:nvGraphicFramePr>
        <p:xfrm>
          <a:off x="3468651" y="178130"/>
          <a:ext cx="5488625" cy="4840405"/>
        </p:xfrm>
        <a:graphic>
          <a:graphicData uri="http://schemas.openxmlformats.org/drawingml/2006/table">
            <a:tbl>
              <a:tblPr>
                <a:noFill/>
                <a:tableStyleId>{EC75839A-57D0-40A1-A21F-55E66C4E08AA}</a:tableStyleId>
              </a:tblPr>
              <a:tblGrid>
                <a:gridCol w="75896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9252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63713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100" b="1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Session</a:t>
                      </a:r>
                    </a:p>
                  </a:txBody>
                  <a:tcPr marL="68575" marR="68575" marT="91425" marB="91425">
                    <a:lnL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b="1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Date</a:t>
                      </a:r>
                      <a:endParaRPr sz="1100" b="1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8575" marR="68575" marT="91425" marB="91425">
                    <a:lnL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b="1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Topics </a:t>
                      </a:r>
                      <a:endParaRPr sz="1100" b="1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8575" marR="68575" marT="91425" marB="91425">
                    <a:lnL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005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b="1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1</a:t>
                      </a:r>
                      <a:endParaRPr sz="1100" b="1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8575" marR="68575" marT="91425" marB="91425">
                    <a:lnL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[TBD]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8575" marR="68575" marT="91425" marB="91425">
                    <a:lnL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Overview of Program &amp; Sessions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Peer Leader Roles &amp; Responsibilities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Introduction to self-management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Chronic Conditions Overview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8575" marR="68575" marT="91425" marB="91425">
                    <a:lnL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1925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b="1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2</a:t>
                      </a:r>
                      <a:endParaRPr sz="1100" b="1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8575" marR="68575" marT="91425" marB="91425">
                    <a:lnL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[TBD]</a:t>
                      </a:r>
                      <a:endParaRPr sz="110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8575" marR="68575" marT="91425" marB="91425">
                    <a:lnL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How Adults Learn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Teaching Self-Management Skills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Leading Small Groups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Motivational Interviewing Part 1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8575" marR="68575" marT="91425" marB="91425">
                    <a:lnL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8934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b="1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3</a:t>
                      </a:r>
                      <a:endParaRPr sz="1100" b="1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8575" marR="68575" marT="91425" marB="91425">
                    <a:lnL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[TBD]</a:t>
                      </a:r>
                      <a:endParaRPr sz="110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8575" marR="68575" marT="91425" marB="91425">
                    <a:lnL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Small Group Facilitation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Working in pairs/teams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Conflict Resolution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Case management-retention/engagement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8575" marR="68575" marT="91425" marB="91425">
                    <a:lnL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238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b="1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4</a:t>
                      </a:r>
                      <a:endParaRPr sz="1100" b="1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8575" marR="68575" marT="91425" marB="91425">
                    <a:lnL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[TBD]</a:t>
                      </a:r>
                      <a:endParaRPr sz="110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8575" marR="68575" marT="91425" marB="91425">
                    <a:lnL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Session activities and exercise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Helping people work through barriers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Motivational Interviewing Part 2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8575" marR="68575" marT="91425" marB="91425">
                    <a:lnL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238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b="1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5</a:t>
                      </a:r>
                      <a:endParaRPr sz="1100" b="1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8575" marR="68575" marT="91425" marB="91425">
                    <a:lnL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[TBD]</a:t>
                      </a:r>
                      <a:endParaRPr sz="110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8575" marR="68575" marT="91425" marB="91425">
                    <a:lnL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Setting Healthy Boundaries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Ethics &amp; Confidentiality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Mandated Reporting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8575" marR="68575" marT="91425" marB="91425">
                    <a:lnL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524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b="1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6</a:t>
                      </a:r>
                      <a:endParaRPr sz="1100" b="1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8575" marR="68575" marT="91425" marB="91425">
                    <a:lnL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[TBD]</a:t>
                      </a:r>
                      <a:endParaRPr sz="110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8575" marR="68575" marT="91425" marB="91425">
                    <a:lnL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Self-care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 dirty="0">
                          <a:solidFill>
                            <a:schemeClr val="tx2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Resources for peer leaders</a:t>
                      </a:r>
                      <a:endParaRPr sz="1100" dirty="0">
                        <a:solidFill>
                          <a:schemeClr val="tx2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L="68575" marR="68575" marT="91425" marB="91425">
                    <a:lnL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1088DD-0EE2-804F-B03E-68BBCCAE21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Adoption Factors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508CEB-2826-A84E-B3A5-217A5B4828C8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52400" indent="0">
              <a:buNone/>
            </a:pPr>
            <a:r>
              <a:rPr lang="en-US" sz="1400" dirty="0"/>
              <a:t>What is necessary for adaptation and adoption in other contexts, in the US </a:t>
            </a:r>
            <a:br>
              <a:rPr lang="en-US" sz="1400" dirty="0"/>
            </a:br>
            <a:r>
              <a:rPr lang="en-US" sz="1400" dirty="0"/>
              <a:t>and globally? 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975B8044-CA97-AA45-82BC-9B1264E9F7E3}"/>
              </a:ext>
            </a:extLst>
          </p:cNvPr>
          <p:cNvSpPr txBox="1"/>
          <p:nvPr/>
        </p:nvSpPr>
        <p:spPr>
          <a:xfrm>
            <a:off x="3835730" y="674085"/>
            <a:ext cx="4928260" cy="41857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tx2"/>
                </a:solidFill>
              </a:rPr>
              <a:t>Interest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tx2"/>
                </a:solidFill>
              </a:rPr>
              <a:t>Identify stakeholders and champions for the project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tx2"/>
                </a:solidFill>
              </a:rPr>
              <a:t>Assess whether there is interest in the target population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tx2"/>
                </a:solidFill>
              </a:rPr>
              <a:t>Buy-in at leadership level</a:t>
            </a:r>
          </a:p>
          <a:p>
            <a:endParaRPr lang="en-US" b="1" dirty="0">
              <a:solidFill>
                <a:schemeClr val="tx2"/>
              </a:solidFill>
            </a:endParaRPr>
          </a:p>
          <a:p>
            <a:r>
              <a:rPr lang="en-US" b="1" dirty="0">
                <a:solidFill>
                  <a:schemeClr val="tx2"/>
                </a:solidFill>
              </a:rPr>
              <a:t>Skills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tx2"/>
                </a:solidFill>
              </a:rPr>
              <a:t>Leadership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tx2"/>
                </a:solidFill>
              </a:rPr>
              <a:t>Communication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tx2"/>
                </a:solidFill>
              </a:rPr>
              <a:t>Project design &amp; planning skills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tx2"/>
                </a:solidFill>
              </a:rPr>
              <a:t>Teamwork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tx2"/>
                </a:solidFill>
              </a:rPr>
              <a:t>Budgeting and fundraising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tx2"/>
                </a:solidFill>
              </a:rPr>
              <a:t>Qualitative/quantitative research familiarity is helpful for evaluation</a:t>
            </a:r>
          </a:p>
          <a:p>
            <a:endParaRPr lang="en-US" b="1" dirty="0">
              <a:solidFill>
                <a:schemeClr val="tx2"/>
              </a:solidFill>
            </a:endParaRPr>
          </a:p>
          <a:p>
            <a:r>
              <a:rPr lang="en-US" b="1" dirty="0">
                <a:solidFill>
                  <a:schemeClr val="tx2"/>
                </a:solidFill>
              </a:rPr>
              <a:t>Resources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tx2"/>
                </a:solidFill>
              </a:rPr>
              <a:t>Familiarity and connection with target population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tx2"/>
                </a:solidFill>
              </a:rPr>
              <a:t>Space and time to commit to project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tx2"/>
                </a:solidFill>
              </a:rPr>
              <a:t>People to serve as project managers, owners, trainers, and implementers</a:t>
            </a:r>
          </a:p>
        </p:txBody>
      </p:sp>
    </p:spTree>
    <p:extLst>
      <p:ext uri="{BB962C8B-B14F-4D97-AF65-F5344CB8AC3E}">
        <p14:creationId xmlns:p14="http://schemas.microsoft.com/office/powerpoint/2010/main" val="423483947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18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How to Adapt to Other Contexts?</a:t>
            </a:r>
            <a:endParaRPr dirty="0"/>
          </a:p>
        </p:txBody>
      </p:sp>
      <p:sp>
        <p:nvSpPr>
          <p:cNvPr id="98" name="Google Shape;98;p18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2500" lnSpcReduction="2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>
                <a:solidFill>
                  <a:schemeClr val="accent1"/>
                </a:solidFill>
              </a:rPr>
              <a:t>Adaptation Assessment - what do we need to change?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>
              <a:solidFill>
                <a:schemeClr val="accent1"/>
              </a:solidFill>
            </a:endParaRPr>
          </a:p>
          <a:p>
            <a:pPr marL="457200" lvl="0" indent="-342900" algn="l" rtl="0">
              <a:lnSpc>
                <a:spcPct val="100000"/>
              </a:lnSpc>
              <a:spcAft>
                <a:spcPts val="600"/>
              </a:spcAft>
              <a:buClr>
                <a:srgbClr val="999999"/>
              </a:buClr>
              <a:buSzPts val="1800"/>
              <a:buChar char="-"/>
            </a:pPr>
            <a:r>
              <a:rPr lang="en-US" dirty="0">
                <a:solidFill>
                  <a:schemeClr val="tx2"/>
                </a:solidFill>
              </a:rPr>
              <a:t>Conditions treated: most common, most urgent, most feasible</a:t>
            </a:r>
          </a:p>
          <a:p>
            <a:pPr marL="457200" lvl="0" indent="-342900" algn="l" rtl="0">
              <a:spcBef>
                <a:spcPts val="0"/>
              </a:spcBef>
              <a:spcAft>
                <a:spcPts val="600"/>
              </a:spcAft>
              <a:buClr>
                <a:srgbClr val="999999"/>
              </a:buClr>
              <a:buSzPts val="1800"/>
              <a:buChar char="-"/>
            </a:pPr>
            <a:r>
              <a:rPr lang="en-US" dirty="0">
                <a:solidFill>
                  <a:schemeClr val="tx2"/>
                </a:solidFill>
              </a:rPr>
              <a:t>Patient population: how to screen and recruit?</a:t>
            </a:r>
          </a:p>
          <a:p>
            <a:pPr marL="457200" lvl="0" indent="-342900" algn="l" rtl="0">
              <a:spcBef>
                <a:spcPts val="0"/>
              </a:spcBef>
              <a:spcAft>
                <a:spcPts val="600"/>
              </a:spcAft>
              <a:buClr>
                <a:srgbClr val="999999"/>
              </a:buClr>
              <a:buSzPts val="1800"/>
              <a:buChar char="-"/>
            </a:pPr>
            <a:r>
              <a:rPr lang="en-US" dirty="0">
                <a:solidFill>
                  <a:schemeClr val="tx2"/>
                </a:solidFill>
              </a:rPr>
              <a:t>Available resources: time, space, stakeholder interest</a:t>
            </a:r>
          </a:p>
          <a:p>
            <a:pPr marL="457200" lvl="0" indent="-342900" algn="l" rtl="0">
              <a:spcBef>
                <a:spcPts val="0"/>
              </a:spcBef>
              <a:spcAft>
                <a:spcPts val="600"/>
              </a:spcAft>
              <a:buClr>
                <a:srgbClr val="999999"/>
              </a:buClr>
              <a:buSzPts val="1800"/>
              <a:buChar char="-"/>
            </a:pPr>
            <a:r>
              <a:rPr lang="en-US" dirty="0">
                <a:solidFill>
                  <a:schemeClr val="tx2"/>
                </a:solidFill>
              </a:rPr>
              <a:t>Type of intervention: individual counseling v. group counseling</a:t>
            </a:r>
            <a:endParaRPr dirty="0">
              <a:solidFill>
                <a:schemeClr val="tx2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600"/>
              </a:spcAft>
              <a:buClr>
                <a:srgbClr val="999999"/>
              </a:buClr>
              <a:buSzPts val="1800"/>
              <a:buChar char="-"/>
            </a:pPr>
            <a:r>
              <a:rPr lang="en-US" dirty="0">
                <a:solidFill>
                  <a:schemeClr val="tx2"/>
                </a:solidFill>
              </a:rPr>
              <a:t>Type of leader: physicians? nurses? Peer volunteers? Other?</a:t>
            </a:r>
          </a:p>
          <a:p>
            <a:pPr marL="457200" lvl="0" indent="-342900" algn="l" rtl="0">
              <a:spcBef>
                <a:spcPts val="0"/>
              </a:spcBef>
              <a:spcAft>
                <a:spcPts val="600"/>
              </a:spcAft>
              <a:buClr>
                <a:srgbClr val="999999"/>
              </a:buClr>
              <a:buSzPts val="1800"/>
              <a:buChar char="-"/>
            </a:pPr>
            <a:r>
              <a:rPr lang="en-US" dirty="0">
                <a:solidFill>
                  <a:schemeClr val="tx2"/>
                </a:solidFill>
              </a:rPr>
              <a:t>Intervention content: add, edit, delete</a:t>
            </a: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1800"/>
              <a:buChar char="-"/>
            </a:pPr>
            <a:endParaRPr dirty="0">
              <a:solidFill>
                <a:schemeClr val="bg2"/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19"/>
          <p:cNvSpPr txBox="1">
            <a:spLocks noGrp="1"/>
          </p:cNvSpPr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Adapt an MCC initiative in three stages</a:t>
            </a:r>
            <a:endParaRPr dirty="0"/>
          </a:p>
        </p:txBody>
      </p:sp>
      <p:sp>
        <p:nvSpPr>
          <p:cNvPr id="104" name="Google Shape;104;p19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>
                <a:solidFill>
                  <a:schemeClr val="accent1"/>
                </a:solidFill>
              </a:rPr>
              <a:t>How do we adapt? 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dirty="0">
              <a:solidFill>
                <a:schemeClr val="accent1"/>
              </a:solidFill>
            </a:endParaRPr>
          </a:p>
          <a:p>
            <a:pPr marL="342900" lvl="0" algn="l" rtl="0">
              <a:spcBef>
                <a:spcPts val="0"/>
              </a:spcBef>
              <a:spcAft>
                <a:spcPts val="600"/>
              </a:spcAft>
              <a:buAutoNum type="arabicPeriod"/>
            </a:pPr>
            <a:r>
              <a:rPr lang="en-US" dirty="0">
                <a:solidFill>
                  <a:srgbClr val="737373"/>
                </a:solidFill>
              </a:rPr>
              <a:t>Identify cultural beliefs regarding hypertension, depression, MCC and how to treat them, via interviews</a:t>
            </a:r>
          </a:p>
          <a:p>
            <a:pPr marL="342900" lvl="0" algn="l" rtl="0">
              <a:spcBef>
                <a:spcPts val="0"/>
              </a:spcBef>
              <a:spcAft>
                <a:spcPts val="600"/>
              </a:spcAft>
              <a:buAutoNum type="arabicPeriod"/>
            </a:pPr>
            <a:r>
              <a:rPr lang="en-US" dirty="0">
                <a:solidFill>
                  <a:srgbClr val="737373"/>
                </a:solidFill>
              </a:rPr>
              <a:t>With community stakeholder board, develop and test nurse and volunteer-led treatment, counseling program based on results</a:t>
            </a:r>
          </a:p>
          <a:p>
            <a:pPr marL="342900" lvl="0" algn="l" rtl="0">
              <a:spcBef>
                <a:spcPts val="0"/>
              </a:spcBef>
              <a:spcAft>
                <a:spcPts val="600"/>
              </a:spcAft>
              <a:buAutoNum type="arabicPeriod"/>
            </a:pPr>
            <a:r>
              <a:rPr lang="en-US" dirty="0">
                <a:solidFill>
                  <a:srgbClr val="737373"/>
                </a:solidFill>
              </a:rPr>
              <a:t>Revise and expand with partners</a:t>
            </a:r>
            <a:endParaRPr dirty="0">
              <a:solidFill>
                <a:srgbClr val="737373"/>
              </a:solidFill>
            </a:endParaRPr>
          </a:p>
        </p:txBody>
      </p:sp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04CB97F7-9E05-C247-968C-5F72FA5C3D6A}"/>
              </a:ext>
            </a:extLst>
          </p:cNvPr>
          <p:cNvSpPr>
            <a:spLocks noGrp="1"/>
          </p:cNvSpPr>
          <p:nvPr>
            <p:ph type="body" idx="2"/>
          </p:nvPr>
        </p:nvSpPr>
        <p:spPr/>
        <p:txBody>
          <a:bodyPr/>
          <a:lstStyle/>
          <a:p>
            <a:pPr marL="0" indent="0">
              <a:buNone/>
            </a:pPr>
            <a:r>
              <a:rPr lang="en" dirty="0">
                <a:solidFill>
                  <a:schemeClr val="accent1"/>
                </a:solidFill>
              </a:rPr>
              <a:t>What </a:t>
            </a:r>
            <a:r>
              <a:rPr lang="en-US" dirty="0">
                <a:solidFill>
                  <a:schemeClr val="accent1"/>
                </a:solidFill>
              </a:rPr>
              <a:t>resources can we use?</a:t>
            </a:r>
          </a:p>
          <a:p>
            <a:pPr marL="0" indent="0">
              <a:buNone/>
            </a:pPr>
            <a:endParaRPr lang="en" dirty="0">
              <a:solidFill>
                <a:schemeClr val="accent1"/>
              </a:solidFill>
            </a:endParaRPr>
          </a:p>
          <a:p>
            <a:pPr>
              <a:lnSpc>
                <a:spcPct val="100000"/>
              </a:lnSpc>
              <a:spcAft>
                <a:spcPts val="600"/>
              </a:spcAft>
              <a:buFont typeface="Roboto"/>
              <a:buChar char="-"/>
            </a:pPr>
            <a:r>
              <a:rPr lang="en-US" dirty="0">
                <a:solidFill>
                  <a:srgbClr val="737373"/>
                </a:solidFill>
              </a:rPr>
              <a:t>People? (e.g. nurses, researchers doctors, pharmacists, etc…)</a:t>
            </a:r>
          </a:p>
          <a:p>
            <a:pPr>
              <a:lnSpc>
                <a:spcPct val="100000"/>
              </a:lnSpc>
              <a:spcAft>
                <a:spcPts val="600"/>
              </a:spcAft>
              <a:buFont typeface="Roboto"/>
              <a:buChar char="-"/>
            </a:pPr>
            <a:r>
              <a:rPr lang="en-US" dirty="0">
                <a:solidFill>
                  <a:srgbClr val="737373"/>
                </a:solidFill>
              </a:rPr>
              <a:t>Groups? (CBOs, community groups)</a:t>
            </a:r>
          </a:p>
          <a:p>
            <a:pPr>
              <a:lnSpc>
                <a:spcPct val="100000"/>
              </a:lnSpc>
              <a:spcAft>
                <a:spcPts val="600"/>
              </a:spcAft>
              <a:buFont typeface="Roboto"/>
              <a:buChar char="-"/>
            </a:pPr>
            <a:r>
              <a:rPr lang="en-US" dirty="0">
                <a:solidFill>
                  <a:srgbClr val="737373"/>
                </a:solidFill>
              </a:rPr>
              <a:t>Materials, equipment (blood pressure cuffs, scale, medications)</a:t>
            </a:r>
            <a:endParaRPr lang="en" dirty="0">
              <a:solidFill>
                <a:srgbClr val="737373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aterial">
  <a:themeElements>
    <a:clrScheme name="Material">
      <a:dk1>
        <a:srgbClr val="4285F4"/>
      </a:dk1>
      <a:lt1>
        <a:srgbClr val="FFFFFF"/>
      </a:lt1>
      <a:dk2>
        <a:srgbClr val="424242"/>
      </a:dk2>
      <a:lt2>
        <a:srgbClr val="737373"/>
      </a:lt2>
      <a:accent1>
        <a:srgbClr val="0277BD"/>
      </a:accent1>
      <a:accent2>
        <a:srgbClr val="0F9D58"/>
      </a:accent2>
      <a:accent3>
        <a:srgbClr val="DB4437"/>
      </a:accent3>
      <a:accent4>
        <a:srgbClr val="FAFAFA"/>
      </a:accent4>
      <a:accent5>
        <a:srgbClr val="4FC3F7"/>
      </a:accent5>
      <a:accent6>
        <a:srgbClr val="F4B400"/>
      </a:accent6>
      <a:hlink>
        <a:srgbClr val="4FC3F7"/>
      </a:hlink>
      <a:folHlink>
        <a:srgbClr val="4FC3F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243</TotalTime>
  <Words>732</Words>
  <Application>Microsoft Macintosh PowerPoint</Application>
  <PresentationFormat>On-screen Show (16:9)</PresentationFormat>
  <Paragraphs>150</Paragraphs>
  <Slides>10</Slides>
  <Notes>8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3" baseType="lpstr">
      <vt:lpstr>Arial</vt:lpstr>
      <vt:lpstr>Roboto</vt:lpstr>
      <vt:lpstr>Material</vt:lpstr>
      <vt:lpstr>Peer-led Self Management Program for Multiple Chronic Conditions (MCC)</vt:lpstr>
      <vt:lpstr>Major Goal </vt:lpstr>
      <vt:lpstr>Key  Components</vt:lpstr>
      <vt:lpstr>PeerSupport Wellness Program</vt:lpstr>
      <vt:lpstr>Program  Sessions</vt:lpstr>
      <vt:lpstr>Peer Leader Training</vt:lpstr>
      <vt:lpstr>Adoption Factors</vt:lpstr>
      <vt:lpstr>How to Adapt to Other Contexts?</vt:lpstr>
      <vt:lpstr>Adapt an MCC initiative in three stages</vt:lpstr>
      <vt:lpstr>Next Steps</vt:lpstr>
    </vt:vector>
  </TitlesOfParts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Peer-led Self Management Program for Multiple Chronic Conditions</dc:title>
  <cp:lastModifiedBy>Archer, Andrea</cp:lastModifiedBy>
  <cp:revision>27</cp:revision>
  <dcterms:modified xsi:type="dcterms:W3CDTF">2021-04-05T18:30:55Z</dcterms:modified>
</cp:coreProperties>
</file>