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9" r:id="rId8"/>
    <p:sldId id="261" r:id="rId9"/>
    <p:sldId id="262" r:id="rId10"/>
    <p:sldId id="268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7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C75839A-57D0-40A1-A21F-55E66C4E08AA}">
  <a:tblStyle styleId="{EC75839A-57D0-40A1-A21F-55E66C4E08A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63"/>
    <p:restoredTop sz="94635"/>
  </p:normalViewPr>
  <p:slideViewPr>
    <p:cSldViewPr snapToGrid="0">
      <p:cViewPr varScale="1">
        <p:scale>
          <a:sx n="140" d="100"/>
          <a:sy n="140" d="100"/>
        </p:scale>
        <p:origin x="216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6f73a04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6f73a04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5444e84148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5444e84148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5444e84148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5444e84148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98047d5ce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98047d5ce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6306ba45c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56306ba45c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444e84148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444e84148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444e84148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444e84148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Peer-led Self Management Program for Multiple Chronic Conditions (MCC)</a:t>
            </a:r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Evidence-based behavior change</a:t>
            </a:r>
            <a:endParaRPr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8" name="Google Shape;104;p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Near-Term Activities: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Convene community stakeholder board</a:t>
            </a:r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Interview nurses, community leaders, directors</a:t>
            </a:r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Identify target sites</a:t>
            </a:r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Adapt intervention model, tools</a:t>
            </a:r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Recruit patients via demographic screening</a:t>
            </a:r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Launch initial program pilot</a:t>
            </a:r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dirty="0">
              <a:solidFill>
                <a:schemeClr val="bg2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0D4023-B35D-5D45-9839-EEB8E969941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Long-term Planning: 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>
              <a:buFont typeface="Roboto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Convene local partners</a:t>
            </a:r>
          </a:p>
          <a:p>
            <a:pPr marL="342900">
              <a:buFont typeface="Roboto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Identify expansion sites</a:t>
            </a:r>
          </a:p>
          <a:p>
            <a:pPr marL="342900">
              <a:buFont typeface="Roboto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Select other conditions to treat: (e.g. diabetes, chronic pain) based on local needs</a:t>
            </a:r>
          </a:p>
          <a:p>
            <a:pPr marL="342900">
              <a:buFont typeface="Roboto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Develop long-term screening, referral models to link patients to care </a:t>
            </a:r>
          </a:p>
        </p:txBody>
      </p:sp>
    </p:spTree>
    <p:extLst>
      <p:ext uri="{BB962C8B-B14F-4D97-AF65-F5344CB8AC3E}">
        <p14:creationId xmlns:p14="http://schemas.microsoft.com/office/powerpoint/2010/main" val="434160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Major Goal	</a:t>
            </a:r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1400" dirty="0">
                <a:solidFill>
                  <a:srgbClr val="737373"/>
                </a:solidFill>
              </a:rPr>
              <a:t>The goal of this program is to implement a behavior change program that:</a:t>
            </a:r>
            <a:endParaRPr sz="1400" dirty="0">
              <a:solidFill>
                <a:srgbClr val="737373"/>
              </a:solidFill>
            </a:endParaRPr>
          </a:p>
          <a:p>
            <a:pPr marL="457200" lvl="0" indent="-342900" algn="l" rtl="0">
              <a:spcBef>
                <a:spcPts val="1600"/>
              </a:spcBef>
              <a:spcAft>
                <a:spcPts val="600"/>
              </a:spcAft>
              <a:buSzPts val="1800"/>
              <a:buChar char="●"/>
            </a:pPr>
            <a:r>
              <a:rPr lang="en" sz="1400" dirty="0">
                <a:solidFill>
                  <a:srgbClr val="737373"/>
                </a:solidFill>
              </a:rPr>
              <a:t>Is for patients with multiple chronic conditions</a:t>
            </a:r>
            <a:endParaRPr sz="1400" dirty="0">
              <a:solidFill>
                <a:srgbClr val="737373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600"/>
              </a:spcAft>
              <a:buSzPts val="1400"/>
              <a:buChar char="○"/>
            </a:pPr>
            <a:r>
              <a:rPr lang="en" dirty="0">
                <a:solidFill>
                  <a:srgbClr val="737373"/>
                </a:solidFill>
              </a:rPr>
              <a:t>Type 2 diabetes, hypertension, hyperlipidemia, cardiovascular disease, asthma, depression, anxiety</a:t>
            </a:r>
            <a:endParaRPr dirty="0">
              <a:solidFill>
                <a:srgbClr val="737373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SzPts val="1800"/>
              <a:buChar char="●"/>
            </a:pPr>
            <a:r>
              <a:rPr lang="en" sz="1400" dirty="0">
                <a:solidFill>
                  <a:srgbClr val="737373"/>
                </a:solidFill>
              </a:rPr>
              <a:t>Provides evidence-based education, skills training, and social support</a:t>
            </a:r>
            <a:endParaRPr sz="1400" dirty="0">
              <a:solidFill>
                <a:srgbClr val="737373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SzPts val="1800"/>
              <a:buChar char="●"/>
            </a:pPr>
            <a:r>
              <a:rPr lang="en" sz="1400" dirty="0">
                <a:solidFill>
                  <a:srgbClr val="737373"/>
                </a:solidFill>
              </a:rPr>
              <a:t>Is led by peers - patients who have similar conditions &amp; lived experiences</a:t>
            </a:r>
            <a:endParaRPr sz="1400" dirty="0">
              <a:solidFill>
                <a:srgbClr val="737373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SzPts val="1800"/>
              <a:buChar char="●"/>
            </a:pPr>
            <a:r>
              <a:rPr lang="en" sz="1400" dirty="0">
                <a:solidFill>
                  <a:srgbClr val="737373"/>
                </a:solidFill>
              </a:rPr>
              <a:t>Can be integrated into primary care settings without undue increased burden</a:t>
            </a:r>
            <a:endParaRPr sz="1400" dirty="0">
              <a:solidFill>
                <a:srgbClr val="737373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SzPts val="1800"/>
              <a:buChar char="●"/>
            </a:pPr>
            <a:r>
              <a:rPr lang="en" sz="1400" dirty="0">
                <a:solidFill>
                  <a:srgbClr val="737373"/>
                </a:solidFill>
              </a:rPr>
              <a:t>Can be easily replicated, or adapted for different settings &amp; scaled across health systems</a:t>
            </a:r>
            <a:endParaRPr sz="1400" dirty="0">
              <a:solidFill>
                <a:srgbClr val="73737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</a:t>
            </a:r>
            <a:br>
              <a:rPr lang="en"/>
            </a:br>
            <a:r>
              <a:rPr lang="en"/>
              <a:t>Components</a:t>
            </a:r>
            <a:endParaRPr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F50708-72F8-4745-944C-BE2928D67C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Google Shape;80;p15"/>
          <p:cNvSpPr txBox="1"/>
          <p:nvPr/>
        </p:nvSpPr>
        <p:spPr>
          <a:xfrm>
            <a:off x="3868324" y="624188"/>
            <a:ext cx="4754467" cy="37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ts val="1400"/>
              <a:buFont typeface="Roboto"/>
              <a:buChar char="●"/>
            </a:pPr>
            <a:r>
              <a:rPr lang="en" dirty="0">
                <a:solidFill>
                  <a:schemeClr val="tx2"/>
                </a:solidFill>
                <a:latin typeface="Roboto"/>
                <a:ea typeface="Roboto"/>
                <a:cs typeface="Roboto"/>
                <a:sym typeface="Roboto"/>
              </a:rPr>
              <a:t>Small in-person group sessions (12-16 patients)</a:t>
            </a:r>
            <a:endParaRPr dirty="0">
              <a:solidFill>
                <a:schemeClr val="tx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600"/>
              </a:spcAft>
              <a:buClr>
                <a:schemeClr val="tx2"/>
              </a:buClr>
              <a:buSzPts val="1400"/>
              <a:buFont typeface="Roboto"/>
              <a:buChar char="●"/>
            </a:pPr>
            <a:r>
              <a:rPr lang="en" dirty="0">
                <a:solidFill>
                  <a:schemeClr val="tx2"/>
                </a:solidFill>
                <a:latin typeface="Roboto"/>
                <a:ea typeface="Roboto"/>
                <a:cs typeface="Roboto"/>
                <a:sym typeface="Roboto"/>
              </a:rPr>
              <a:t>Led by patients experiencing similar health issues and with similar lived experiences</a:t>
            </a:r>
            <a:endParaRPr dirty="0">
              <a:solidFill>
                <a:schemeClr val="tx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600"/>
              </a:spcAft>
              <a:buClr>
                <a:schemeClr val="tx2"/>
              </a:buClr>
              <a:buSzPts val="1400"/>
              <a:buFont typeface="Roboto"/>
              <a:buChar char="●"/>
            </a:pPr>
            <a:r>
              <a:rPr lang="en" dirty="0">
                <a:solidFill>
                  <a:schemeClr val="tx2"/>
                </a:solidFill>
                <a:latin typeface="Roboto"/>
                <a:ea typeface="Roboto"/>
                <a:cs typeface="Roboto"/>
                <a:sym typeface="Roboto"/>
              </a:rPr>
              <a:t>Adapted for patients with multiple chronic conditions</a:t>
            </a:r>
            <a:endParaRPr dirty="0">
              <a:solidFill>
                <a:schemeClr val="tx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600"/>
              </a:spcAft>
              <a:buClr>
                <a:schemeClr val="tx2"/>
              </a:buClr>
              <a:buSzPts val="1400"/>
              <a:buFont typeface="Roboto"/>
              <a:buChar char="●"/>
            </a:pPr>
            <a:r>
              <a:rPr lang="en" dirty="0">
                <a:solidFill>
                  <a:schemeClr val="tx2"/>
                </a:solidFill>
                <a:latin typeface="Roboto"/>
                <a:ea typeface="Roboto"/>
                <a:cs typeface="Roboto"/>
                <a:sym typeface="Roboto"/>
              </a:rPr>
              <a:t>Leverages gold-standard behavior change evidence, tested in myriad settings in US</a:t>
            </a:r>
            <a:endParaRPr dirty="0">
              <a:solidFill>
                <a:schemeClr val="tx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1000"/>
              </a:spcBef>
              <a:spcAft>
                <a:spcPts val="600"/>
              </a:spcAft>
              <a:buClr>
                <a:schemeClr val="tx2"/>
              </a:buClr>
              <a:buSzPts val="1400"/>
              <a:buFont typeface="Roboto"/>
              <a:buChar char="○"/>
            </a:pPr>
            <a:r>
              <a:rPr lang="en" dirty="0">
                <a:solidFill>
                  <a:schemeClr val="tx2"/>
                </a:solidFill>
                <a:latin typeface="Roboto"/>
                <a:ea typeface="Roboto"/>
                <a:cs typeface="Roboto"/>
                <a:sym typeface="Roboto"/>
              </a:rPr>
              <a:t>Also becoming more widely adopted in </a:t>
            </a:r>
            <a:br>
              <a:rPr lang="en" dirty="0">
                <a:solidFill>
                  <a:schemeClr val="tx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dirty="0">
                <a:solidFill>
                  <a:schemeClr val="tx2"/>
                </a:solidFill>
                <a:latin typeface="Roboto"/>
                <a:ea typeface="Roboto"/>
                <a:cs typeface="Roboto"/>
                <a:sym typeface="Roboto"/>
              </a:rPr>
              <a:t>global settings</a:t>
            </a:r>
            <a:endParaRPr dirty="0">
              <a:solidFill>
                <a:schemeClr val="tx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600"/>
              </a:spcAft>
              <a:buClr>
                <a:schemeClr val="tx2"/>
              </a:buClr>
              <a:buSzPts val="1400"/>
              <a:buFont typeface="Roboto"/>
              <a:buChar char="●"/>
            </a:pPr>
            <a:r>
              <a:rPr lang="en" dirty="0">
                <a:solidFill>
                  <a:schemeClr val="tx2"/>
                </a:solidFill>
                <a:latin typeface="Roboto"/>
                <a:ea typeface="Roboto"/>
                <a:cs typeface="Roboto"/>
                <a:sym typeface="Roboto"/>
              </a:rPr>
              <a:t>Designed to be adapted to other primary care contexts and settings </a:t>
            </a:r>
            <a:endParaRPr dirty="0">
              <a:solidFill>
                <a:schemeClr val="tx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PeerSupport Wellness Program</a:t>
            </a:r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tx2"/>
                </a:solidFill>
              </a:rPr>
              <a:t>12 in-person group sessions </a:t>
            </a:r>
            <a:endParaRPr sz="1400" dirty="0">
              <a:solidFill>
                <a:schemeClr val="tx2"/>
              </a:solidFill>
            </a:endParaRP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tx2"/>
                </a:solidFill>
              </a:rPr>
              <a:t>Each session will be 1.5 hours </a:t>
            </a:r>
            <a:endParaRPr sz="1400" dirty="0">
              <a:solidFill>
                <a:schemeClr val="tx2"/>
              </a:solidFill>
            </a:endParaRPr>
          </a:p>
          <a:p>
            <a:pPr marL="254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400" dirty="0">
                <a:solidFill>
                  <a:schemeClr val="tx2"/>
                </a:solidFill>
              </a:rPr>
              <a:t>Topics covered:</a:t>
            </a:r>
            <a:endParaRPr sz="1400" dirty="0">
              <a:solidFill>
                <a:schemeClr val="tx2"/>
              </a:solidFill>
            </a:endParaRPr>
          </a:p>
          <a:p>
            <a:pPr marL="457200" lvl="0" indent="-30480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 dirty="0">
                <a:solidFill>
                  <a:schemeClr val="tx2"/>
                </a:solidFill>
              </a:rPr>
              <a:t>Medications &amp; adherence</a:t>
            </a:r>
            <a:endParaRPr sz="1200" dirty="0">
              <a:solidFill>
                <a:schemeClr val="tx2"/>
              </a:solidFill>
            </a:endParaRPr>
          </a:p>
          <a:p>
            <a:pPr marL="457200" lvl="0" indent="-30480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 dirty="0">
                <a:solidFill>
                  <a:schemeClr val="tx2"/>
                </a:solidFill>
              </a:rPr>
              <a:t>Talking to your provider - advocating for yourself, healthcare system, making/keeping appointments</a:t>
            </a:r>
            <a:endParaRPr sz="1200" dirty="0">
              <a:solidFill>
                <a:schemeClr val="tx2"/>
              </a:solidFill>
            </a:endParaRPr>
          </a:p>
          <a:p>
            <a:pPr marL="457200" lvl="0" indent="-30480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 dirty="0">
                <a:solidFill>
                  <a:schemeClr val="tx2"/>
                </a:solidFill>
              </a:rPr>
              <a:t>Stress </a:t>
            </a:r>
            <a:endParaRPr sz="1200" dirty="0">
              <a:solidFill>
                <a:schemeClr val="tx2"/>
              </a:solidFill>
            </a:endParaRPr>
          </a:p>
          <a:p>
            <a:pPr marL="457200" lvl="0" indent="-30480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 dirty="0">
                <a:solidFill>
                  <a:schemeClr val="tx2"/>
                </a:solidFill>
              </a:rPr>
              <a:t>Diet</a:t>
            </a:r>
            <a:endParaRPr sz="1200" dirty="0">
              <a:solidFill>
                <a:schemeClr val="tx2"/>
              </a:solidFill>
            </a:endParaRPr>
          </a:p>
          <a:p>
            <a:pPr marL="457200" lvl="0" indent="-30480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 dirty="0">
                <a:solidFill>
                  <a:schemeClr val="tx2"/>
                </a:solidFill>
              </a:rPr>
              <a:t>Physical activity</a:t>
            </a:r>
            <a:endParaRPr sz="1200" dirty="0">
              <a:solidFill>
                <a:schemeClr val="tx2"/>
              </a:solidFill>
            </a:endParaRPr>
          </a:p>
          <a:p>
            <a:pPr marL="457200" lvl="0" indent="-30480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 dirty="0">
                <a:solidFill>
                  <a:schemeClr val="tx2"/>
                </a:solidFill>
              </a:rPr>
              <a:t>Social support</a:t>
            </a:r>
            <a:endParaRPr sz="1200" dirty="0">
              <a:solidFill>
                <a:schemeClr val="tx2"/>
              </a:solidFill>
            </a:endParaRPr>
          </a:p>
          <a:p>
            <a:pPr marL="457200" lvl="0" indent="-30480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 dirty="0">
                <a:solidFill>
                  <a:schemeClr val="tx2"/>
                </a:solidFill>
              </a:rPr>
              <a:t>Stress</a:t>
            </a:r>
            <a:endParaRPr sz="1200" dirty="0">
              <a:solidFill>
                <a:schemeClr val="tx2"/>
              </a:solidFill>
            </a:endParaRPr>
          </a:p>
          <a:p>
            <a:pPr marL="457200" lvl="0" indent="-30480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 dirty="0">
                <a:solidFill>
                  <a:schemeClr val="tx2"/>
                </a:solidFill>
              </a:rPr>
              <a:t>Emotions</a:t>
            </a:r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tx2"/>
                </a:solidFill>
              </a:rPr>
              <a:t>Activities: problem solving, overcoming </a:t>
            </a:r>
            <a:r>
              <a:rPr lang="en" sz="1400" dirty="0"/>
              <a:t>barriers, action plans</a:t>
            </a:r>
            <a:endParaRPr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Program </a:t>
            </a:r>
            <a:br>
              <a:rPr lang="en"/>
            </a:br>
            <a:r>
              <a:rPr lang="en"/>
              <a:t>Sessions</a:t>
            </a:r>
            <a:endParaRPr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4D7B85-EA08-934C-9056-B01AA5FE5D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2" name="Google Shape;92;p17"/>
          <p:cNvGraphicFramePr/>
          <p:nvPr>
            <p:extLst>
              <p:ext uri="{D42A27DB-BD31-4B8C-83A1-F6EECF244321}">
                <p14:modId xmlns:p14="http://schemas.microsoft.com/office/powerpoint/2010/main" val="3857989420"/>
              </p:ext>
            </p:extLst>
          </p:nvPr>
        </p:nvGraphicFramePr>
        <p:xfrm>
          <a:off x="3475150" y="229313"/>
          <a:ext cx="5148825" cy="4663125"/>
        </p:xfrm>
        <a:graphic>
          <a:graphicData uri="http://schemas.openxmlformats.org/drawingml/2006/table">
            <a:tbl>
              <a:tblPr>
                <a:noFill/>
                <a:tableStyleId>{EC75839A-57D0-40A1-A21F-55E66C4E08AA}</a:tableStyleId>
              </a:tblPr>
              <a:tblGrid>
                <a:gridCol w="854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4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275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Session </a:t>
                      </a:r>
                      <a:endParaRPr sz="1100" b="1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Topic</a:t>
                      </a:r>
                      <a:endParaRPr sz="1100" b="1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275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Program Kickoff &amp; Intro to self-management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50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Healthy Eating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500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Social support 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275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Dealing with stress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7275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Exercise/sleep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4700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Talking to your doctor (communication)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400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7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Medication adherence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7275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Coping with pain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7275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9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Dealing with emotions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5475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10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Dealing with emotions pt 2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7275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11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Maintaining healthy habits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7275"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12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Planning for the future/Party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Peer Leader Training</a:t>
            </a:r>
            <a:endParaRPr/>
          </a:p>
        </p:txBody>
      </p:sp>
      <p:sp>
        <p:nvSpPr>
          <p:cNvPr id="110" name="Google Shape;110;p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Train 5 peer leaders</a:t>
            </a:r>
            <a:endParaRPr sz="110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6 days; 4 hours each</a:t>
            </a:r>
            <a:endParaRPr sz="110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Interactive sessions co-led by health educator and social work supervisor</a:t>
            </a:r>
            <a:endParaRPr sz="110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  <a:sym typeface="Arial"/>
            </a:endParaRPr>
          </a:p>
        </p:txBody>
      </p:sp>
      <p:graphicFrame>
        <p:nvGraphicFramePr>
          <p:cNvPr id="111" name="Google Shape;111;p20"/>
          <p:cNvGraphicFramePr/>
          <p:nvPr>
            <p:extLst>
              <p:ext uri="{D42A27DB-BD31-4B8C-83A1-F6EECF244321}">
                <p14:modId xmlns:p14="http://schemas.microsoft.com/office/powerpoint/2010/main" val="3394429277"/>
              </p:ext>
            </p:extLst>
          </p:nvPr>
        </p:nvGraphicFramePr>
        <p:xfrm>
          <a:off x="3468651" y="178130"/>
          <a:ext cx="5488625" cy="4840405"/>
        </p:xfrm>
        <a:graphic>
          <a:graphicData uri="http://schemas.openxmlformats.org/drawingml/2006/table">
            <a:tbl>
              <a:tblPr>
                <a:noFill/>
                <a:tableStyleId>{EC75839A-57D0-40A1-A21F-55E66C4E08AA}</a:tableStyleId>
              </a:tblPr>
              <a:tblGrid>
                <a:gridCol w="758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2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71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Session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Date</a:t>
                      </a:r>
                      <a:endParaRPr sz="1100" b="1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Topics </a:t>
                      </a:r>
                      <a:endParaRPr sz="1100" b="1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100" b="1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[TBD]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Overview of Program &amp; Sessions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Peer Leader Roles &amp; Responsibilities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Introduction to self-management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Chronic Conditions Overview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92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1100" b="1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[TBD]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How Adults Learn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Teaching Self-Management Skills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Leading Small Groups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Motivational Interviewing Part 1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34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1100" b="1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[TBD]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Small Group Facilitation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Working in pairs/teams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Conflict Resolution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Case management-retention/engagement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1100" b="1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[TBD]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Session activities and exercise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Helping people work through barriers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Motivational Interviewing Part 2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</a:t>
                      </a:r>
                      <a:endParaRPr sz="1100" b="1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[TBD]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Setting Healthy Boundaries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Ethics &amp; Confidentiality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Mandated Reporting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  <a:endParaRPr sz="1100" b="1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[TBD]</a:t>
                      </a:r>
                      <a:endParaRPr sz="110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Self-care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dirty="0">
                          <a:solidFill>
                            <a:schemeClr val="tx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Resources for peer leaders</a:t>
                      </a:r>
                      <a:endParaRPr sz="1100" dirty="0">
                        <a:solidFill>
                          <a:schemeClr val="tx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088DD-0EE2-804F-B03E-68BBCCAE2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Adoption Factors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08CEB-2826-A84E-B3A5-217A5B4828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>
              <a:buNone/>
            </a:pPr>
            <a:r>
              <a:rPr lang="en-US" sz="1400" dirty="0"/>
              <a:t>What is necessary for adaptation and adoption in other contexts, in the US </a:t>
            </a:r>
            <a:br>
              <a:rPr lang="en-US" sz="1400" dirty="0"/>
            </a:br>
            <a:r>
              <a:rPr lang="en-US" sz="1400" dirty="0"/>
              <a:t>and globally?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5B8044-CA97-AA45-82BC-9B1264E9F7E3}"/>
              </a:ext>
            </a:extLst>
          </p:cNvPr>
          <p:cNvSpPr txBox="1"/>
          <p:nvPr/>
        </p:nvSpPr>
        <p:spPr>
          <a:xfrm>
            <a:off x="3835730" y="674085"/>
            <a:ext cx="492826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Identify stakeholders and champions for the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Assess whether there is interest in the target population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Buy-in at leadership level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chemeClr val="tx2"/>
                </a:solidFill>
              </a:rPr>
              <a:t>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Leadership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Project design &amp; planning skills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Teamwork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Budgeting and fundraising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Qualitative/quantitative research familiarity is helpful for evaluation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chemeClr val="tx2"/>
                </a:solidFill>
              </a:rPr>
              <a:t>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Familiarity and connection with target population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Space and time to commit to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People to serve as project managers, owners, trainers, and implementers</a:t>
            </a:r>
          </a:p>
        </p:txBody>
      </p:sp>
    </p:spTree>
    <p:extLst>
      <p:ext uri="{BB962C8B-B14F-4D97-AF65-F5344CB8AC3E}">
        <p14:creationId xmlns:p14="http://schemas.microsoft.com/office/powerpoint/2010/main" val="4234839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How to Adapt to Other Contexts?</a:t>
            </a:r>
            <a:endParaRPr dirty="0"/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Adaptation Assessment - what do we need to change?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1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Aft>
                <a:spcPts val="600"/>
              </a:spcAft>
              <a:buClr>
                <a:srgbClr val="999999"/>
              </a:buClr>
              <a:buSzPts val="1800"/>
              <a:buChar char="-"/>
            </a:pPr>
            <a:r>
              <a:rPr lang="en-US" dirty="0">
                <a:solidFill>
                  <a:schemeClr val="tx2"/>
                </a:solidFill>
              </a:rPr>
              <a:t>Conditions treated: most common, most urgent, most feasible</a:t>
            </a: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999999"/>
              </a:buClr>
              <a:buSzPts val="1800"/>
              <a:buChar char="-"/>
            </a:pPr>
            <a:r>
              <a:rPr lang="en-US" dirty="0">
                <a:solidFill>
                  <a:schemeClr val="tx2"/>
                </a:solidFill>
              </a:rPr>
              <a:t>Patient population: how to screen and recruit?</a:t>
            </a: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999999"/>
              </a:buClr>
              <a:buSzPts val="1800"/>
              <a:buChar char="-"/>
            </a:pPr>
            <a:r>
              <a:rPr lang="en-US" dirty="0">
                <a:solidFill>
                  <a:schemeClr val="tx2"/>
                </a:solidFill>
              </a:rPr>
              <a:t>Available resources: time, space, stakeholder interest</a:t>
            </a: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999999"/>
              </a:buClr>
              <a:buSzPts val="1800"/>
              <a:buChar char="-"/>
            </a:pPr>
            <a:r>
              <a:rPr lang="en-US" dirty="0">
                <a:solidFill>
                  <a:schemeClr val="tx2"/>
                </a:solidFill>
              </a:rPr>
              <a:t>Type of intervention: individual counseling v. group counseling</a:t>
            </a:r>
            <a:endParaRPr dirty="0">
              <a:solidFill>
                <a:schemeClr val="tx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999999"/>
              </a:buClr>
              <a:buSzPts val="1800"/>
              <a:buChar char="-"/>
            </a:pPr>
            <a:r>
              <a:rPr lang="en-US" dirty="0">
                <a:solidFill>
                  <a:schemeClr val="tx2"/>
                </a:solidFill>
              </a:rPr>
              <a:t>Type of leader: physicians? nurses? Peer volunteers? Other?</a:t>
            </a:r>
          </a:p>
          <a:p>
            <a:pPr marL="457200" lvl="0" indent="-342900" algn="l" rtl="0">
              <a:spcBef>
                <a:spcPts val="0"/>
              </a:spcBef>
              <a:spcAft>
                <a:spcPts val="600"/>
              </a:spcAft>
              <a:buClr>
                <a:srgbClr val="999999"/>
              </a:buClr>
              <a:buSzPts val="1800"/>
              <a:buChar char="-"/>
            </a:pPr>
            <a:r>
              <a:rPr lang="en-US" dirty="0">
                <a:solidFill>
                  <a:schemeClr val="tx2"/>
                </a:solidFill>
              </a:rPr>
              <a:t>Intervention content: add, edit, delete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Char char="-"/>
            </a:pPr>
            <a:endParaRPr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Adapt an MCC initiative in three stages</a:t>
            </a:r>
            <a:endParaRPr dirty="0"/>
          </a:p>
        </p:txBody>
      </p:sp>
      <p:sp>
        <p:nvSpPr>
          <p:cNvPr id="104" name="Google Shape;104;p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How do we adapt?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342900" lvl="0" algn="l" rtl="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dirty="0">
                <a:solidFill>
                  <a:srgbClr val="737373"/>
                </a:solidFill>
              </a:rPr>
              <a:t>Identify cultural beliefs regarding hypertension, depression, MCC and how to treat them, via interviews</a:t>
            </a:r>
          </a:p>
          <a:p>
            <a:pPr marL="342900" lvl="0" algn="l" rtl="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dirty="0">
                <a:solidFill>
                  <a:srgbClr val="737373"/>
                </a:solidFill>
              </a:rPr>
              <a:t>With community stakeholder board, develop and test nurse and volunteer-led treatment, counseling program based on results</a:t>
            </a:r>
          </a:p>
          <a:p>
            <a:pPr marL="342900" lvl="0" algn="l" rtl="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dirty="0">
                <a:solidFill>
                  <a:srgbClr val="737373"/>
                </a:solidFill>
              </a:rPr>
              <a:t>Revise and expand with partners</a:t>
            </a:r>
            <a:endParaRPr dirty="0">
              <a:solidFill>
                <a:srgbClr val="737373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CB97F7-9E05-C247-968C-5F72FA5C3D6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" dirty="0">
                <a:solidFill>
                  <a:schemeClr val="accent1"/>
                </a:solidFill>
              </a:rPr>
              <a:t>What </a:t>
            </a:r>
            <a:r>
              <a:rPr lang="en-US" dirty="0">
                <a:solidFill>
                  <a:schemeClr val="accent1"/>
                </a:solidFill>
              </a:rPr>
              <a:t>resources can we use?</a:t>
            </a:r>
          </a:p>
          <a:p>
            <a:pPr marL="0" indent="0">
              <a:buNone/>
            </a:pPr>
            <a:endParaRPr lang="en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Roboto"/>
              <a:buChar char="-"/>
            </a:pPr>
            <a:r>
              <a:rPr lang="en-US" dirty="0">
                <a:solidFill>
                  <a:srgbClr val="737373"/>
                </a:solidFill>
              </a:rPr>
              <a:t>People? (e.g. nurses, researchers doctors, pharmacists, etc…)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Roboto"/>
              <a:buChar char="-"/>
            </a:pPr>
            <a:r>
              <a:rPr lang="en-US" dirty="0">
                <a:solidFill>
                  <a:srgbClr val="737373"/>
                </a:solidFill>
              </a:rPr>
              <a:t>Groups? (CBOs, community groups)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Roboto"/>
              <a:buChar char="-"/>
            </a:pPr>
            <a:r>
              <a:rPr lang="en-US" dirty="0">
                <a:solidFill>
                  <a:srgbClr val="737373"/>
                </a:solidFill>
              </a:rPr>
              <a:t>Materials, equipment (blood pressure cuffs, scale, medications)</a:t>
            </a:r>
            <a:endParaRPr lang="en" dirty="0">
              <a:solidFill>
                <a:srgbClr val="73737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732</Words>
  <Application>Microsoft Macintosh PowerPoint</Application>
  <PresentationFormat>On-screen Show (16:9)</PresentationFormat>
  <Paragraphs>150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Roboto</vt:lpstr>
      <vt:lpstr>Material</vt:lpstr>
      <vt:lpstr>Peer-led Self Management Program for Multiple Chronic Conditions (MCC)</vt:lpstr>
      <vt:lpstr>Major Goal </vt:lpstr>
      <vt:lpstr>Key  Components</vt:lpstr>
      <vt:lpstr>PeerSupport Wellness Program</vt:lpstr>
      <vt:lpstr>Program  Sessions</vt:lpstr>
      <vt:lpstr>Peer Leader Training</vt:lpstr>
      <vt:lpstr>Adoption Factors</vt:lpstr>
      <vt:lpstr>How to Adapt to Other Contexts?</vt:lpstr>
      <vt:lpstr>Adapt an MCC initiative in three stages</vt:lpstr>
      <vt:lpstr>Next Steps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Peer-led Self Management Program for Multiple Chronic Conditions</dc:title>
  <cp:lastModifiedBy>Archer, Andrea</cp:lastModifiedBy>
  <cp:revision>27</cp:revision>
  <dcterms:modified xsi:type="dcterms:W3CDTF">2021-04-05T18:30:55Z</dcterms:modified>
</cp:coreProperties>
</file>