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25"/>
  </p:notesMasterIdLst>
  <p:sldIdLst>
    <p:sldId id="259" r:id="rId2"/>
    <p:sldId id="260" r:id="rId3"/>
    <p:sldId id="262" r:id="rId4"/>
    <p:sldId id="272" r:id="rId5"/>
    <p:sldId id="261" r:id="rId6"/>
    <p:sldId id="273" r:id="rId7"/>
    <p:sldId id="274" r:id="rId8"/>
    <p:sldId id="275" r:id="rId9"/>
    <p:sldId id="276" r:id="rId10"/>
    <p:sldId id="277" r:id="rId11"/>
    <p:sldId id="278" r:id="rId12"/>
    <p:sldId id="279" r:id="rId13"/>
    <p:sldId id="287" r:id="rId14"/>
    <p:sldId id="288" r:id="rId15"/>
    <p:sldId id="285" r:id="rId16"/>
    <p:sldId id="289" r:id="rId17"/>
    <p:sldId id="281" r:id="rId18"/>
    <p:sldId id="282" r:id="rId19"/>
    <p:sldId id="283" r:id="rId20"/>
    <p:sldId id="286" r:id="rId21"/>
    <p:sldId id="267" r:id="rId22"/>
    <p:sldId id="268" r:id="rId23"/>
    <p:sldId id="269" r:id="rId24"/>
  </p:sldIdLst>
  <p:sldSz cx="9144000" cy="5143500" type="screen16x9"/>
  <p:notesSz cx="6858000" cy="9144000"/>
  <p:embeddedFontLst>
    <p:embeddedFont>
      <p:font typeface="Roboto" panose="02000000000000000000"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58"/>
    <p:restoredTop sz="94635"/>
  </p:normalViewPr>
  <p:slideViewPr>
    <p:cSldViewPr snapToGrid="0">
      <p:cViewPr varScale="1">
        <p:scale>
          <a:sx n="133" d="100"/>
          <a:sy n="133" d="100"/>
        </p:scale>
        <p:origin x="200" y="2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29892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userDrawn="1">
  <p:cSld name="TITLE">
    <p:bg>
      <p:bgPr>
        <a:solidFill>
          <a:srgbClr val="FFFFFF"/>
        </a:solidFill>
        <a:effectLst/>
      </p:bgPr>
    </p:bg>
    <p:spTree>
      <p:nvGrpSpPr>
        <p:cNvPr id="1" name="Shape 9"/>
        <p:cNvGrpSpPr/>
        <p:nvPr/>
      </p:nvGrpSpPr>
      <p:grpSpPr>
        <a:xfrm>
          <a:off x="0" y="0"/>
          <a:ext cx="0" cy="0"/>
          <a:chOff x="0" y="0"/>
          <a:chExt cx="0" cy="0"/>
        </a:xfrm>
      </p:grpSpPr>
      <p:sp>
        <p:nvSpPr>
          <p:cNvPr id="21" name="Google Shape;18;p4">
            <a:extLst>
              <a:ext uri="{FF2B5EF4-FFF2-40B4-BE49-F238E27FC236}">
                <a16:creationId xmlns:a16="http://schemas.microsoft.com/office/drawing/2014/main" id="{05C5BA6E-F5A5-CB4F-B7A8-136094999587}"/>
              </a:ext>
            </a:extLst>
          </p:cNvPr>
          <p:cNvSpPr/>
          <p:nvPr userDrawn="1"/>
        </p:nvSpPr>
        <p:spPr>
          <a:xfrm rot="10800000" flipH="1">
            <a:off x="0" y="0"/>
            <a:ext cx="9144000" cy="5003775"/>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8246400" y="4245875"/>
            <a:ext cx="897600" cy="897600"/>
          </a:xfrm>
          <a:prstGeom prst="round1Rect">
            <a:avLst>
              <a:gd name="adj" fmla="val 16667"/>
            </a:avLst>
          </a:prstGeom>
          <a:solidFill>
            <a:schemeClr val="lt1">
              <a:alpha val="68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782200" y="1419450"/>
            <a:ext cx="8222100" cy="933600"/>
          </a:xfrm>
          <a:prstGeom prst="rect">
            <a:avLst/>
          </a:prstGeom>
        </p:spPr>
        <p:txBody>
          <a:bodyPr spcFirstLastPara="1" wrap="square" lIns="91425" tIns="91425" rIns="91425" bIns="91425" anchor="b" anchorCtr="0">
            <a:noAutofit/>
          </a:bodyPr>
          <a:lstStyle>
            <a:lvl1pPr lvl="0">
              <a:spcBef>
                <a:spcPts val="0"/>
              </a:spcBef>
              <a:spcAft>
                <a:spcPts val="0"/>
              </a:spcAft>
              <a:buClr>
                <a:srgbClr val="00AEEF"/>
              </a:buClr>
              <a:buSzPts val="4800"/>
              <a:buNone/>
              <a:defRPr sz="4800" b="1" i="0">
                <a:solidFill>
                  <a:schemeClr val="tx2">
                    <a:lumMod val="75000"/>
                  </a:schemeClr>
                </a:solidFill>
                <a:latin typeface="Ingeborg Heavy" panose="02070503040600000004" pitchFamily="18" charset="77"/>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dirty="0"/>
          </a:p>
        </p:txBody>
      </p:sp>
      <p:sp>
        <p:nvSpPr>
          <p:cNvPr id="13" name="Google Shape;13;p2"/>
          <p:cNvSpPr txBox="1">
            <a:spLocks noGrp="1"/>
          </p:cNvSpPr>
          <p:nvPr>
            <p:ph type="subTitle" idx="1"/>
          </p:nvPr>
        </p:nvSpPr>
        <p:spPr>
          <a:xfrm>
            <a:off x="782200" y="2262305"/>
            <a:ext cx="8222100" cy="432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rgbClr val="434343"/>
              </a:buClr>
              <a:buSzPts val="1800"/>
              <a:buNone/>
              <a:defRPr sz="2400" b="0" i="0">
                <a:solidFill>
                  <a:schemeClr val="tx2">
                    <a:lumMod val="75000"/>
                  </a:schemeClr>
                </a:solidFill>
                <a:latin typeface="Nunito" pitchFamily="2" charset="77"/>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dirty="0"/>
          </a:p>
        </p:txBody>
      </p:sp>
      <p:sp>
        <p:nvSpPr>
          <p:cNvPr id="20" name="Rectangle 19">
            <a:extLst>
              <a:ext uri="{FF2B5EF4-FFF2-40B4-BE49-F238E27FC236}">
                <a16:creationId xmlns:a16="http://schemas.microsoft.com/office/drawing/2014/main" id="{6C7545E2-F369-B743-8854-19E015BD9AAA}"/>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F542B06-CBD9-674C-AD34-7F4F0276EA90}"/>
              </a:ext>
            </a:extLst>
          </p:cNvPr>
          <p:cNvPicPr>
            <a:picLocks noChangeAspect="1"/>
          </p:cNvPicPr>
          <p:nvPr userDrawn="1"/>
        </p:nvPicPr>
        <p:blipFill>
          <a:blip r:embed="rId2"/>
          <a:stretch>
            <a:fillRect/>
          </a:stretch>
        </p:blipFill>
        <p:spPr>
          <a:xfrm>
            <a:off x="5825067" y="3979333"/>
            <a:ext cx="2819336" cy="63064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userDrawn="1">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b="1" i="0">
                <a:solidFill>
                  <a:schemeClr val="accent4"/>
                </a:solidFill>
                <a:latin typeface="Ingeborg Heavy" panose="02070503040600000004" pitchFamily="18" charset="77"/>
              </a:defRPr>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dirty="0"/>
          </a:p>
        </p:txBody>
      </p:sp>
      <p:pic>
        <p:nvPicPr>
          <p:cNvPr id="5" name="Picture 4">
            <a:extLst>
              <a:ext uri="{FF2B5EF4-FFF2-40B4-BE49-F238E27FC236}">
                <a16:creationId xmlns:a16="http://schemas.microsoft.com/office/drawing/2014/main" id="{A47985AE-CE61-CF40-9851-5B6D35834BDE}"/>
              </a:ext>
            </a:extLst>
          </p:cNvPr>
          <p:cNvPicPr>
            <a:picLocks noChangeAspect="1"/>
          </p:cNvPicPr>
          <p:nvPr userDrawn="1"/>
        </p:nvPicPr>
        <p:blipFill>
          <a:blip r:embed="rId2"/>
          <a:stretch>
            <a:fillRect/>
          </a:stretch>
        </p:blipFill>
        <p:spPr>
          <a:xfrm>
            <a:off x="6764867" y="4323357"/>
            <a:ext cx="2125135" cy="47535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p:nvPr/>
        </p:nvSpPr>
        <p:spPr>
          <a:xfrm rot="10800000" flipH="1">
            <a:off x="0" y="-88900"/>
            <a:ext cx="9144000" cy="52324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5"/>
          <p:cNvSpPr txBox="1">
            <a:spLocks noGrp="1"/>
          </p:cNvSpPr>
          <p:nvPr>
            <p:ph type="body" idx="1"/>
          </p:nvPr>
        </p:nvSpPr>
        <p:spPr>
          <a:xfrm>
            <a:off x="471900" y="1371600"/>
            <a:ext cx="3999900" cy="32576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solidFill>
                  <a:schemeClr val="tx2">
                    <a:lumMod val="75000"/>
                  </a:schemeClr>
                </a:solidFill>
                <a:latin typeface="Nunito" pitchFamily="2" charset="77"/>
              </a:defRPr>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dirty="0"/>
          </a:p>
        </p:txBody>
      </p:sp>
      <p:sp>
        <p:nvSpPr>
          <p:cNvPr id="25" name="Google Shape;25;p5"/>
          <p:cNvSpPr txBox="1">
            <a:spLocks noGrp="1"/>
          </p:cNvSpPr>
          <p:nvPr>
            <p:ph type="body" idx="2"/>
          </p:nvPr>
        </p:nvSpPr>
        <p:spPr>
          <a:xfrm>
            <a:off x="4694250" y="1371600"/>
            <a:ext cx="3999900" cy="32576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solidFill>
                  <a:schemeClr val="tx2">
                    <a:lumMod val="75000"/>
                  </a:schemeClr>
                </a:solidFill>
                <a:latin typeface="Nunito" pitchFamily="2" charset="77"/>
              </a:defRPr>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title"/>
          </p:nvPr>
        </p:nvSpPr>
        <p:spPr>
          <a:xfrm>
            <a:off x="471900" y="129125"/>
            <a:ext cx="8222100" cy="767700"/>
          </a:xfrm>
          <a:prstGeom prst="rect">
            <a:avLst/>
          </a:prstGeom>
        </p:spPr>
        <p:txBody>
          <a:bodyPr spcFirstLastPara="1" wrap="square" lIns="91425" tIns="91425" rIns="91425" bIns="91425" anchor="b" anchorCtr="0">
            <a:noAutofit/>
          </a:bodyPr>
          <a:lstStyle>
            <a:lvl1pPr lvl="0" rtl="0">
              <a:spcBef>
                <a:spcPts val="0"/>
              </a:spcBef>
              <a:spcAft>
                <a:spcPts val="0"/>
              </a:spcAft>
              <a:buSzPts val="3200"/>
              <a:buNone/>
              <a:defRPr b="1" i="0">
                <a:solidFill>
                  <a:srgbClr val="00AEEF"/>
                </a:solidFill>
                <a:latin typeface="Ingeborg" panose="02070503040600000004" pitchFamily="18" charset="77"/>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dirty="0"/>
          </a:p>
        </p:txBody>
      </p:sp>
      <p:sp>
        <p:nvSpPr>
          <p:cNvPr id="9" name="Rectangle 8">
            <a:extLst>
              <a:ext uri="{FF2B5EF4-FFF2-40B4-BE49-F238E27FC236}">
                <a16:creationId xmlns:a16="http://schemas.microsoft.com/office/drawing/2014/main" id="{41C21F07-BE34-B045-AFED-402B4F5B33EA}"/>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843C9D2-93D9-FA4F-9185-BEC6EDA59EB5}"/>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6"/>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1800" b="1" i="0">
                <a:solidFill>
                  <a:schemeClr val="accent4"/>
                </a:solidFill>
                <a:latin typeface="Ingeborg" panose="02070503040600000004" pitchFamily="18" charset="77"/>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dirty="0"/>
          </a:p>
        </p:txBody>
      </p:sp>
      <p:pic>
        <p:nvPicPr>
          <p:cNvPr id="6" name="Picture 5">
            <a:extLst>
              <a:ext uri="{FF2B5EF4-FFF2-40B4-BE49-F238E27FC236}">
                <a16:creationId xmlns:a16="http://schemas.microsoft.com/office/drawing/2014/main" id="{610227D2-B0F2-734C-A11D-4387D7885636}"/>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reserve="1">
  <p:cSld name="One column text">
    <p:spTree>
      <p:nvGrpSpPr>
        <p:cNvPr id="1" name="Shape 32"/>
        <p:cNvGrpSpPr/>
        <p:nvPr/>
      </p:nvGrpSpPr>
      <p:grpSpPr>
        <a:xfrm>
          <a:off x="0" y="0"/>
          <a:ext cx="0" cy="0"/>
          <a:chOff x="0" y="0"/>
          <a:chExt cx="0" cy="0"/>
        </a:xfrm>
      </p:grpSpPr>
      <p:sp>
        <p:nvSpPr>
          <p:cNvPr id="33" name="Google Shape;33;p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7"/>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noAutofit/>
          </a:bodyPr>
          <a:lstStyle>
            <a:lvl1pPr lvl="0" algn="l">
              <a:spcBef>
                <a:spcPts val="0"/>
              </a:spcBef>
              <a:spcAft>
                <a:spcPts val="0"/>
              </a:spcAft>
              <a:buSzPts val="2400"/>
              <a:buNone/>
              <a:defRPr sz="2400" b="1" i="0">
                <a:solidFill>
                  <a:schemeClr val="accent4"/>
                </a:solidFill>
                <a:latin typeface="Ingeborg Heavy" panose="02070503040600000004" pitchFamily="18" charset="77"/>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dirty="0"/>
          </a:p>
        </p:txBody>
      </p:sp>
      <p:sp>
        <p:nvSpPr>
          <p:cNvPr id="35" name="Google Shape;35;p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algn="l">
              <a:spcBef>
                <a:spcPts val="0"/>
              </a:spcBef>
              <a:spcAft>
                <a:spcPts val="0"/>
              </a:spcAft>
              <a:buClr>
                <a:schemeClr val="lt1"/>
              </a:buClr>
              <a:buSzPts val="1200"/>
              <a:buChar char="●"/>
              <a:defRPr sz="1200" b="1" i="0">
                <a:solidFill>
                  <a:schemeClr val="accent4"/>
                </a:solidFill>
                <a:latin typeface="Nunito" pitchFamily="2" charset="77"/>
              </a:defRPr>
            </a:lvl1pPr>
            <a:lvl2pPr marL="914400" lvl="1" indent="-304800">
              <a:spcBef>
                <a:spcPts val="1600"/>
              </a:spcBef>
              <a:spcAft>
                <a:spcPts val="0"/>
              </a:spcAft>
              <a:buClr>
                <a:schemeClr val="lt1"/>
              </a:buClr>
              <a:buSzPts val="1200"/>
              <a:buChar char="○"/>
              <a:defRPr sz="1200">
                <a:solidFill>
                  <a:schemeClr val="lt1"/>
                </a:solidFill>
              </a:defRPr>
            </a:lvl2pPr>
            <a:lvl3pPr marL="1371600" lvl="2" indent="-304800">
              <a:spcBef>
                <a:spcPts val="1600"/>
              </a:spcBef>
              <a:spcAft>
                <a:spcPts val="0"/>
              </a:spcAft>
              <a:buClr>
                <a:schemeClr val="lt1"/>
              </a:buClr>
              <a:buSzPts val="1200"/>
              <a:buChar char="■"/>
              <a:defRPr sz="1200">
                <a:solidFill>
                  <a:schemeClr val="lt1"/>
                </a:solidFill>
              </a:defRPr>
            </a:lvl3pPr>
            <a:lvl4pPr marL="1828800" lvl="3" indent="-304800">
              <a:spcBef>
                <a:spcPts val="1600"/>
              </a:spcBef>
              <a:spcAft>
                <a:spcPts val="0"/>
              </a:spcAft>
              <a:buClr>
                <a:schemeClr val="lt1"/>
              </a:buClr>
              <a:buSzPts val="1200"/>
              <a:buChar char="●"/>
              <a:defRPr sz="1200">
                <a:solidFill>
                  <a:schemeClr val="lt1"/>
                </a:solidFill>
              </a:defRPr>
            </a:lvl4pPr>
            <a:lvl5pPr marL="2286000" lvl="4" indent="-304800">
              <a:spcBef>
                <a:spcPts val="1600"/>
              </a:spcBef>
              <a:spcAft>
                <a:spcPts val="0"/>
              </a:spcAft>
              <a:buClr>
                <a:schemeClr val="lt1"/>
              </a:buClr>
              <a:buSzPts val="1200"/>
              <a:buChar char="○"/>
              <a:defRPr sz="1200">
                <a:solidFill>
                  <a:schemeClr val="lt1"/>
                </a:solidFill>
              </a:defRPr>
            </a:lvl5pPr>
            <a:lvl6pPr marL="2743200" lvl="5" indent="-304800">
              <a:spcBef>
                <a:spcPts val="1600"/>
              </a:spcBef>
              <a:spcAft>
                <a:spcPts val="0"/>
              </a:spcAft>
              <a:buClr>
                <a:schemeClr val="lt1"/>
              </a:buClr>
              <a:buSzPts val="1200"/>
              <a:buChar char="■"/>
              <a:defRPr sz="1200">
                <a:solidFill>
                  <a:schemeClr val="lt1"/>
                </a:solidFill>
              </a:defRPr>
            </a:lvl6pPr>
            <a:lvl7pPr marL="3200400" lvl="6" indent="-304800">
              <a:spcBef>
                <a:spcPts val="1600"/>
              </a:spcBef>
              <a:spcAft>
                <a:spcPts val="0"/>
              </a:spcAft>
              <a:buClr>
                <a:schemeClr val="lt1"/>
              </a:buClr>
              <a:buSzPts val="1200"/>
              <a:buChar char="●"/>
              <a:defRPr sz="1200">
                <a:solidFill>
                  <a:schemeClr val="lt1"/>
                </a:solidFill>
              </a:defRPr>
            </a:lvl7pPr>
            <a:lvl8pPr marL="3657600" lvl="7" indent="-304800">
              <a:spcBef>
                <a:spcPts val="1600"/>
              </a:spcBef>
              <a:spcAft>
                <a:spcPts val="0"/>
              </a:spcAft>
              <a:buClr>
                <a:schemeClr val="lt1"/>
              </a:buClr>
              <a:buSzPts val="1200"/>
              <a:buChar char="○"/>
              <a:defRPr sz="1200">
                <a:solidFill>
                  <a:schemeClr val="lt1"/>
                </a:solidFill>
              </a:defRPr>
            </a:lvl8pPr>
            <a:lvl9pPr marL="4114800" lvl="8" indent="-304800">
              <a:spcBef>
                <a:spcPts val="1600"/>
              </a:spcBef>
              <a:spcAft>
                <a:spcPts val="1600"/>
              </a:spcAft>
              <a:buClr>
                <a:schemeClr val="lt1"/>
              </a:buClr>
              <a:buSzPts val="1200"/>
              <a:buChar char="■"/>
              <a:defRPr sz="1200">
                <a:solidFill>
                  <a:schemeClr val="lt1"/>
                </a:solidFill>
              </a:defRPr>
            </a:lvl9pPr>
          </a:lstStyle>
          <a:p>
            <a:endParaRPr dirty="0"/>
          </a:p>
        </p:txBody>
      </p:sp>
      <p:pic>
        <p:nvPicPr>
          <p:cNvPr id="7" name="Picture 6">
            <a:extLst>
              <a:ext uri="{FF2B5EF4-FFF2-40B4-BE49-F238E27FC236}">
                <a16:creationId xmlns:a16="http://schemas.microsoft.com/office/drawing/2014/main" id="{254166FB-5DA6-3547-89A5-6C0377333B2A}"/>
              </a:ext>
            </a:extLst>
          </p:cNvPr>
          <p:cNvPicPr>
            <a:picLocks noChangeAspect="1"/>
          </p:cNvPicPr>
          <p:nvPr userDrawn="1"/>
        </p:nvPicPr>
        <p:blipFill>
          <a:blip r:embed="rId2"/>
          <a:stretch>
            <a:fillRect/>
          </a:stretch>
        </p:blipFill>
        <p:spPr>
          <a:xfrm>
            <a:off x="6764867" y="4329364"/>
            <a:ext cx="2125070" cy="475345"/>
          </a:xfrm>
          <a:prstGeom prst="rect">
            <a:avLst/>
          </a:prstGeom>
        </p:spPr>
      </p:pic>
    </p:spTree>
    <p:extLst>
      <p:ext uri="{BB962C8B-B14F-4D97-AF65-F5344CB8AC3E}">
        <p14:creationId xmlns:p14="http://schemas.microsoft.com/office/powerpoint/2010/main" val="1405363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b="1" i="0">
                <a:solidFill>
                  <a:schemeClr val="accent4"/>
                </a:solidFill>
                <a:latin typeface="Ingeborg Heavy" panose="02070503040600000004" pitchFamily="18" charset="77"/>
              </a:defRPr>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dirty="0"/>
          </a:p>
        </p:txBody>
      </p:sp>
      <p:pic>
        <p:nvPicPr>
          <p:cNvPr id="4" name="Picture 3">
            <a:extLst>
              <a:ext uri="{FF2B5EF4-FFF2-40B4-BE49-F238E27FC236}">
                <a16:creationId xmlns:a16="http://schemas.microsoft.com/office/drawing/2014/main" id="{F03A8586-A419-3443-88BD-FA00572719AA}"/>
              </a:ext>
            </a:extLst>
          </p:cNvPr>
          <p:cNvPicPr>
            <a:picLocks noChangeAspect="1"/>
          </p:cNvPicPr>
          <p:nvPr userDrawn="1"/>
        </p:nvPicPr>
        <p:blipFill>
          <a:blip r:embed="rId2"/>
          <a:stretch>
            <a:fillRect/>
          </a:stretch>
        </p:blipFill>
        <p:spPr>
          <a:xfrm>
            <a:off x="6764867" y="4323357"/>
            <a:ext cx="2125135" cy="475359"/>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p:nvPr/>
        </p:nvSpPr>
        <p:spPr>
          <a:xfrm rot="10800000" flipH="1">
            <a:off x="0" y="1"/>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10"/>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200"/>
              <a:buNone/>
              <a:defRPr sz="1200" b="1" i="0">
                <a:solidFill>
                  <a:schemeClr val="accent4"/>
                </a:solidFill>
                <a:latin typeface="Nunito" pitchFamily="2" charset="77"/>
              </a:defRPr>
            </a:lvl1pPr>
          </a:lstStyle>
          <a:p>
            <a:endParaRPr dirty="0"/>
          </a:p>
        </p:txBody>
      </p:sp>
      <p:pic>
        <p:nvPicPr>
          <p:cNvPr id="5" name="Picture 4">
            <a:extLst>
              <a:ext uri="{FF2B5EF4-FFF2-40B4-BE49-F238E27FC236}">
                <a16:creationId xmlns:a16="http://schemas.microsoft.com/office/drawing/2014/main" id="{B7BBC8F4-F34C-444A-863A-6105AABE5498}"/>
              </a:ext>
            </a:extLst>
          </p:cNvPr>
          <p:cNvPicPr>
            <a:picLocks noChangeAspect="1"/>
          </p:cNvPicPr>
          <p:nvPr userDrawn="1"/>
        </p:nvPicPr>
        <p:blipFill>
          <a:blip r:embed="rId2"/>
          <a:stretch>
            <a:fillRect/>
          </a:stretch>
        </p:blipFill>
        <p:spPr>
          <a:xfrm>
            <a:off x="6764867" y="4007627"/>
            <a:ext cx="2125070" cy="47534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46"/>
        <p:cNvGrpSpPr/>
        <p:nvPr/>
      </p:nvGrpSpPr>
      <p:grpSpPr>
        <a:xfrm>
          <a:off x="0" y="0"/>
          <a:ext cx="0" cy="0"/>
          <a:chOff x="0" y="0"/>
          <a:chExt cx="0" cy="0"/>
        </a:xfrm>
      </p:grpSpPr>
      <p:sp>
        <p:nvSpPr>
          <p:cNvPr id="7" name="Google Shape;18;p4">
            <a:extLst>
              <a:ext uri="{FF2B5EF4-FFF2-40B4-BE49-F238E27FC236}">
                <a16:creationId xmlns:a16="http://schemas.microsoft.com/office/drawing/2014/main" id="{A3CC9320-8850-5548-A7DE-F339F61F578D}"/>
              </a:ext>
            </a:extLst>
          </p:cNvPr>
          <p:cNvSpPr/>
          <p:nvPr userDrawn="1"/>
        </p:nvSpPr>
        <p:spPr>
          <a:xfrm rot="10800000" flipH="1">
            <a:off x="0" y="0"/>
            <a:ext cx="9144000" cy="5003775"/>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Rectangle 7">
            <a:extLst>
              <a:ext uri="{FF2B5EF4-FFF2-40B4-BE49-F238E27FC236}">
                <a16:creationId xmlns:a16="http://schemas.microsoft.com/office/drawing/2014/main" id="{E2DA3A6E-1AB2-2D4D-99A9-52B38A98DFE6}"/>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Google Shape;47;p11"/>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2000" b="1" i="0">
                <a:solidFill>
                  <a:srgbClr val="00AEEF"/>
                </a:solidFill>
                <a:latin typeface="Ingeborg Heavy" panose="02070503040600000004" pitchFamily="18" charset="77"/>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48" name="Google Shape;48;p11"/>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b="1" i="0">
                <a:solidFill>
                  <a:schemeClr val="tx2">
                    <a:lumMod val="75000"/>
                  </a:schemeClr>
                </a:solidFill>
                <a:latin typeface="Nunito" pitchFamily="2" charset="77"/>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dirty="0"/>
          </a:p>
        </p:txBody>
      </p:sp>
      <p:pic>
        <p:nvPicPr>
          <p:cNvPr id="10" name="Picture 9">
            <a:extLst>
              <a:ext uri="{FF2B5EF4-FFF2-40B4-BE49-F238E27FC236}">
                <a16:creationId xmlns:a16="http://schemas.microsoft.com/office/drawing/2014/main" id="{30D40C24-BBE1-0B43-8D5F-C927FF169C72}"/>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49"/>
        <p:cNvGrpSpPr/>
        <p:nvPr/>
      </p:nvGrpSpPr>
      <p:grpSpPr>
        <a:xfrm>
          <a:off x="0" y="0"/>
          <a:ext cx="0" cy="0"/>
          <a:chOff x="0" y="0"/>
          <a:chExt cx="0" cy="0"/>
        </a:xfrm>
      </p:grpSpPr>
      <p:sp>
        <p:nvSpPr>
          <p:cNvPr id="3" name="Google Shape;18;p4">
            <a:extLst>
              <a:ext uri="{FF2B5EF4-FFF2-40B4-BE49-F238E27FC236}">
                <a16:creationId xmlns:a16="http://schemas.microsoft.com/office/drawing/2014/main" id="{FCB7D75C-D1A1-4F4A-B6C8-198A065A980E}"/>
              </a:ext>
            </a:extLst>
          </p:cNvPr>
          <p:cNvSpPr/>
          <p:nvPr userDrawn="1"/>
        </p:nvSpPr>
        <p:spPr>
          <a:xfrm rot="10800000" flipH="1">
            <a:off x="0" y="-1"/>
            <a:ext cx="9144000" cy="51435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rgbClr val="00AEE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dirty="0"/>
          </a:p>
        </p:txBody>
      </p:sp>
      <p:sp>
        <p:nvSpPr>
          <p:cNvPr id="7" name="Google Shape;7;p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dirty="0"/>
          </a:p>
        </p:txBody>
      </p:sp>
      <p:sp>
        <p:nvSpPr>
          <p:cNvPr id="8" name="Google Shape;8;p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60" r:id="rId5"/>
    <p:sldLayoutId id="2147483654"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Ingeborg" panose="02070503040600000004" pitchFamily="18" charset="77"/>
          <a:ea typeface="Ingeborg" panose="02070503040600000004" pitchFamily="18"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bg1"/>
          </a:solidFill>
          <a:latin typeface="Nunito" pitchFamily="2" charset="77"/>
          <a:ea typeface="Nunito"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s://positivepsychology.com/eudaimonia/"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positivepsychology.com/gratitude-meditation-happiness/" TargetMode="External"/><Relationship Id="rId2" Type="http://schemas.openxmlformats.org/officeDocument/2006/relationships/hyperlink" Target="https://positivepsychology.com/gratitude-exercises/" TargetMode="External"/><Relationship Id="rId1" Type="http://schemas.openxmlformats.org/officeDocument/2006/relationships/slideLayout" Target="../slideLayouts/slideLayout3.xml"/><Relationship Id="rId4" Type="http://schemas.openxmlformats.org/officeDocument/2006/relationships/hyperlink" Target="https://positivepsychology.com/gratitude-messages-letters-lists/"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hyperlink" Target="https://positivepsychology.com/positive-negative-emotions/"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FA238-065B-C242-A397-86EF549BC71F}"/>
              </a:ext>
            </a:extLst>
          </p:cNvPr>
          <p:cNvSpPr>
            <a:spLocks noGrp="1"/>
          </p:cNvSpPr>
          <p:nvPr>
            <p:ph type="ctrTitle"/>
          </p:nvPr>
        </p:nvSpPr>
        <p:spPr/>
        <p:txBody>
          <a:bodyPr/>
          <a:lstStyle/>
          <a:p>
            <a:r>
              <a:rPr lang="en-US" dirty="0"/>
              <a:t>Welcome Back, Everyone!</a:t>
            </a:r>
          </a:p>
        </p:txBody>
      </p:sp>
      <p:sp>
        <p:nvSpPr>
          <p:cNvPr id="3" name="Subtitle 2">
            <a:extLst>
              <a:ext uri="{FF2B5EF4-FFF2-40B4-BE49-F238E27FC236}">
                <a16:creationId xmlns:a16="http://schemas.microsoft.com/office/drawing/2014/main" id="{E51993E1-054C-C647-AF4D-321FBAA30F83}"/>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705236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2E110B0-A8E5-DD4E-BA38-DE3D6001FABB}"/>
              </a:ext>
            </a:extLst>
          </p:cNvPr>
          <p:cNvSpPr/>
          <p:nvPr/>
        </p:nvSpPr>
        <p:spPr>
          <a:xfrm>
            <a:off x="169332" y="0"/>
            <a:ext cx="8720667" cy="4847481"/>
          </a:xfrm>
          <a:prstGeom prst="rect">
            <a:avLst/>
          </a:prstGeom>
        </p:spPr>
        <p:txBody>
          <a:bodyPr wrap="square">
            <a:spAutoFit/>
          </a:bodyPr>
          <a:lstStyle/>
          <a:p>
            <a:r>
              <a:rPr lang="en-US" sz="2100" dirty="0">
                <a:latin typeface="Ingeborg" panose="02070503040600000004" pitchFamily="18" charset="77"/>
                <a:ea typeface="Calibri" panose="020F0502020204030204" pitchFamily="34" charset="0"/>
                <a:cs typeface="Times New Roman" panose="02020603050405020304" pitchFamily="18" charset="0"/>
              </a:rPr>
              <a:t>Then the body says, wait a second!  </a:t>
            </a:r>
          </a:p>
          <a:p>
            <a:r>
              <a:rPr lang="en-US" sz="2100" dirty="0">
                <a:latin typeface="Ingeborg" panose="02070503040600000004" pitchFamily="18" charset="77"/>
                <a:ea typeface="Calibri" panose="020F0502020204030204" pitchFamily="34" charset="0"/>
                <a:cs typeface="Times New Roman" panose="02020603050405020304" pitchFamily="18" charset="0"/>
              </a:rPr>
              <a:t>What’s going to happen in the next moment because it starts trying to anticipate the next moment.  </a:t>
            </a:r>
          </a:p>
          <a:p>
            <a:r>
              <a:rPr lang="en-US" sz="2100" dirty="0">
                <a:latin typeface="Ingeborg" panose="02070503040600000004" pitchFamily="18" charset="77"/>
                <a:ea typeface="Calibri" panose="020F0502020204030204" pitchFamily="34" charset="0"/>
                <a:cs typeface="Times New Roman" panose="02020603050405020304" pitchFamily="18" charset="0"/>
              </a:rPr>
              <a:t> </a:t>
            </a:r>
          </a:p>
          <a:p>
            <a:r>
              <a:rPr lang="en-US" sz="2100" dirty="0">
                <a:latin typeface="Ingeborg" panose="02070503040600000004" pitchFamily="18" charset="77"/>
                <a:ea typeface="Calibri" panose="020F0502020204030204" pitchFamily="34" charset="0"/>
                <a:cs typeface="Times New Roman" panose="02020603050405020304" pitchFamily="18" charset="0"/>
              </a:rPr>
              <a:t>We settled the body into the present moment.  </a:t>
            </a:r>
          </a:p>
          <a:p>
            <a:r>
              <a:rPr lang="en-US" sz="2100" dirty="0">
                <a:latin typeface="Ingeborg" panose="02070503040600000004" pitchFamily="18" charset="77"/>
                <a:ea typeface="Calibri" panose="020F0502020204030204" pitchFamily="34" charset="0"/>
                <a:cs typeface="Times New Roman" panose="02020603050405020304" pitchFamily="18" charset="0"/>
              </a:rPr>
              <a:t> </a:t>
            </a:r>
          </a:p>
          <a:p>
            <a:r>
              <a:rPr lang="en-US" sz="2100" dirty="0">
                <a:latin typeface="Ingeborg" panose="02070503040600000004" pitchFamily="18" charset="77"/>
                <a:ea typeface="Calibri" panose="020F0502020204030204" pitchFamily="34" charset="0"/>
                <a:cs typeface="Times New Roman" panose="02020603050405020304" pitchFamily="18" charset="0"/>
              </a:rPr>
              <a:t>Every time we do this, we are telling the body that it’s no longer the mind.  That we are the mind and that our will is getting greater than the program and suddenly we start to lower the volume of that emotion and when you really begin to break the habit to that emotion, the side effect of breaking that habit is called </a:t>
            </a:r>
            <a:r>
              <a:rPr lang="en-US" sz="2100" b="1" dirty="0">
                <a:latin typeface="Ingeborg" panose="02070503040600000004" pitchFamily="18" charset="77"/>
                <a:ea typeface="Calibri" panose="020F0502020204030204" pitchFamily="34" charset="0"/>
                <a:cs typeface="Times New Roman" panose="02020603050405020304" pitchFamily="18" charset="0"/>
              </a:rPr>
              <a:t>JOY, FREEDOM!  </a:t>
            </a:r>
          </a:p>
          <a:p>
            <a:r>
              <a:rPr lang="en-US" sz="2100" dirty="0">
                <a:latin typeface="Ingeborg" panose="02070503040600000004" pitchFamily="18" charset="77"/>
                <a:ea typeface="Calibri" panose="020F0502020204030204" pitchFamily="34" charset="0"/>
                <a:cs typeface="Times New Roman" panose="02020603050405020304" pitchFamily="18" charset="0"/>
              </a:rPr>
              <a:t> </a:t>
            </a:r>
          </a:p>
          <a:p>
            <a:r>
              <a:rPr lang="en-US" sz="2100" dirty="0">
                <a:latin typeface="Ingeborg" panose="02070503040600000004" pitchFamily="18" charset="77"/>
                <a:ea typeface="Calibri" panose="020F0502020204030204" pitchFamily="34" charset="0"/>
                <a:cs typeface="Times New Roman" panose="02020603050405020304" pitchFamily="18" charset="0"/>
              </a:rPr>
              <a:t>Your body is saying I don’t want to be tormented anymore.  </a:t>
            </a:r>
          </a:p>
          <a:p>
            <a:br>
              <a:rPr lang="en-US" dirty="0">
                <a:latin typeface="Times New Roman" panose="02020603050405020304" pitchFamily="18" charset="0"/>
                <a:ea typeface="Calibri" panose="020F0502020204030204" pitchFamily="34" charset="0"/>
                <a:cs typeface="Times New Roman" panose="02020603050405020304" pitchFamily="18" charset="0"/>
              </a:rPr>
            </a:br>
            <a:br>
              <a:rPr lang="en-US" dirty="0">
                <a:latin typeface="Times New Roman" panose="02020603050405020304" pitchFamily="18" charset="0"/>
                <a:ea typeface="Calibri" panose="020F0502020204030204" pitchFamily="34" charset="0"/>
                <a:cs typeface="Times New Roman" panose="02020603050405020304" pitchFamily="18" charset="0"/>
              </a:rPr>
            </a:b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60224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9B765B-90DB-084E-B87D-EF103E5846BD}"/>
              </a:ext>
            </a:extLst>
          </p:cNvPr>
          <p:cNvSpPr/>
          <p:nvPr/>
        </p:nvSpPr>
        <p:spPr>
          <a:xfrm>
            <a:off x="431799" y="359942"/>
            <a:ext cx="8238067" cy="3600986"/>
          </a:xfrm>
          <a:prstGeom prst="rect">
            <a:avLst/>
          </a:prstGeom>
        </p:spPr>
        <p:txBody>
          <a:bodyPr wrap="square">
            <a:spAutoFit/>
          </a:bodyPr>
          <a:lstStyle/>
          <a:p>
            <a:r>
              <a:rPr lang="en-US" sz="2500" dirty="0">
                <a:latin typeface="Ingeborg" panose="02070503040600000004" pitchFamily="18" charset="77"/>
                <a:ea typeface="Calibri" panose="020F0502020204030204" pitchFamily="34" charset="0"/>
                <a:cs typeface="Times New Roman" panose="02020603050405020304" pitchFamily="18" charset="0"/>
              </a:rPr>
              <a:t>What most people really want is to be free from negative emotions.  This is call transformation.</a:t>
            </a:r>
          </a:p>
          <a:p>
            <a:r>
              <a:rPr lang="en-US" sz="2500" dirty="0">
                <a:latin typeface="Ingeborg" panose="02070503040600000004" pitchFamily="18" charset="77"/>
                <a:ea typeface="Calibri" panose="020F0502020204030204" pitchFamily="34" charset="0"/>
                <a:cs typeface="Times New Roman" panose="02020603050405020304" pitchFamily="18" charset="0"/>
              </a:rPr>
              <a:t> </a:t>
            </a:r>
          </a:p>
          <a:p>
            <a:r>
              <a:rPr lang="en-US" sz="2500" dirty="0">
                <a:latin typeface="Ingeborg" panose="02070503040600000004" pitchFamily="18" charset="77"/>
                <a:ea typeface="Calibri" panose="020F0502020204030204" pitchFamily="34" charset="0"/>
                <a:cs typeface="Times New Roman" panose="02020603050405020304" pitchFamily="18" charset="0"/>
              </a:rPr>
              <a:t>It’s OK to feel negative emotions</a:t>
            </a:r>
          </a:p>
          <a:p>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dirty="0">
                <a:latin typeface="Ingeborg" panose="02070503040600000004" pitchFamily="18" charset="77"/>
                <a:ea typeface="Calibri" panose="020F0502020204030204" pitchFamily="34" charset="0"/>
                <a:cs typeface="Times New Roman" panose="02020603050405020304" pitchFamily="18" charset="0"/>
              </a:rPr>
              <a:t>We deal with them and let it them out and then move on. </a:t>
            </a:r>
          </a:p>
          <a:p>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b="1" dirty="0">
                <a:latin typeface="Ingeborg" panose="02070503040600000004" pitchFamily="18" charset="77"/>
                <a:ea typeface="Calibri" panose="020F0502020204030204" pitchFamily="34" charset="0"/>
                <a:cs typeface="Times New Roman" panose="02020603050405020304" pitchFamily="18" charset="0"/>
              </a:rPr>
              <a:t>LET IT GO!</a:t>
            </a:r>
          </a:p>
          <a:p>
            <a:br>
              <a:rPr lang="en-US" dirty="0">
                <a:latin typeface="Times New Roman" panose="02020603050405020304" pitchFamily="18" charset="0"/>
                <a:ea typeface="Calibri" panose="020F0502020204030204" pitchFamily="34" charset="0"/>
              </a:rPr>
            </a:br>
            <a:endParaRPr lang="en-US" dirty="0"/>
          </a:p>
        </p:txBody>
      </p:sp>
    </p:spTree>
    <p:extLst>
      <p:ext uri="{BB962C8B-B14F-4D97-AF65-F5344CB8AC3E}">
        <p14:creationId xmlns:p14="http://schemas.microsoft.com/office/powerpoint/2010/main" val="247185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cache.lovethispic.com/uploaded_images/211962-Be-Happy-Enjoy-Every-Moment-Minion-Quote.jpg">
            <a:extLst>
              <a:ext uri="{FF2B5EF4-FFF2-40B4-BE49-F238E27FC236}">
                <a16:creationId xmlns:a16="http://schemas.microsoft.com/office/drawing/2014/main" id="{41D55D8C-9C54-CE43-945C-B2E5BEAE639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778000" y="0"/>
            <a:ext cx="4876800" cy="4836583"/>
          </a:xfrm>
          <a:prstGeom prst="rect">
            <a:avLst/>
          </a:prstGeom>
          <a:noFill/>
          <a:ln>
            <a:noFill/>
          </a:ln>
        </p:spPr>
      </p:pic>
    </p:spTree>
    <p:extLst>
      <p:ext uri="{BB962C8B-B14F-4D97-AF65-F5344CB8AC3E}">
        <p14:creationId xmlns:p14="http://schemas.microsoft.com/office/powerpoint/2010/main" val="757648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E9F2-C3C3-824D-994C-79FE71898645}"/>
              </a:ext>
            </a:extLst>
          </p:cNvPr>
          <p:cNvSpPr>
            <a:spLocks noGrp="1"/>
          </p:cNvSpPr>
          <p:nvPr>
            <p:ph type="title"/>
          </p:nvPr>
        </p:nvSpPr>
        <p:spPr/>
        <p:txBody>
          <a:bodyPr/>
          <a:lstStyle/>
          <a:p>
            <a:r>
              <a:rPr lang="en-US" sz="3200" dirty="0"/>
              <a:t>Practice Empathy </a:t>
            </a:r>
          </a:p>
        </p:txBody>
      </p:sp>
      <p:sp>
        <p:nvSpPr>
          <p:cNvPr id="4" name="Rectangle 3">
            <a:extLst>
              <a:ext uri="{FF2B5EF4-FFF2-40B4-BE49-F238E27FC236}">
                <a16:creationId xmlns:a16="http://schemas.microsoft.com/office/drawing/2014/main" id="{50B268A9-DF8F-D947-9865-76F8B6ED8A51}"/>
              </a:ext>
            </a:extLst>
          </p:cNvPr>
          <p:cNvSpPr/>
          <p:nvPr/>
        </p:nvSpPr>
        <p:spPr>
          <a:xfrm>
            <a:off x="98250" y="525916"/>
            <a:ext cx="9105018" cy="4247317"/>
          </a:xfrm>
          <a:prstGeom prst="rect">
            <a:avLst/>
          </a:prstGeom>
        </p:spPr>
        <p:txBody>
          <a:bodyPr wrap="square">
            <a:spAutoFit/>
          </a:bodyPr>
          <a:lstStyle/>
          <a:p>
            <a:r>
              <a:rPr lang="en-US" sz="1800" dirty="0">
                <a:latin typeface="Ingeborg" panose="02070503040600000004" pitchFamily="18" charset="77"/>
                <a:ea typeface="Calibri" panose="020F0502020204030204" pitchFamily="34" charset="0"/>
                <a:cs typeface="Times New Roman" panose="02020603050405020304" pitchFamily="18" charset="0"/>
              </a:rPr>
              <a:t> </a:t>
            </a:r>
          </a:p>
          <a:p>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Accepting negative emotions, in ourselves and others, allows us to build better compassion for how they might present themselves and why. Rather than becoming stuck in a mindset that negative emotions need to be avoided or that they are somehow ‘wrong’ to experience, we need to accept they are a natural part of who we are.</a:t>
            </a:r>
          </a:p>
          <a:p>
            <a:endParaRPr lang="en-US" sz="1800" dirty="0">
              <a:latin typeface="Ingeborg" panose="02070503040600000004" pitchFamily="18" charset="77"/>
              <a:ea typeface="Calibri" panose="020F0502020204030204" pitchFamily="34" charset="0"/>
              <a:cs typeface="Times New Roman" panose="02020603050405020304" pitchFamily="18" charset="0"/>
            </a:endParaRPr>
          </a:p>
          <a:p>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Once we do that we can really begin to change how we might respond to them and develop behaviors that are meaningful and bring value to how we express ourselves and engage with others.</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endPar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endParaRPr>
          </a:p>
          <a:p>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 </a:t>
            </a:r>
            <a:r>
              <a:rPr lang="en-US" sz="18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6 Tips to Manage, Process and Embrace Negative Emotions</a:t>
            </a:r>
          </a:p>
          <a:p>
            <a:endParaRPr lang="en-US" sz="1800" dirty="0">
              <a:latin typeface="Ingeborg" panose="02070503040600000004" pitchFamily="18" charset="77"/>
              <a:ea typeface="Calibri" panose="020F0502020204030204" pitchFamily="34" charset="0"/>
              <a:cs typeface="Times New Roman" panose="02020603050405020304" pitchFamily="18" charset="0"/>
            </a:endParaRPr>
          </a:p>
          <a:p>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Sims, a positive, psychologist came up with the acronym TEARS of HOPE to help coach and guide individuals. Here’s what it stands for:</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pPr>
              <a:spcAft>
                <a:spcPts val="1500"/>
              </a:spcAft>
            </a:pPr>
            <a:endParaRPr lang="en-US" sz="1800" b="1" dirty="0">
              <a:solidFill>
                <a:srgbClr val="2A2A2A"/>
              </a:solidFill>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249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5AEF99C-0E9F-624C-9DFA-EF04B1946611}"/>
              </a:ext>
            </a:extLst>
          </p:cNvPr>
          <p:cNvSpPr/>
          <p:nvPr/>
        </p:nvSpPr>
        <p:spPr>
          <a:xfrm>
            <a:off x="152400" y="-262612"/>
            <a:ext cx="8610600" cy="4847481"/>
          </a:xfrm>
          <a:prstGeom prst="rect">
            <a:avLst/>
          </a:prstGeom>
        </p:spPr>
        <p:txBody>
          <a:bodyPr wrap="square">
            <a:spAutoFit/>
          </a:bodyPr>
          <a:lstStyle/>
          <a:p>
            <a:endParaRPr lang="en-US" sz="19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endParaRPr>
          </a:p>
          <a:p>
            <a:pPr>
              <a:spcAft>
                <a:spcPts val="1500"/>
              </a:spcAft>
            </a:pPr>
            <a:r>
              <a:rPr lang="en-US" sz="19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T = Teach and Learn</a:t>
            </a:r>
            <a:endParaRPr lang="en-US" sz="1900" b="1" dirty="0">
              <a:latin typeface="Ingeborg" panose="02070503040600000004" pitchFamily="18" charset="77"/>
              <a:ea typeface="Times New Roman" panose="02020603050405020304" pitchFamily="18" charset="0"/>
              <a:cs typeface="Times New Roman" panose="02020603050405020304" pitchFamily="18" charset="0"/>
            </a:endParaRPr>
          </a:p>
          <a:p>
            <a:pPr>
              <a:spcAft>
                <a:spcPts val="1500"/>
              </a:spcAft>
            </a:pPr>
            <a:r>
              <a:rPr lang="en-US" sz="19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This is the process of listening to what your body is trying to teach you through the presentation of negative emotions, and learn what they mean. It’s building your own personal knowledge of the way you respond to emotional states, interpreting the signals your body is sending you, and acknowledging that they serve a purpose.</a:t>
            </a:r>
          </a:p>
          <a:p>
            <a:pPr>
              <a:spcAft>
                <a:spcPts val="1500"/>
              </a:spcAft>
            </a:pPr>
            <a:endParaRPr lang="en-US" sz="1900" dirty="0">
              <a:latin typeface="Ingeborg" panose="02070503040600000004" pitchFamily="18" charset="77"/>
              <a:ea typeface="Calibri" panose="020F0502020204030204" pitchFamily="34" charset="0"/>
              <a:cs typeface="Times New Roman" panose="02020603050405020304" pitchFamily="18" charset="0"/>
            </a:endParaRPr>
          </a:p>
          <a:p>
            <a:pPr>
              <a:spcAft>
                <a:spcPts val="1500"/>
              </a:spcAft>
            </a:pPr>
            <a:r>
              <a:rPr lang="en-US" sz="19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E = Express and enable</a:t>
            </a:r>
            <a:endParaRPr lang="en-US" sz="1900" dirty="0">
              <a:latin typeface="Ingeborg" panose="02070503040600000004" pitchFamily="18" charset="77"/>
              <a:ea typeface="Calibri" panose="020F0502020204030204" pitchFamily="34" charset="0"/>
              <a:cs typeface="Times New Roman" panose="02020603050405020304" pitchFamily="18" charset="0"/>
            </a:endParaRPr>
          </a:p>
          <a:p>
            <a:r>
              <a:rPr lang="en-US" sz="19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Negative emotions encourage us to express them. They are very actionable emotions. The </a:t>
            </a:r>
            <a:r>
              <a:rPr lang="en-US" sz="1900" i="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express</a:t>
            </a:r>
            <a:r>
              <a:rPr lang="en-US" sz="19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 and </a:t>
            </a:r>
            <a:r>
              <a:rPr lang="en-US" sz="1900" i="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enable</a:t>
            </a:r>
            <a:r>
              <a:rPr lang="en-US" sz="19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 part of the acronym encourages you to explore this with openness and curiosity. It’s about increasing your acceptance of your natural instincts and enabling them to be present without resentment.</a:t>
            </a:r>
            <a:endParaRPr lang="en-US" sz="1900" dirty="0">
              <a:latin typeface="Ingeborg" panose="02070503040600000004" pitchFamily="18" charset="77"/>
              <a:ea typeface="Calibri" panose="020F0502020204030204" pitchFamily="34" charset="0"/>
              <a:cs typeface="Times New Roman" panose="02020603050405020304" pitchFamily="18" charset="0"/>
            </a:endParaRPr>
          </a:p>
          <a:p>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36871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5AEF99C-0E9F-624C-9DFA-EF04B1946611}"/>
              </a:ext>
            </a:extLst>
          </p:cNvPr>
          <p:cNvSpPr/>
          <p:nvPr/>
        </p:nvSpPr>
        <p:spPr>
          <a:xfrm>
            <a:off x="169333" y="-152400"/>
            <a:ext cx="8610600" cy="4955203"/>
          </a:xfrm>
          <a:prstGeom prst="rect">
            <a:avLst/>
          </a:prstGeom>
        </p:spPr>
        <p:txBody>
          <a:bodyPr wrap="square">
            <a:spAutoFit/>
          </a:bodyPr>
          <a:lstStyle/>
          <a:p>
            <a:endParaRPr lang="en-US" sz="1800" dirty="0">
              <a:solidFill>
                <a:srgbClr val="2A2A2A"/>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1500"/>
              </a:spcAft>
            </a:pPr>
            <a:r>
              <a:rPr lang="en-US" sz="18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A= Accept and befriend</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This follows on nicely from express and enable. It’s about befriending yourself and the way you are as a human. Focus on increasing your acceptance with positive affirmations to bring your sphere of negative emotions into a space of acceptance.</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endParaRPr lang="en-US" sz="1800" dirty="0">
              <a:solidFill>
                <a:srgbClr val="2A2A2A"/>
              </a:solidFill>
              <a:latin typeface="Ingeborg" panose="02070503040600000004" pitchFamily="18" charset="77"/>
              <a:ea typeface="Calibri" panose="020F0502020204030204" pitchFamily="34" charset="0"/>
              <a:cs typeface="Times New Roman" panose="02020603050405020304" pitchFamily="18" charset="0"/>
            </a:endParaRPr>
          </a:p>
          <a:p>
            <a:pPr>
              <a:spcAft>
                <a:spcPts val="1500"/>
              </a:spcAft>
            </a:pPr>
            <a:r>
              <a:rPr lang="en-US" sz="18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R = Re-appraise and re-frame</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pPr>
              <a:spcAft>
                <a:spcPts val="1500"/>
              </a:spcAft>
            </a:pPr>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Once you’ve begun to accept that this is a </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pPr>
              <a:spcAft>
                <a:spcPts val="1500"/>
              </a:spcAft>
            </a:pPr>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natural part of who you are, you can begin to focus on reframing the situation and how you react. Just because a negative emotion has arisen, doesn’t mean you have to react in ways that are detrimental to you and those around you.</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Accepting negative emotions isn’t about accepting or excusing poor behaviors, it’s about creating awareness for the self and others to create positive reactions.</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endParaRPr lang="en-US" sz="2000" dirty="0">
              <a:latin typeface="Ingeborg" panose="02070503040600000004" pitchFamily="18" charset="77"/>
              <a:ea typeface="Calibri" panose="020F0502020204030204" pitchFamily="34" charset="0"/>
              <a:cs typeface="Times New Roman" panose="02020603050405020304" pitchFamily="18" charset="0"/>
            </a:endParaRPr>
          </a:p>
          <a:p>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7890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6B95945-0FDD-FD42-B89B-483BB3F465A2}"/>
              </a:ext>
            </a:extLst>
          </p:cNvPr>
          <p:cNvSpPr/>
          <p:nvPr/>
        </p:nvSpPr>
        <p:spPr>
          <a:xfrm>
            <a:off x="0" y="-187900"/>
            <a:ext cx="9017000" cy="4770537"/>
          </a:xfrm>
          <a:prstGeom prst="rect">
            <a:avLst/>
          </a:prstGeom>
        </p:spPr>
        <p:txBody>
          <a:bodyPr wrap="square">
            <a:spAutoFit/>
          </a:bodyPr>
          <a:lstStyle/>
          <a:p>
            <a:endParaRPr lang="en-US" sz="1500" dirty="0">
              <a:latin typeface="Ingeborg" panose="02070503040600000004" pitchFamily="18" charset="77"/>
              <a:ea typeface="Calibri" panose="020F0502020204030204" pitchFamily="34" charset="0"/>
              <a:cs typeface="Times New Roman" panose="02020603050405020304" pitchFamily="18" charset="0"/>
            </a:endParaRPr>
          </a:p>
          <a:p>
            <a:pPr>
              <a:spcAft>
                <a:spcPts val="1500"/>
              </a:spcAft>
            </a:pPr>
            <a:r>
              <a:rPr lang="en-US" sz="15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S = Social support</a:t>
            </a:r>
            <a:endParaRPr lang="en-US" sz="1500" dirty="0">
              <a:latin typeface="Ingeborg" panose="02070503040600000004" pitchFamily="18" charset="77"/>
              <a:ea typeface="Calibri" panose="020F0502020204030204" pitchFamily="34" charset="0"/>
              <a:cs typeface="Times New Roman" panose="02020603050405020304" pitchFamily="18" charset="0"/>
            </a:endParaRPr>
          </a:p>
          <a:p>
            <a:r>
              <a:rPr lang="en-US" sz="15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Knowing that negative emotions are present in all of us, and in pretty much the same way, can be a fantastic source of compassion and empathy to those around us. It’s how we </a:t>
            </a:r>
            <a:r>
              <a:rPr lang="en-US" sz="1500" i="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process</a:t>
            </a:r>
            <a:r>
              <a:rPr lang="en-US" sz="15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 our emotions that differ, so seeing someone in the throws of anger, knowing that they are just handling a perceived threat can really encourage us to approach them with compassion, rather than anger ourselves.</a:t>
            </a:r>
          </a:p>
          <a:p>
            <a:pPr>
              <a:spcAft>
                <a:spcPts val="1500"/>
              </a:spcAft>
            </a:pPr>
            <a:endParaRPr lang="en-US" sz="15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endParaRPr>
          </a:p>
          <a:p>
            <a:pPr>
              <a:spcAft>
                <a:spcPts val="1500"/>
              </a:spcAft>
            </a:pPr>
            <a:r>
              <a:rPr lang="en-US" sz="15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H = Hedonic well-being and happiness</a:t>
            </a:r>
            <a:endParaRPr lang="en-US" sz="1500" dirty="0">
              <a:latin typeface="Ingeborg" panose="02070503040600000004" pitchFamily="18" charset="77"/>
              <a:ea typeface="Calibri" panose="020F0502020204030204" pitchFamily="34" charset="0"/>
              <a:cs typeface="Times New Roman" panose="02020603050405020304" pitchFamily="18" charset="0"/>
            </a:endParaRPr>
          </a:p>
          <a:p>
            <a:r>
              <a:rPr lang="en-US" sz="15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This is the process of grouping positive experiences with negative. Because we more readily recall negative experiences, it can be useful for us to group them with positive experiences so we don’t fall into a ruminating trap. This way, we can focus more of our energy on recalling the positive experiences.</a:t>
            </a:r>
          </a:p>
          <a:p>
            <a:endParaRPr lang="en-US" sz="1500" dirty="0">
              <a:latin typeface="Ingeborg" panose="02070503040600000004" pitchFamily="18" charset="77"/>
              <a:ea typeface="Calibri" panose="020F0502020204030204" pitchFamily="34" charset="0"/>
              <a:cs typeface="Times New Roman" panose="02020603050405020304" pitchFamily="18" charset="0"/>
            </a:endParaRPr>
          </a:p>
          <a:p>
            <a:pPr>
              <a:spcAft>
                <a:spcPts val="1500"/>
              </a:spcAft>
            </a:pPr>
            <a:r>
              <a:rPr lang="en-US" sz="15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O = Observe and attend</a:t>
            </a:r>
            <a:endParaRPr lang="en-US" sz="1500" dirty="0">
              <a:latin typeface="Ingeborg" panose="02070503040600000004" pitchFamily="18" charset="77"/>
              <a:ea typeface="Calibri" panose="020F0502020204030204" pitchFamily="34" charset="0"/>
              <a:cs typeface="Times New Roman" panose="02020603050405020304" pitchFamily="18" charset="0"/>
            </a:endParaRPr>
          </a:p>
          <a:p>
            <a:r>
              <a:rPr lang="en-US" sz="15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Take the time to really observe your reactions without ignoring them, repressing them, or over exaggerating them. Use mindfulness to bring your focus to your mind and body and what a particular emotion is creating within you. Attend to these reactions without judgment.</a:t>
            </a:r>
            <a:endParaRPr lang="en-US" sz="1500" dirty="0">
              <a:latin typeface="Ingeborg" panose="02070503040600000004" pitchFamily="18" charset="77"/>
              <a:ea typeface="Calibri" panose="020F0502020204030204" pitchFamily="34" charset="0"/>
              <a:cs typeface="Times New Roman" panose="02020603050405020304" pitchFamily="18" charset="0"/>
            </a:endParaRPr>
          </a:p>
          <a:p>
            <a:endParaRPr lang="en-US" dirty="0">
              <a:latin typeface="Ingeborg" panose="02070503040600000004" pitchFamily="18" charset="77"/>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7589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2077339-5915-D44C-B564-6A86362F2857}"/>
              </a:ext>
            </a:extLst>
          </p:cNvPr>
          <p:cNvSpPr/>
          <p:nvPr/>
        </p:nvSpPr>
        <p:spPr>
          <a:xfrm>
            <a:off x="0" y="0"/>
            <a:ext cx="9160933" cy="4816703"/>
          </a:xfrm>
          <a:prstGeom prst="rect">
            <a:avLst/>
          </a:prstGeom>
        </p:spPr>
        <p:txBody>
          <a:bodyPr wrap="square">
            <a:spAutoFit/>
          </a:bodyPr>
          <a:lstStyle/>
          <a:p>
            <a:pPr>
              <a:spcAft>
                <a:spcPts val="1500"/>
              </a:spcAft>
            </a:pPr>
            <a:r>
              <a:rPr lang="en-US" sz="18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P = Physiology and behavioral changes</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Just as you observe your emotional and mental responses, observe your physiological reactions too. Bring your focus to your breath, your heart rate and sense out the changes in your physiology that a negative emotion may have caused. Again, attend to these changes without judgment.</a:t>
            </a:r>
          </a:p>
          <a:p>
            <a:endParaRPr lang="en-US" sz="1800" dirty="0">
              <a:solidFill>
                <a:srgbClr val="2A2A2A"/>
              </a:solidFill>
              <a:effectLst/>
              <a:latin typeface="Ingeborg" panose="02070503040600000004" pitchFamily="18" charset="77"/>
              <a:ea typeface="Calibri" panose="020F0502020204030204" pitchFamily="34" charset="0"/>
              <a:cs typeface="Times New Roman" panose="02020603050405020304" pitchFamily="18" charset="0"/>
            </a:endParaRPr>
          </a:p>
          <a:p>
            <a:pPr>
              <a:spcAft>
                <a:spcPts val="1500"/>
              </a:spcAft>
            </a:pPr>
            <a:r>
              <a:rPr lang="en-US" sz="180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E = Eudaimonia</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This might not be a word you are familiar with, but it’s well worth adding to your vocabulary. </a:t>
            </a:r>
            <a:r>
              <a:rPr lang="en-US" sz="1800" b="1" dirty="0">
                <a:solidFill>
                  <a:srgbClr val="464A61"/>
                </a:solidFill>
                <a:latin typeface="Ingeborg" panose="02070503040600000004" pitchFamily="18" charset="77"/>
                <a:ea typeface="Times New Roman" panose="02020603050405020304" pitchFamily="18" charset="0"/>
                <a:cs typeface="Times New Roman" panose="02020603050405020304" pitchFamily="18" charset="0"/>
                <a:hlinkClick r:id="rId2"/>
              </a:rPr>
              <a:t>Eudaimonia</a:t>
            </a:r>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 is a Greek word which basically refers to having a good spirit. It means you have found a state of being that is happy, healthy and prosperous, and you have learned to engage in actions that result in your overall well-being. It means you’re actively striving towards a sense of authenticity in all you do.</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r>
              <a:rPr lang="en-US" sz="180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I’ve gone through the research available and also collated the below tips to help you manage, process and embrace negative emotions in ways that will help you to understand and find value in them:</a:t>
            </a:r>
            <a:endParaRPr lang="en-US" sz="1800" dirty="0">
              <a:latin typeface="Ingeborg" panose="02070503040600000004" pitchFamily="18" charset="77"/>
              <a:ea typeface="Calibri" panose="020F0502020204030204" pitchFamily="34" charset="0"/>
              <a:cs typeface="Times New Roman" panose="02020603050405020304" pitchFamily="18" charset="0"/>
            </a:endParaRPr>
          </a:p>
          <a:p>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59341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10F4FF4-C0A4-3C4B-8E5A-9A3440E54EA5}"/>
              </a:ext>
            </a:extLst>
          </p:cNvPr>
          <p:cNvSpPr/>
          <p:nvPr/>
        </p:nvSpPr>
        <p:spPr>
          <a:xfrm>
            <a:off x="0" y="-59267"/>
            <a:ext cx="9050867" cy="5301451"/>
          </a:xfrm>
          <a:prstGeom prst="rect">
            <a:avLst/>
          </a:prstGeom>
        </p:spPr>
        <p:txBody>
          <a:bodyPr wrap="square">
            <a:spAutoFit/>
          </a:bodyPr>
          <a:lstStyle/>
          <a:p>
            <a:pPr>
              <a:spcAft>
                <a:spcPts val="1500"/>
              </a:spcAft>
            </a:pPr>
            <a:r>
              <a:rPr lang="en-US" sz="145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Envision your ‘Best Possible Self’</a:t>
            </a:r>
            <a:endParaRPr lang="en-US" sz="1450" dirty="0">
              <a:latin typeface="Ingeborg" panose="02070503040600000004" pitchFamily="18" charset="77"/>
              <a:ea typeface="Calibri" panose="020F0502020204030204" pitchFamily="34" charset="0"/>
              <a:cs typeface="Times New Roman" panose="02020603050405020304" pitchFamily="18" charset="0"/>
            </a:endParaRPr>
          </a:p>
          <a:p>
            <a:r>
              <a:rPr lang="en-US" sz="145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If you feel like your negative emotions are getting the best of you, that you’re not expressing them in healthy ways or getting stuck in ruminating behaviors, a simple visualization technique could help.</a:t>
            </a:r>
            <a:endParaRPr lang="en-US" sz="1450" dirty="0">
              <a:latin typeface="Ingeborg" panose="02070503040600000004" pitchFamily="18" charset="77"/>
              <a:ea typeface="Calibri" panose="020F0502020204030204" pitchFamily="34" charset="0"/>
              <a:cs typeface="Times New Roman" panose="02020603050405020304" pitchFamily="18" charset="0"/>
            </a:endParaRPr>
          </a:p>
          <a:p>
            <a:r>
              <a:rPr lang="en-US" sz="145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Instead of focusing only on the negative emotion or what you’re doing wrong, focus instead on what you would like the behavior to be.</a:t>
            </a:r>
            <a:endParaRPr lang="en-US" sz="1450" dirty="0">
              <a:latin typeface="Ingeborg" panose="02070503040600000004" pitchFamily="18" charset="77"/>
              <a:ea typeface="Calibri" panose="020F0502020204030204" pitchFamily="34" charset="0"/>
              <a:cs typeface="Times New Roman" panose="02020603050405020304" pitchFamily="18" charset="0"/>
            </a:endParaRPr>
          </a:p>
          <a:p>
            <a:r>
              <a:rPr lang="en-US" sz="145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What does the best possible version of you look like in that scenario? How would they react? What would they say? How would they feel? What would they do after? You can do this as a mental visual exercise or a journal exercise.</a:t>
            </a:r>
            <a:endParaRPr lang="en-US" sz="1450" dirty="0">
              <a:latin typeface="Ingeborg" panose="02070503040600000004" pitchFamily="18" charset="77"/>
              <a:ea typeface="Calibri" panose="020F0502020204030204" pitchFamily="34" charset="0"/>
              <a:cs typeface="Times New Roman" panose="02020603050405020304" pitchFamily="18" charset="0"/>
            </a:endParaRPr>
          </a:p>
          <a:p>
            <a:r>
              <a:rPr lang="en-US" sz="145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Taking the time once a week to practice this can have amazing results on not only your mood but how you approach the scenario next time it comes around.</a:t>
            </a:r>
            <a:endParaRPr lang="en-US" sz="1450" dirty="0">
              <a:latin typeface="Ingeborg" panose="02070503040600000004" pitchFamily="18" charset="77"/>
              <a:ea typeface="Calibri" panose="020F0502020204030204" pitchFamily="34" charset="0"/>
              <a:cs typeface="Times New Roman" panose="02020603050405020304" pitchFamily="18" charset="0"/>
            </a:endParaRPr>
          </a:p>
          <a:p>
            <a:pPr>
              <a:spcAft>
                <a:spcPts val="1500"/>
              </a:spcAft>
            </a:pPr>
            <a:endParaRPr lang="en-US" sz="145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endParaRPr>
          </a:p>
          <a:p>
            <a:pPr>
              <a:spcAft>
                <a:spcPts val="1500"/>
              </a:spcAft>
            </a:pPr>
            <a:r>
              <a:rPr lang="en-US" sz="1450" b="1"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Practice Gratitude</a:t>
            </a:r>
            <a:endParaRPr lang="en-US" sz="1450" dirty="0">
              <a:latin typeface="Ingeborg" panose="02070503040600000004" pitchFamily="18" charset="77"/>
              <a:ea typeface="Calibri" panose="020F0502020204030204" pitchFamily="34" charset="0"/>
              <a:cs typeface="Times New Roman" panose="02020603050405020304" pitchFamily="18" charset="0"/>
            </a:endParaRPr>
          </a:p>
          <a:p>
            <a:r>
              <a:rPr lang="en-US" sz="145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Practicing </a:t>
            </a:r>
            <a:r>
              <a:rPr lang="en-US" sz="1450" b="1" dirty="0">
                <a:solidFill>
                  <a:srgbClr val="464A61"/>
                </a:solidFill>
                <a:latin typeface="Ingeborg" panose="02070503040600000004" pitchFamily="18" charset="77"/>
                <a:ea typeface="Times New Roman" panose="02020603050405020304" pitchFamily="18" charset="0"/>
                <a:cs typeface="Times New Roman" panose="02020603050405020304" pitchFamily="18" charset="0"/>
                <a:hlinkClick r:id="rId2"/>
              </a:rPr>
              <a:t>gratitude</a:t>
            </a:r>
            <a:r>
              <a:rPr lang="en-US" sz="145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 has been shown to have wonderful effects for both the recipients and givers. These effects have long reaching impacts on our mood and perception of events, so it’s worth spending a little bit of time adding the practice to your </a:t>
            </a:r>
            <a:r>
              <a:rPr lang="en-US" sz="1450" b="1" dirty="0">
                <a:solidFill>
                  <a:srgbClr val="464A61"/>
                </a:solidFill>
                <a:latin typeface="Ingeborg" panose="02070503040600000004" pitchFamily="18" charset="77"/>
                <a:ea typeface="Times New Roman" panose="02020603050405020304" pitchFamily="18" charset="0"/>
                <a:cs typeface="Times New Roman" panose="02020603050405020304" pitchFamily="18" charset="0"/>
                <a:hlinkClick r:id="rId3"/>
              </a:rPr>
              <a:t>weekly repertoire</a:t>
            </a:r>
            <a:r>
              <a:rPr lang="en-US" sz="145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a:t>
            </a:r>
            <a:endParaRPr lang="en-US" sz="1450" dirty="0">
              <a:latin typeface="Ingeborg" panose="02070503040600000004" pitchFamily="18" charset="77"/>
              <a:ea typeface="Calibri" panose="020F0502020204030204" pitchFamily="34" charset="0"/>
              <a:cs typeface="Times New Roman" panose="02020603050405020304" pitchFamily="18" charset="0"/>
            </a:endParaRPr>
          </a:p>
          <a:p>
            <a:r>
              <a:rPr lang="en-US" sz="145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Whether it’s for a small thing or a big thing, in person, over the phone, a </a:t>
            </a:r>
            <a:r>
              <a:rPr lang="en-US" sz="1450" b="1" dirty="0">
                <a:solidFill>
                  <a:srgbClr val="464A61"/>
                </a:solidFill>
                <a:latin typeface="Ingeborg" panose="02070503040600000004" pitchFamily="18" charset="77"/>
                <a:ea typeface="Times New Roman" panose="02020603050405020304" pitchFamily="18" charset="0"/>
                <a:cs typeface="Times New Roman" panose="02020603050405020304" pitchFamily="18" charset="0"/>
                <a:hlinkClick r:id="rId4"/>
              </a:rPr>
              <a:t>letter</a:t>
            </a:r>
            <a:r>
              <a:rPr lang="en-US" sz="1450" dirty="0">
                <a:solidFill>
                  <a:srgbClr val="2A2A2A"/>
                </a:solidFill>
                <a:latin typeface="Ingeborg" panose="02070503040600000004" pitchFamily="18" charset="77"/>
                <a:ea typeface="Times New Roman" panose="02020603050405020304" pitchFamily="18" charset="0"/>
                <a:cs typeface="Times New Roman" panose="02020603050405020304" pitchFamily="18" charset="0"/>
              </a:rPr>
              <a:t> or a simple text message, letting someone know you appreciate them or something they have done, can really make a difference in how you perceive and respond to negative emotions.</a:t>
            </a:r>
            <a:endParaRPr lang="en-US" sz="1450" dirty="0">
              <a:latin typeface="Ingeborg" panose="02070503040600000004" pitchFamily="18" charset="77"/>
              <a:ea typeface="Calibri" panose="020F0502020204030204" pitchFamily="34" charset="0"/>
              <a:cs typeface="Times New Roman" panose="02020603050405020304" pitchFamily="18" charset="0"/>
            </a:endParaRPr>
          </a:p>
          <a:p>
            <a:r>
              <a:rPr lang="en-US" sz="1500" dirty="0">
                <a:latin typeface="Ingeborg" panose="02070503040600000004" pitchFamily="18" charset="77"/>
                <a:ea typeface="Calibri" panose="020F0502020204030204" pitchFamily="34" charset="0"/>
                <a:cs typeface="Times New Roman" panose="02020603050405020304" pitchFamily="18" charset="0"/>
              </a:rPr>
              <a:t> </a:t>
            </a:r>
          </a:p>
          <a:p>
            <a:r>
              <a:rPr lang="en-US" sz="16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23298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1C98F52-FB30-B34A-AB2B-B04F5EB26BF7}"/>
              </a:ext>
            </a:extLst>
          </p:cNvPr>
          <p:cNvSpPr/>
          <p:nvPr/>
        </p:nvSpPr>
        <p:spPr>
          <a:xfrm>
            <a:off x="0" y="76200"/>
            <a:ext cx="9084733" cy="4635372"/>
          </a:xfrm>
          <a:prstGeom prst="rect">
            <a:avLst/>
          </a:prstGeom>
        </p:spPr>
        <p:txBody>
          <a:bodyPr wrap="square">
            <a:spAutoFit/>
          </a:bodyPr>
          <a:lstStyle/>
          <a:p>
            <a:pPr marL="342900" lvl="0" indent="-342900">
              <a:buFont typeface="Symbol" pitchFamily="2" charset="2"/>
              <a:buChar char=""/>
            </a:pPr>
            <a:r>
              <a:rPr lang="en-US" dirty="0">
                <a:latin typeface="Ingeborg" panose="02070503040600000004" pitchFamily="18" charset="77"/>
                <a:ea typeface="Calibri" panose="020F0502020204030204" pitchFamily="34" charset="0"/>
                <a:cs typeface="Times New Roman" panose="02020603050405020304" pitchFamily="18" charset="0"/>
              </a:rPr>
              <a:t>The memory without the negative emotional charge is called wisdom. </a:t>
            </a:r>
            <a:br>
              <a:rPr lang="en-US" dirty="0">
                <a:latin typeface="Ingeborg" panose="02070503040600000004" pitchFamily="18" charset="77"/>
                <a:ea typeface="Calibri" panose="020F0502020204030204" pitchFamily="34" charset="0"/>
                <a:cs typeface="Times New Roman" panose="02020603050405020304" pitchFamily="18" charset="0"/>
              </a:rPr>
            </a:br>
            <a:endParaRPr lang="en-US"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dirty="0">
                <a:latin typeface="Ingeborg" panose="02070503040600000004" pitchFamily="18" charset="77"/>
                <a:ea typeface="Calibri" panose="020F0502020204030204" pitchFamily="34" charset="0"/>
                <a:cs typeface="Times New Roman" panose="02020603050405020304" pitchFamily="18" charset="0"/>
              </a:rPr>
              <a:t>The psyche/soul cannot go to the future, cannot create a new adventure, cannot go back to its original source (before the negative experience/s) if we are living by emotions that are keeping you in the past.</a:t>
            </a:r>
            <a:br>
              <a:rPr lang="en-US" dirty="0">
                <a:latin typeface="Ingeborg" panose="02070503040600000004" pitchFamily="18" charset="77"/>
                <a:ea typeface="Calibri" panose="020F0502020204030204" pitchFamily="34" charset="0"/>
                <a:cs typeface="Times New Roman" panose="02020603050405020304" pitchFamily="18" charset="0"/>
              </a:rPr>
            </a:br>
            <a:endParaRPr lang="en-US"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dirty="0">
                <a:latin typeface="Ingeborg" panose="02070503040600000004" pitchFamily="18" charset="77"/>
                <a:ea typeface="Calibri" panose="020F0502020204030204" pitchFamily="34" charset="0"/>
                <a:cs typeface="Times New Roman" panose="02020603050405020304" pitchFamily="18" charset="0"/>
              </a:rPr>
              <a:t>It cannot even dream about the future.   It can’t because it’s looking at the future through lenses of the past.    </a:t>
            </a:r>
            <a:br>
              <a:rPr lang="en-US" dirty="0">
                <a:latin typeface="Ingeborg" panose="02070503040600000004" pitchFamily="18" charset="77"/>
                <a:ea typeface="Calibri" panose="020F0502020204030204" pitchFamily="34" charset="0"/>
                <a:cs typeface="Times New Roman" panose="02020603050405020304" pitchFamily="18" charset="0"/>
              </a:rPr>
            </a:br>
            <a:endParaRPr lang="en-US"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dirty="0">
                <a:latin typeface="Ingeborg" panose="02070503040600000004" pitchFamily="18" charset="77"/>
                <a:ea typeface="Calibri" panose="020F0502020204030204" pitchFamily="34" charset="0"/>
                <a:cs typeface="Times New Roman" panose="02020603050405020304" pitchFamily="18" charset="0"/>
              </a:rPr>
              <a:t>We can create our own reality by controlling our thoughts.  </a:t>
            </a:r>
            <a:br>
              <a:rPr lang="en-US" dirty="0">
                <a:latin typeface="Ingeborg" panose="02070503040600000004" pitchFamily="18" charset="77"/>
                <a:ea typeface="Calibri" panose="020F0502020204030204" pitchFamily="34" charset="0"/>
                <a:cs typeface="Times New Roman" panose="02020603050405020304" pitchFamily="18" charset="0"/>
              </a:rPr>
            </a:br>
            <a:endParaRPr lang="en-US"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dirty="0">
                <a:latin typeface="Ingeborg" panose="02070503040600000004" pitchFamily="18" charset="77"/>
                <a:ea typeface="Calibri" panose="020F0502020204030204" pitchFamily="34" charset="0"/>
                <a:cs typeface="Times New Roman" panose="02020603050405020304" pitchFamily="18" charset="0"/>
              </a:rPr>
              <a:t>When you can’t control our thoughts, it is because we are letting your body control our mind.  </a:t>
            </a:r>
            <a:br>
              <a:rPr lang="en-US" dirty="0">
                <a:latin typeface="Ingeborg" panose="02070503040600000004" pitchFamily="18" charset="77"/>
                <a:ea typeface="Calibri" panose="020F0502020204030204" pitchFamily="34" charset="0"/>
                <a:cs typeface="Times New Roman" panose="02020603050405020304" pitchFamily="18" charset="0"/>
              </a:rPr>
            </a:br>
            <a:endParaRPr lang="en-US"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dirty="0">
                <a:latin typeface="Ingeborg" panose="02070503040600000004" pitchFamily="18" charset="77"/>
                <a:ea typeface="Calibri" panose="020F0502020204030204" pitchFamily="34" charset="0"/>
                <a:cs typeface="Times New Roman" panose="02020603050405020304" pitchFamily="18" charset="0"/>
              </a:rPr>
              <a:t>The only way to liberate negative energy is </a:t>
            </a:r>
            <a:r>
              <a:rPr lang="en-US" b="1" dirty="0">
                <a:latin typeface="Ingeborg" panose="02070503040600000004" pitchFamily="18" charset="77"/>
                <a:ea typeface="Calibri" panose="020F0502020204030204" pitchFamily="34" charset="0"/>
                <a:cs typeface="Times New Roman" panose="02020603050405020304" pitchFamily="18" charset="0"/>
              </a:rPr>
              <a:t>to be still and to know</a:t>
            </a:r>
            <a:r>
              <a:rPr lang="en-US" dirty="0">
                <a:latin typeface="Ingeborg" panose="02070503040600000004" pitchFamily="18" charset="77"/>
                <a:ea typeface="Calibri" panose="020F0502020204030204" pitchFamily="34" charset="0"/>
                <a:cs typeface="Times New Roman" panose="02020603050405020304" pitchFamily="18" charset="0"/>
              </a:rPr>
              <a:t> </a:t>
            </a:r>
            <a:r>
              <a:rPr lang="en-US" b="1" dirty="0">
                <a:latin typeface="Ingeborg" panose="02070503040600000004" pitchFamily="18" charset="77"/>
                <a:ea typeface="Calibri" panose="020F0502020204030204" pitchFamily="34" charset="0"/>
                <a:cs typeface="Times New Roman" panose="02020603050405020304" pitchFamily="18" charset="0"/>
              </a:rPr>
              <a:t>that</a:t>
            </a:r>
            <a:r>
              <a:rPr lang="en-US" dirty="0">
                <a:latin typeface="Ingeborg" panose="02070503040600000004" pitchFamily="18" charset="77"/>
                <a:ea typeface="Calibri" panose="020F0502020204030204" pitchFamily="34" charset="0"/>
                <a:cs typeface="Times New Roman" panose="02020603050405020304" pitchFamily="18" charset="0"/>
              </a:rPr>
              <a:t> we are the creators of the change within us.  </a:t>
            </a:r>
            <a:br>
              <a:rPr lang="en-US" dirty="0">
                <a:latin typeface="Ingeborg" panose="02070503040600000004" pitchFamily="18" charset="77"/>
                <a:ea typeface="Calibri" panose="020F0502020204030204" pitchFamily="34" charset="0"/>
                <a:cs typeface="Times New Roman" panose="02020603050405020304" pitchFamily="18" charset="0"/>
              </a:rPr>
            </a:br>
            <a:endParaRPr lang="en-US"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dirty="0">
                <a:latin typeface="Ingeborg" panose="02070503040600000004" pitchFamily="18" charset="77"/>
                <a:ea typeface="Calibri" panose="020F0502020204030204" pitchFamily="34" charset="0"/>
                <a:cs typeface="Times New Roman" panose="02020603050405020304" pitchFamily="18" charset="0"/>
              </a:rPr>
              <a:t>We/our mind are greater than our body and every time we settle it back to the present moment, we lower the volume of that emotion and now we become the mind—the Creator. </a:t>
            </a:r>
            <a:br>
              <a:rPr lang="en-US" dirty="0">
                <a:latin typeface="Ingeborg" panose="02070503040600000004" pitchFamily="18" charset="77"/>
                <a:ea typeface="Calibri" panose="020F0502020204030204" pitchFamily="34" charset="0"/>
                <a:cs typeface="Times New Roman" panose="02020603050405020304" pitchFamily="18" charset="0"/>
              </a:rPr>
            </a:br>
            <a:endParaRPr lang="en-US"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dirty="0">
                <a:latin typeface="Ingeborg" panose="02070503040600000004" pitchFamily="18" charset="77"/>
                <a:ea typeface="Calibri" panose="020F0502020204030204" pitchFamily="34" charset="0"/>
                <a:cs typeface="Times New Roman" panose="02020603050405020304" pitchFamily="18" charset="0"/>
              </a:rPr>
              <a:t>When the body is finally free, people see possibilities that they never saw before.  I have seen people become happy, radiant, healthier and they can’t get enough of it. Thing begin to make more sense.  </a:t>
            </a:r>
          </a:p>
          <a:p>
            <a:pPr marL="457200">
              <a:lnSpc>
                <a:spcPct val="107000"/>
              </a:lnSpc>
              <a:spcAft>
                <a:spcPts val="800"/>
              </a:spcAft>
            </a:pPr>
            <a:br>
              <a:rPr lang="en-US" dirty="0">
                <a:latin typeface="Times New Roman" panose="02020603050405020304" pitchFamily="18" charset="0"/>
                <a:ea typeface="Calibri" panose="020F0502020204030204" pitchFamily="34" charset="0"/>
              </a:rPr>
            </a:b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80725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5E1C0-917B-0D44-AB0F-9D81239F9AD3}"/>
              </a:ext>
            </a:extLst>
          </p:cNvPr>
          <p:cNvSpPr>
            <a:spLocks noGrp="1"/>
          </p:cNvSpPr>
          <p:nvPr>
            <p:ph type="title"/>
          </p:nvPr>
        </p:nvSpPr>
        <p:spPr/>
        <p:txBody>
          <a:bodyPr/>
          <a:lstStyle/>
          <a:p>
            <a:r>
              <a:rPr lang="en-US" dirty="0"/>
              <a:t>Weekly Check-in</a:t>
            </a:r>
          </a:p>
        </p:txBody>
      </p:sp>
    </p:spTree>
    <p:extLst>
      <p:ext uri="{BB962C8B-B14F-4D97-AF65-F5344CB8AC3E}">
        <p14:creationId xmlns:p14="http://schemas.microsoft.com/office/powerpoint/2010/main" val="3310238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E9F2-C3C3-824D-994C-79FE71898645}"/>
              </a:ext>
            </a:extLst>
          </p:cNvPr>
          <p:cNvSpPr>
            <a:spLocks noGrp="1"/>
          </p:cNvSpPr>
          <p:nvPr>
            <p:ph type="title"/>
          </p:nvPr>
        </p:nvSpPr>
        <p:spPr/>
        <p:txBody>
          <a:bodyPr/>
          <a:lstStyle/>
          <a:p>
            <a:r>
              <a:rPr lang="en-US" sz="3200" dirty="0"/>
              <a:t>Resources </a:t>
            </a:r>
          </a:p>
        </p:txBody>
      </p:sp>
      <p:graphicFrame>
        <p:nvGraphicFramePr>
          <p:cNvPr id="3" name="Table 2">
            <a:extLst>
              <a:ext uri="{FF2B5EF4-FFF2-40B4-BE49-F238E27FC236}">
                <a16:creationId xmlns:a16="http://schemas.microsoft.com/office/drawing/2014/main" id="{60CAA812-1889-BB46-BAD2-F832D567ED93}"/>
              </a:ext>
            </a:extLst>
          </p:cNvPr>
          <p:cNvGraphicFramePr>
            <a:graphicFrameLocks noGrp="1"/>
          </p:cNvGraphicFramePr>
          <p:nvPr>
            <p:extLst>
              <p:ext uri="{D42A27DB-BD31-4B8C-83A1-F6EECF244321}">
                <p14:modId xmlns:p14="http://schemas.microsoft.com/office/powerpoint/2010/main" val="3560788978"/>
              </p:ext>
            </p:extLst>
          </p:nvPr>
        </p:nvGraphicFramePr>
        <p:xfrm>
          <a:off x="711200" y="774900"/>
          <a:ext cx="6002866" cy="4175760"/>
        </p:xfrm>
        <a:graphic>
          <a:graphicData uri="http://schemas.openxmlformats.org/drawingml/2006/table">
            <a:tbl>
              <a:tblPr firstRow="1" bandRow="1">
                <a:tableStyleId>{7DF18680-E054-41AD-8BC1-D1AEF772440D}</a:tableStyleId>
              </a:tblPr>
              <a:tblGrid>
                <a:gridCol w="3001433">
                  <a:extLst>
                    <a:ext uri="{9D8B030D-6E8A-4147-A177-3AD203B41FA5}">
                      <a16:colId xmlns:a16="http://schemas.microsoft.com/office/drawing/2014/main" val="2852273669"/>
                    </a:ext>
                  </a:extLst>
                </a:gridCol>
                <a:gridCol w="3001433">
                  <a:extLst>
                    <a:ext uri="{9D8B030D-6E8A-4147-A177-3AD203B41FA5}">
                      <a16:colId xmlns:a16="http://schemas.microsoft.com/office/drawing/2014/main" val="2104172823"/>
                    </a:ext>
                  </a:extLst>
                </a:gridCol>
              </a:tblGrid>
              <a:tr h="61974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u="sng" dirty="0">
                          <a:solidFill>
                            <a:schemeClr val="bg2"/>
                          </a:solidFill>
                          <a:latin typeface="Ingeborg" panose="02070503040600000004" pitchFamily="18" charset="77"/>
                          <a:ea typeface="Calibri" panose="020F0502020204030204" pitchFamily="34" charset="0"/>
                          <a:cs typeface="Times New Roman" panose="02020603050405020304" pitchFamily="18" charset="0"/>
                        </a:rPr>
                        <a:t>TED Talk</a:t>
                      </a:r>
                      <a:r>
                        <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 (15 minutes each)</a:t>
                      </a:r>
                    </a:p>
                    <a:p>
                      <a:pPr algn="ctr"/>
                      <a:endParaRPr lang="en-US" sz="1800" dirty="0">
                        <a:solidFill>
                          <a:schemeClr val="bg2"/>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b="1" u="sng" dirty="0">
                          <a:solidFill>
                            <a:schemeClr val="bg2"/>
                          </a:solidFill>
                          <a:latin typeface="Ingeborg" panose="02070503040600000004" pitchFamily="18" charset="77"/>
                          <a:ea typeface="Calibri" panose="020F0502020204030204" pitchFamily="34" charset="0"/>
                          <a:cs typeface="Times New Roman" panose="02020603050405020304" pitchFamily="18" charset="0"/>
                        </a:rPr>
                        <a:t>YOUTUBE </a:t>
                      </a:r>
                      <a:endPar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endParaRPr>
                    </a:p>
                    <a:p>
                      <a:pPr algn="ctr"/>
                      <a:endParaRPr lang="en-US" sz="1800" dirty="0">
                        <a:solidFill>
                          <a:schemeClr val="bg2"/>
                        </a:solidFill>
                      </a:endParaRPr>
                    </a:p>
                  </a:txBody>
                  <a:tcPr/>
                </a:tc>
                <a:extLst>
                  <a:ext uri="{0D108BD9-81ED-4DB2-BD59-A6C34878D82A}">
                    <a16:rowId xmlns:a16="http://schemas.microsoft.com/office/drawing/2014/main" val="114245991"/>
                  </a:ext>
                </a:extLst>
              </a:tr>
              <a:tr h="3204434">
                <a:tc>
                  <a:txBody>
                    <a:bodyPr/>
                    <a:lstStyle/>
                    <a:p>
                      <a:pPr marL="342900" lvl="0" indent="-342900" algn="l">
                        <a:buFont typeface="Symbol" pitchFamily="2" charset="2"/>
                        <a:buChar char=""/>
                      </a:pPr>
                      <a:r>
                        <a:rPr lang="en-US" sz="1600" b="1" dirty="0">
                          <a:solidFill>
                            <a:schemeClr val="bg2"/>
                          </a:solidFill>
                          <a:latin typeface="Ingeborg" panose="02070503040600000004" pitchFamily="18" charset="77"/>
                          <a:ea typeface="Calibri" panose="020F0502020204030204" pitchFamily="34" charset="0"/>
                          <a:cs typeface="Times New Roman" panose="02020603050405020304" pitchFamily="18" charset="0"/>
                        </a:rPr>
                        <a:t>Tiffany Watt-Smith – The History of Human Emotion</a:t>
                      </a:r>
                      <a:endParaRPr lang="en-US" sz="1600" dirty="0">
                        <a:solidFill>
                          <a:schemeClr val="bg2"/>
                        </a:solidFill>
                        <a:latin typeface="Ingeborg" panose="02070503040600000004" pitchFamily="18" charset="77"/>
                        <a:ea typeface="Calibri" panose="020F0502020204030204" pitchFamily="34" charset="0"/>
                        <a:cs typeface="Times New Roman" panose="02020603050405020304" pitchFamily="18" charset="0"/>
                      </a:endParaRPr>
                    </a:p>
                    <a:p>
                      <a:pPr marL="342900" lvl="0" indent="-342900" algn="l">
                        <a:buFont typeface="Symbol" pitchFamily="2" charset="2"/>
                        <a:buChar char=""/>
                      </a:pPr>
                      <a:r>
                        <a:rPr lang="en-US" sz="1600" b="1" dirty="0">
                          <a:solidFill>
                            <a:schemeClr val="bg2"/>
                          </a:solidFill>
                          <a:latin typeface="Ingeborg" panose="02070503040600000004" pitchFamily="18" charset="77"/>
                          <a:ea typeface="Calibri" panose="020F0502020204030204" pitchFamily="34" charset="0"/>
                          <a:cs typeface="Times New Roman" panose="02020603050405020304" pitchFamily="18" charset="0"/>
                        </a:rPr>
                        <a:t>Lisa Feldman Barrett – You Aren’t At The Mercy Of Your Emotions</a:t>
                      </a:r>
                      <a:endParaRPr lang="en-US" sz="1600" dirty="0">
                        <a:solidFill>
                          <a:schemeClr val="bg2"/>
                        </a:solidFill>
                        <a:latin typeface="Ingeborg" panose="02070503040600000004" pitchFamily="18" charset="77"/>
                        <a:ea typeface="Calibri" panose="020F0502020204030204" pitchFamily="34" charset="0"/>
                        <a:cs typeface="Times New Roman" panose="02020603050405020304" pitchFamily="18" charset="0"/>
                      </a:endParaRPr>
                    </a:p>
                    <a:p>
                      <a:pPr marL="342900" lvl="0" indent="-342900" algn="l">
                        <a:buFont typeface="Symbol" pitchFamily="2" charset="2"/>
                        <a:buChar char=""/>
                      </a:pPr>
                      <a:r>
                        <a:rPr lang="en-US" sz="1600" b="1" dirty="0">
                          <a:solidFill>
                            <a:schemeClr val="bg2"/>
                          </a:solidFill>
                          <a:latin typeface="Ingeborg" panose="02070503040600000004" pitchFamily="18" charset="77"/>
                          <a:ea typeface="Calibri" panose="020F0502020204030204" pitchFamily="34" charset="0"/>
                          <a:cs typeface="Times New Roman" panose="02020603050405020304" pitchFamily="18" charset="0"/>
                        </a:rPr>
                        <a:t>Susan David – The Gift And Power Of Emotional Courage</a:t>
                      </a:r>
                      <a:endParaRPr lang="en-US" sz="1600" dirty="0">
                        <a:solidFill>
                          <a:schemeClr val="bg2"/>
                        </a:solidFill>
                        <a:latin typeface="Ingeborg" panose="02070503040600000004" pitchFamily="18" charset="77"/>
                        <a:ea typeface="Calibri" panose="020F0502020204030204" pitchFamily="34" charset="0"/>
                        <a:cs typeface="Times New Roman" panose="02020603050405020304" pitchFamily="18" charset="0"/>
                      </a:endParaRPr>
                    </a:p>
                    <a:p>
                      <a:pPr marL="342900" lvl="0" indent="-342900" algn="l">
                        <a:buFont typeface="Symbol" pitchFamily="2" charset="2"/>
                        <a:buChar char=""/>
                      </a:pPr>
                      <a:r>
                        <a:rPr lang="en-US" sz="1600" b="1" dirty="0">
                          <a:solidFill>
                            <a:schemeClr val="bg2"/>
                          </a:solidFill>
                          <a:latin typeface="Ingeborg" panose="02070503040600000004" pitchFamily="18" charset="77"/>
                          <a:ea typeface="Calibri" panose="020F0502020204030204" pitchFamily="34" charset="0"/>
                          <a:cs typeface="Times New Roman" panose="02020603050405020304" pitchFamily="18" charset="0"/>
                        </a:rPr>
                        <a:t>Alan Watkins – Why You Feel What You Feel</a:t>
                      </a:r>
                      <a:endParaRPr lang="en-US" sz="1600" dirty="0">
                        <a:solidFill>
                          <a:schemeClr val="bg2"/>
                        </a:solidFill>
                        <a:latin typeface="Ingeborg" panose="02070503040600000004" pitchFamily="18" charset="77"/>
                        <a:ea typeface="Calibri" panose="020F0502020204030204" pitchFamily="34" charset="0"/>
                        <a:cs typeface="Times New Roman" panose="02020603050405020304" pitchFamily="18" charset="0"/>
                      </a:endParaRPr>
                    </a:p>
                    <a:p>
                      <a:pPr marL="800100" algn="l"/>
                      <a:r>
                        <a:rPr lang="en-US" sz="16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 </a:t>
                      </a:r>
                    </a:p>
                    <a:p>
                      <a:pPr algn="l"/>
                      <a:endParaRPr lang="en-US" sz="1600" dirty="0">
                        <a:solidFill>
                          <a:schemeClr val="bg2"/>
                        </a:solidFill>
                      </a:endParaRPr>
                    </a:p>
                  </a:txBody>
                  <a:tcPr/>
                </a:tc>
                <a:tc>
                  <a:txBody>
                    <a:bodyPr/>
                    <a:lstStyle/>
                    <a:p>
                      <a:pPr marL="342900" lvl="0" indent="-342900" algn="l">
                        <a:buFont typeface="Symbol" pitchFamily="2" charset="2"/>
                        <a:buChar char=""/>
                      </a:pPr>
                      <a:r>
                        <a:rPr lang="en-US" sz="1600" b="1" dirty="0">
                          <a:solidFill>
                            <a:schemeClr val="bg2"/>
                          </a:solidFill>
                          <a:latin typeface="Ingeborg" panose="02070503040600000004" pitchFamily="18" charset="77"/>
                          <a:ea typeface="Calibri" panose="020F0502020204030204" pitchFamily="34" charset="0"/>
                          <a:cs typeface="Times New Roman" panose="02020603050405020304" pitchFamily="18" charset="0"/>
                        </a:rPr>
                        <a:t>How To Process Your Emotions</a:t>
                      </a:r>
                      <a:endParaRPr lang="en-US" sz="1600" dirty="0">
                        <a:solidFill>
                          <a:schemeClr val="bg2"/>
                        </a:solidFill>
                        <a:latin typeface="Ingeborg" panose="02070503040600000004" pitchFamily="18" charset="77"/>
                        <a:ea typeface="Calibri" panose="020F0502020204030204" pitchFamily="34" charset="0"/>
                        <a:cs typeface="Times New Roman" panose="02020603050405020304" pitchFamily="18" charset="0"/>
                      </a:endParaRPr>
                    </a:p>
                    <a:p>
                      <a:pPr marL="342900" lvl="0" indent="-342900" algn="l">
                        <a:buFont typeface="Symbol" pitchFamily="2" charset="2"/>
                        <a:buChar char=""/>
                      </a:pPr>
                      <a:r>
                        <a:rPr lang="en-US" sz="1600" b="1" dirty="0">
                          <a:solidFill>
                            <a:schemeClr val="bg2"/>
                          </a:solidFill>
                          <a:latin typeface="Ingeborg" panose="02070503040600000004" pitchFamily="18" charset="77"/>
                          <a:ea typeface="Calibri" panose="020F0502020204030204" pitchFamily="34" charset="0"/>
                          <a:cs typeface="Times New Roman" panose="02020603050405020304" pitchFamily="18" charset="0"/>
                        </a:rPr>
                        <a:t>Why You Shouldn’t Trust Your Feelings</a:t>
                      </a:r>
                      <a:endParaRPr lang="en-US" sz="1600" dirty="0">
                        <a:solidFill>
                          <a:schemeClr val="bg2"/>
                        </a:solidFill>
                        <a:latin typeface="Ingeborg" panose="02070503040600000004" pitchFamily="18" charset="77"/>
                        <a:ea typeface="Calibri" panose="020F0502020204030204" pitchFamily="34" charset="0"/>
                        <a:cs typeface="Times New Roman" panose="02020603050405020304" pitchFamily="18" charset="0"/>
                      </a:endParaRPr>
                    </a:p>
                    <a:p>
                      <a:pPr marL="342900" lvl="0" indent="-342900" algn="l">
                        <a:buFont typeface="Symbol" pitchFamily="2" charset="2"/>
                        <a:buChar char=""/>
                      </a:pPr>
                      <a:r>
                        <a:rPr lang="en-US" sz="1600" b="1" dirty="0">
                          <a:solidFill>
                            <a:schemeClr val="bg2"/>
                          </a:solidFill>
                          <a:latin typeface="Ingeborg" panose="02070503040600000004" pitchFamily="18" charset="77"/>
                          <a:ea typeface="Calibri" panose="020F0502020204030204" pitchFamily="34" charset="0"/>
                          <a:cs typeface="Times New Roman" panose="02020603050405020304" pitchFamily="18" charset="0"/>
                        </a:rPr>
                        <a:t>Self Compassion</a:t>
                      </a:r>
                      <a:endParaRPr lang="en-US" sz="1600" dirty="0">
                        <a:solidFill>
                          <a:schemeClr val="bg2"/>
                        </a:solidFill>
                        <a:latin typeface="Ingeborg" panose="02070503040600000004" pitchFamily="18" charset="77"/>
                        <a:ea typeface="Calibri" panose="020F0502020204030204" pitchFamily="34" charset="0"/>
                        <a:cs typeface="Times New Roman" panose="02020603050405020304" pitchFamily="18" charset="0"/>
                      </a:endParaRPr>
                    </a:p>
                    <a:p>
                      <a:pPr marL="342900" lvl="0" indent="-342900" algn="l">
                        <a:buFont typeface="Symbol" pitchFamily="2" charset="2"/>
                        <a:buChar char=""/>
                      </a:pPr>
                      <a:r>
                        <a:rPr lang="en-US" sz="1600" b="1" dirty="0">
                          <a:solidFill>
                            <a:schemeClr val="bg2"/>
                          </a:solidFill>
                          <a:latin typeface="Ingeborg" panose="02070503040600000004" pitchFamily="18" charset="77"/>
                          <a:ea typeface="Calibri" panose="020F0502020204030204" pitchFamily="34" charset="0"/>
                          <a:cs typeface="Times New Roman" panose="02020603050405020304" pitchFamily="18" charset="0"/>
                        </a:rPr>
                        <a:t>How To Be Sad</a:t>
                      </a:r>
                      <a:endParaRPr lang="en-US" sz="1600" dirty="0">
                        <a:solidFill>
                          <a:schemeClr val="bg2"/>
                        </a:solidFill>
                        <a:latin typeface="Ingeborg" panose="02070503040600000004" pitchFamily="18" charset="77"/>
                        <a:ea typeface="Calibri" panose="020F0502020204030204" pitchFamily="34" charset="0"/>
                        <a:cs typeface="Times New Roman" panose="02020603050405020304" pitchFamily="18" charset="0"/>
                      </a:endParaRPr>
                    </a:p>
                    <a:p>
                      <a:pPr algn="l"/>
                      <a:endParaRPr lang="en-US" sz="1600" dirty="0">
                        <a:solidFill>
                          <a:schemeClr val="bg2"/>
                        </a:solidFill>
                      </a:endParaRPr>
                    </a:p>
                  </a:txBody>
                  <a:tcPr/>
                </a:tc>
                <a:extLst>
                  <a:ext uri="{0D108BD9-81ED-4DB2-BD59-A6C34878D82A}">
                    <a16:rowId xmlns:a16="http://schemas.microsoft.com/office/drawing/2014/main" val="3789265695"/>
                  </a:ext>
                </a:extLst>
              </a:tr>
            </a:tbl>
          </a:graphicData>
        </a:graphic>
      </p:graphicFrame>
    </p:spTree>
    <p:extLst>
      <p:ext uri="{BB962C8B-B14F-4D97-AF65-F5344CB8AC3E}">
        <p14:creationId xmlns:p14="http://schemas.microsoft.com/office/powerpoint/2010/main" val="1620952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C30CE-A876-4B47-A674-5981AFD6A2A0}"/>
              </a:ext>
            </a:extLst>
          </p:cNvPr>
          <p:cNvSpPr>
            <a:spLocks noGrp="1"/>
          </p:cNvSpPr>
          <p:nvPr>
            <p:ph type="title"/>
          </p:nvPr>
        </p:nvSpPr>
        <p:spPr/>
        <p:txBody>
          <a:bodyPr/>
          <a:lstStyle/>
          <a:p>
            <a:pPr algn="ctr"/>
            <a:r>
              <a:rPr lang="en-US" dirty="0"/>
              <a:t>Meditation </a:t>
            </a:r>
          </a:p>
        </p:txBody>
      </p:sp>
    </p:spTree>
    <p:extLst>
      <p:ext uri="{BB962C8B-B14F-4D97-AF65-F5344CB8AC3E}">
        <p14:creationId xmlns:p14="http://schemas.microsoft.com/office/powerpoint/2010/main" val="1265371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9AC17383-37FA-8E41-ACE2-113E11B59823}"/>
              </a:ext>
            </a:extLst>
          </p:cNvPr>
          <p:cNvSpPr txBox="1">
            <a:spLocks/>
          </p:cNvSpPr>
          <p:nvPr/>
        </p:nvSpPr>
        <p:spPr>
          <a:xfrm>
            <a:off x="471900" y="129125"/>
            <a:ext cx="8222100" cy="767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Ingeborg" panose="02070503040600000004" pitchFamily="18" charset="77"/>
                <a:ea typeface="Ingeborg" panose="02070503040600000004" pitchFamily="18"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dirty="0">
                <a:solidFill>
                  <a:srgbClr val="00B0F0"/>
                </a:solidFill>
              </a:rPr>
              <a:t>Action Plan </a:t>
            </a:r>
          </a:p>
        </p:txBody>
      </p:sp>
    </p:spTree>
    <p:extLst>
      <p:ext uri="{BB962C8B-B14F-4D97-AF65-F5344CB8AC3E}">
        <p14:creationId xmlns:p14="http://schemas.microsoft.com/office/powerpoint/2010/main" val="8793873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744D6-1DCA-8C4E-AF26-C841A017D823}"/>
              </a:ext>
            </a:extLst>
          </p:cNvPr>
          <p:cNvSpPr>
            <a:spLocks noGrp="1"/>
          </p:cNvSpPr>
          <p:nvPr>
            <p:ph type="title"/>
          </p:nvPr>
        </p:nvSpPr>
        <p:spPr>
          <a:xfrm>
            <a:off x="460950" y="211037"/>
            <a:ext cx="8222100" cy="1963500"/>
          </a:xfrm>
        </p:spPr>
        <p:txBody>
          <a:bodyPr/>
          <a:lstStyle/>
          <a:p>
            <a:r>
              <a:rPr lang="en-US" sz="3200" dirty="0"/>
              <a:t>Thank you for coming!</a:t>
            </a:r>
            <a:br>
              <a:rPr lang="en-US" sz="3200" dirty="0"/>
            </a:br>
            <a:r>
              <a:rPr lang="en-US" sz="3200" dirty="0"/>
              <a:t>We hope to see you all again next week!</a:t>
            </a:r>
          </a:p>
        </p:txBody>
      </p:sp>
      <p:sp>
        <p:nvSpPr>
          <p:cNvPr id="3" name="Text Placeholder 2">
            <a:extLst>
              <a:ext uri="{FF2B5EF4-FFF2-40B4-BE49-F238E27FC236}">
                <a16:creationId xmlns:a16="http://schemas.microsoft.com/office/drawing/2014/main" id="{72EA4ABD-61F5-5949-8DA6-9C72EBD6F6AF}"/>
              </a:ext>
            </a:extLst>
          </p:cNvPr>
          <p:cNvSpPr>
            <a:spLocks noGrp="1"/>
          </p:cNvSpPr>
          <p:nvPr>
            <p:ph type="body" idx="1"/>
          </p:nvPr>
        </p:nvSpPr>
        <p:spPr>
          <a:xfrm>
            <a:off x="-93133" y="2487355"/>
            <a:ext cx="9144000" cy="1300800"/>
          </a:xfrm>
        </p:spPr>
        <p:txBody>
          <a:bodyPr/>
          <a:lstStyle/>
          <a:p>
            <a:r>
              <a:rPr lang="en-US" dirty="0"/>
              <a:t>Next meeting </a:t>
            </a:r>
            <a:r>
              <a:rPr lang="en-US" u="sng" dirty="0"/>
              <a:t>Monday, November 18</a:t>
            </a:r>
            <a:r>
              <a:rPr lang="en-US" u="sng" baseline="30000" dirty="0"/>
              <a:t>th</a:t>
            </a:r>
            <a:r>
              <a:rPr lang="en-US" u="sng" dirty="0"/>
              <a:t> 10:30am Room 558</a:t>
            </a:r>
          </a:p>
          <a:p>
            <a:r>
              <a:rPr lang="en-US" dirty="0"/>
              <a:t>Focus on your action plan- think about the change you want to make</a:t>
            </a:r>
          </a:p>
          <a:p>
            <a:r>
              <a:rPr lang="en-US" dirty="0"/>
              <a:t>Bring in a healthy recipe to share with the group </a:t>
            </a:r>
          </a:p>
          <a:p>
            <a:r>
              <a:rPr lang="en-US" dirty="0"/>
              <a:t>Check out the resource guide- ask Norma if you need help contacting a resource </a:t>
            </a:r>
          </a:p>
        </p:txBody>
      </p:sp>
    </p:spTree>
    <p:extLst>
      <p:ext uri="{BB962C8B-B14F-4D97-AF65-F5344CB8AC3E}">
        <p14:creationId xmlns:p14="http://schemas.microsoft.com/office/powerpoint/2010/main" val="860871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E9F2-C3C3-824D-994C-79FE71898645}"/>
              </a:ext>
            </a:extLst>
          </p:cNvPr>
          <p:cNvSpPr>
            <a:spLocks noGrp="1"/>
          </p:cNvSpPr>
          <p:nvPr>
            <p:ph type="title"/>
          </p:nvPr>
        </p:nvSpPr>
        <p:spPr/>
        <p:txBody>
          <a:bodyPr/>
          <a:lstStyle/>
          <a:p>
            <a:r>
              <a:rPr lang="en-US" sz="3200" dirty="0"/>
              <a:t>Managing negative emotions </a:t>
            </a:r>
          </a:p>
        </p:txBody>
      </p:sp>
      <p:sp>
        <p:nvSpPr>
          <p:cNvPr id="4" name="Rectangle 3">
            <a:extLst>
              <a:ext uri="{FF2B5EF4-FFF2-40B4-BE49-F238E27FC236}">
                <a16:creationId xmlns:a16="http://schemas.microsoft.com/office/drawing/2014/main" id="{50B268A9-DF8F-D947-9865-76F8B6ED8A51}"/>
              </a:ext>
            </a:extLst>
          </p:cNvPr>
          <p:cNvSpPr/>
          <p:nvPr/>
        </p:nvSpPr>
        <p:spPr>
          <a:xfrm>
            <a:off x="98250" y="525916"/>
            <a:ext cx="8567120" cy="4493538"/>
          </a:xfrm>
          <a:prstGeom prst="rect">
            <a:avLst/>
          </a:prstGeom>
        </p:spPr>
        <p:txBody>
          <a:bodyPr wrap="square">
            <a:spAutoFit/>
          </a:bodyPr>
          <a:lstStyle/>
          <a:p>
            <a:r>
              <a:rPr lang="en-US" sz="2200" dirty="0">
                <a:latin typeface="Ingeborg" panose="02070503040600000004" pitchFamily="18" charset="77"/>
                <a:ea typeface="Calibri" panose="020F0502020204030204" pitchFamily="34" charset="0"/>
                <a:cs typeface="Times New Roman" panose="02020603050405020304" pitchFamily="18" charset="0"/>
              </a:rPr>
              <a:t> </a:t>
            </a:r>
          </a:p>
          <a:p>
            <a:r>
              <a:rPr lang="en-US" sz="2200" i="1" dirty="0">
                <a:solidFill>
                  <a:srgbClr val="2A2A2A"/>
                </a:solidFill>
                <a:latin typeface="Ingeborg" panose="02070503040600000004" pitchFamily="18" charset="77"/>
                <a:ea typeface="Calibri" panose="020F0502020204030204" pitchFamily="34" charset="0"/>
                <a:cs typeface="Times New Roman" panose="02020603050405020304" pitchFamily="18" charset="0"/>
              </a:rPr>
              <a:t>“A Negative emotion is defined as an unpleasant or unhappy emotion which is evoked in individuals to express a negative effect towards an event or person.”</a:t>
            </a:r>
            <a:endParaRPr lang="en-US" sz="2200" dirty="0">
              <a:latin typeface="Ingeborg" panose="02070503040600000004" pitchFamily="18" charset="77"/>
              <a:ea typeface="Calibri" panose="020F0502020204030204" pitchFamily="34" charset="0"/>
              <a:cs typeface="Times New Roman" panose="02020603050405020304" pitchFamily="18" charset="0"/>
            </a:endParaRPr>
          </a:p>
          <a:p>
            <a:r>
              <a:rPr lang="en-US" sz="2200" i="1" dirty="0">
                <a:solidFill>
                  <a:srgbClr val="2A2A2A"/>
                </a:solidFill>
                <a:latin typeface="Ingeborg" panose="02070503040600000004" pitchFamily="18" charset="77"/>
                <a:ea typeface="Calibri" panose="020F0502020204030204" pitchFamily="34" charset="0"/>
                <a:cs typeface="Times New Roman" panose="02020603050405020304" pitchFamily="18" charset="0"/>
              </a:rPr>
              <a:t> </a:t>
            </a:r>
            <a:endParaRPr lang="en-US" sz="2200" dirty="0">
              <a:latin typeface="Ingeborg" panose="02070503040600000004" pitchFamily="18" charset="77"/>
              <a:ea typeface="Calibri" panose="020F0502020204030204" pitchFamily="34" charset="0"/>
              <a:cs typeface="Times New Roman" panose="02020603050405020304" pitchFamily="18" charset="0"/>
            </a:endParaRPr>
          </a:p>
          <a:p>
            <a:r>
              <a:rPr lang="en-US" sz="2200" dirty="0">
                <a:solidFill>
                  <a:srgbClr val="2A2A2A"/>
                </a:solidFill>
                <a:latin typeface="Ingeborg" panose="02070503040600000004" pitchFamily="18" charset="77"/>
                <a:ea typeface="Times New Roman" panose="02020603050405020304" pitchFamily="18" charset="0"/>
              </a:rPr>
              <a:t>All emotions are </a:t>
            </a:r>
            <a:r>
              <a:rPr lang="en-US" sz="2200" b="1" u="sng" dirty="0">
                <a:solidFill>
                  <a:srgbClr val="464A61"/>
                </a:solidFill>
                <a:latin typeface="Ingeborg" panose="02070503040600000004" pitchFamily="18" charset="77"/>
                <a:ea typeface="Times New Roman" panose="02020603050405020304" pitchFamily="18" charset="0"/>
                <a:hlinkClick r:id="rId2"/>
              </a:rPr>
              <a:t>completely normal</a:t>
            </a:r>
            <a:r>
              <a:rPr lang="en-US" sz="2200" dirty="0">
                <a:solidFill>
                  <a:srgbClr val="2A2A2A"/>
                </a:solidFill>
                <a:latin typeface="Ingeborg" panose="02070503040600000004" pitchFamily="18" charset="77"/>
                <a:ea typeface="Times New Roman" panose="02020603050405020304" pitchFamily="18" charset="0"/>
              </a:rPr>
              <a:t> to experience. </a:t>
            </a:r>
          </a:p>
          <a:p>
            <a:endParaRPr lang="en-US" sz="2200" dirty="0">
              <a:latin typeface="Ingeborg" panose="02070503040600000004" pitchFamily="18" charset="77"/>
              <a:ea typeface="Times New Roman" panose="02020603050405020304" pitchFamily="18" charset="0"/>
            </a:endParaRPr>
          </a:p>
          <a:p>
            <a:r>
              <a:rPr lang="en-US" sz="2200" dirty="0">
                <a:solidFill>
                  <a:srgbClr val="2A2A2A"/>
                </a:solidFill>
                <a:latin typeface="Ingeborg" panose="02070503040600000004" pitchFamily="18" charset="77"/>
                <a:ea typeface="Times New Roman" panose="02020603050405020304" pitchFamily="18" charset="0"/>
              </a:rPr>
              <a:t>Emotions are a part of our ingrained DNA.</a:t>
            </a:r>
          </a:p>
          <a:p>
            <a:endParaRPr lang="en-US" sz="2200" dirty="0">
              <a:latin typeface="Ingeborg" panose="02070503040600000004" pitchFamily="18" charset="77"/>
              <a:ea typeface="Times New Roman" panose="02020603050405020304" pitchFamily="18" charset="0"/>
            </a:endParaRPr>
          </a:p>
          <a:p>
            <a:r>
              <a:rPr lang="en-US" sz="2200" dirty="0">
                <a:solidFill>
                  <a:srgbClr val="2A2A2A"/>
                </a:solidFill>
                <a:latin typeface="Ingeborg" panose="02070503040600000004" pitchFamily="18" charset="77"/>
                <a:ea typeface="Times New Roman" panose="02020603050405020304" pitchFamily="18" charset="0"/>
              </a:rPr>
              <a:t>What is more important, is understanding when and why negative emotions might arise, and developing positive behaviors to address them.</a:t>
            </a:r>
            <a:br>
              <a:rPr lang="en-US" sz="2200" dirty="0">
                <a:solidFill>
                  <a:srgbClr val="2A2A2A"/>
                </a:solidFill>
                <a:latin typeface="Times New Roman" panose="02020603050405020304" pitchFamily="18" charset="0"/>
                <a:ea typeface="Times New Roman" panose="02020603050405020304" pitchFamily="18" charset="0"/>
              </a:rPr>
            </a:br>
            <a:endParaRPr lang="en-US" sz="2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96259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325D82-FD15-6248-B535-4FB50B1EADB5}"/>
              </a:ext>
            </a:extLst>
          </p:cNvPr>
          <p:cNvSpPr/>
          <p:nvPr/>
        </p:nvSpPr>
        <p:spPr>
          <a:xfrm>
            <a:off x="177799" y="110067"/>
            <a:ext cx="8779933" cy="4850815"/>
          </a:xfrm>
          <a:prstGeom prst="rect">
            <a:avLst/>
          </a:prstGeom>
        </p:spPr>
        <p:txBody>
          <a:bodyPr wrap="square">
            <a:spAutoFit/>
          </a:bodyPr>
          <a:lstStyle/>
          <a:p>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Negative emotions arise after a negative emotional experience</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 </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dirty="0">
                <a:latin typeface="Ingeborg" panose="02070503040600000004" pitchFamily="18" charset="77"/>
                <a:ea typeface="Calibri" panose="020F0502020204030204" pitchFamily="34" charset="0"/>
                <a:cs typeface="Times New Roman" panose="02020603050405020304" pitchFamily="18" charset="0"/>
              </a:rPr>
              <a:t>And are the end product of that experience</a:t>
            </a:r>
          </a:p>
          <a:p>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 </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dirty="0">
                <a:latin typeface="Ingeborg" panose="02070503040600000004" pitchFamily="18" charset="77"/>
                <a:ea typeface="Calibri" panose="020F0502020204030204" pitchFamily="34" charset="0"/>
                <a:cs typeface="Times New Roman" panose="02020603050405020304" pitchFamily="18" charset="0"/>
              </a:rPr>
              <a:t>Holding on to negative emotions is called </a:t>
            </a:r>
            <a:r>
              <a:rPr lang="en-US" sz="3000" b="1" dirty="0">
                <a:latin typeface="Ingeborg" panose="02070503040600000004" pitchFamily="18" charset="77"/>
                <a:ea typeface="Calibri" panose="020F0502020204030204" pitchFamily="34" charset="0"/>
                <a:cs typeface="Times New Roman" panose="02020603050405020304" pitchFamily="18" charset="0"/>
              </a:rPr>
              <a:t>Rumination. </a:t>
            </a:r>
          </a:p>
          <a:p>
            <a:r>
              <a:rPr lang="en-US" sz="2500" dirty="0">
                <a:latin typeface="Ingeborg" panose="02070503040600000004" pitchFamily="18" charset="77"/>
                <a:ea typeface="Calibri" panose="020F0502020204030204" pitchFamily="34" charset="0"/>
                <a:cs typeface="Times New Roman" panose="02020603050405020304" pitchFamily="18" charset="0"/>
              </a:rPr>
              <a:t>The </a:t>
            </a:r>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tendency to keep thinking, replaying, or obsessing over negative emotional situations and experiences.  </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dirty="0">
                <a:latin typeface="Ingeborg" panose="02070503040600000004" pitchFamily="18" charset="77"/>
                <a:ea typeface="Calibri" panose="020F0502020204030204" pitchFamily="34" charset="0"/>
                <a:cs typeface="Times New Roman" panose="02020603050405020304" pitchFamily="18" charset="0"/>
              </a:rPr>
              <a:t> </a:t>
            </a:r>
          </a:p>
          <a:p>
            <a:r>
              <a:rPr lang="en-US" sz="2500" dirty="0">
                <a:latin typeface="Ingeborg" panose="02070503040600000004" pitchFamily="18" charset="77"/>
                <a:ea typeface="Calibri" panose="020F0502020204030204" pitchFamily="34" charset="0"/>
                <a:cs typeface="Times New Roman" panose="02020603050405020304" pitchFamily="18" charset="0"/>
              </a:rPr>
              <a:t>The question is how long are we going to react to negative experiences</a:t>
            </a:r>
          </a:p>
          <a:p>
            <a:pPr>
              <a:lnSpc>
                <a:spcPct val="107000"/>
              </a:lnSpc>
              <a:spcAft>
                <a:spcPts val="800"/>
              </a:spcAft>
            </a:pPr>
            <a:br>
              <a:rPr lang="en-US" dirty="0">
                <a:latin typeface="Times New Roman" panose="02020603050405020304" pitchFamily="18" charset="0"/>
                <a:ea typeface="Calibri" panose="020F0502020204030204" pitchFamily="34" charset="0"/>
              </a:rPr>
            </a:b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5055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E5BB4C0-DCC7-7E41-82B8-3F09224D0AAA}"/>
              </a:ext>
            </a:extLst>
          </p:cNvPr>
          <p:cNvSpPr/>
          <p:nvPr/>
        </p:nvSpPr>
        <p:spPr>
          <a:xfrm>
            <a:off x="135465" y="-397934"/>
            <a:ext cx="8805333" cy="5432256"/>
          </a:xfrm>
          <a:prstGeom prst="rect">
            <a:avLst/>
          </a:prstGeom>
        </p:spPr>
        <p:txBody>
          <a:bodyPr wrap="square">
            <a:spAutoFit/>
          </a:bodyPr>
          <a:lstStyle/>
          <a:p>
            <a:r>
              <a:rPr lang="en-US" sz="2500" dirty="0">
                <a:latin typeface="Ingeborg" panose="02070503040600000004" pitchFamily="18" charset="77"/>
                <a:ea typeface="Calibri" panose="020F0502020204030204" pitchFamily="34" charset="0"/>
                <a:cs typeface="Times New Roman" panose="02020603050405020304" pitchFamily="18" charset="0"/>
              </a:rPr>
              <a:t> </a:t>
            </a:r>
          </a:p>
          <a:p>
            <a:r>
              <a:rPr lang="en-US" sz="2500" dirty="0">
                <a:latin typeface="Ingeborg" panose="02070503040600000004" pitchFamily="18" charset="77"/>
                <a:ea typeface="Calibri" panose="020F0502020204030204" pitchFamily="34" charset="0"/>
                <a:cs typeface="Times New Roman" panose="02020603050405020304" pitchFamily="18" charset="0"/>
              </a:rPr>
              <a:t>For example, a therapist treating someone for trauma who may have been </a:t>
            </a:r>
          </a:p>
          <a:p>
            <a:pPr marL="342900" indent="-342900">
              <a:buFont typeface="Arial" panose="020B0604020202020204" pitchFamily="34" charset="0"/>
              <a:buChar char="•"/>
            </a:pPr>
            <a:endParaRPr lang="en-US" sz="2500" dirty="0">
              <a:latin typeface="Ingeborg" panose="02070503040600000004" pitchFamily="18" charset="77"/>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500" dirty="0">
                <a:latin typeface="Ingeborg" panose="02070503040600000004" pitchFamily="18" charset="77"/>
                <a:ea typeface="Calibri" panose="020F0502020204030204" pitchFamily="34" charset="0"/>
                <a:cs typeface="Times New Roman" panose="02020603050405020304" pitchFamily="18" charset="0"/>
              </a:rPr>
              <a:t>Assaulted</a:t>
            </a:r>
          </a:p>
          <a:p>
            <a:pPr marL="342900" indent="-342900">
              <a:buFont typeface="Arial" panose="020B0604020202020204" pitchFamily="34" charset="0"/>
              <a:buChar char="•"/>
            </a:pPr>
            <a:r>
              <a:rPr lang="en-US" sz="2500" dirty="0">
                <a:latin typeface="Ingeborg" panose="02070503040600000004" pitchFamily="18" charset="77"/>
                <a:ea typeface="Calibri" panose="020F0502020204030204" pitchFamily="34" charset="0"/>
                <a:cs typeface="Times New Roman" panose="02020603050405020304" pitchFamily="18" charset="0"/>
              </a:rPr>
              <a:t>Abused</a:t>
            </a:r>
          </a:p>
          <a:p>
            <a:pPr marL="342900" indent="-342900">
              <a:buFont typeface="Arial" panose="020B0604020202020204" pitchFamily="34" charset="0"/>
              <a:buChar char="•"/>
            </a:pPr>
            <a:r>
              <a:rPr lang="en-US" sz="2500" dirty="0">
                <a:latin typeface="Ingeborg" panose="02070503040600000004" pitchFamily="18" charset="77"/>
                <a:ea typeface="Calibri" panose="020F0502020204030204" pitchFamily="34" charset="0"/>
                <a:cs typeface="Times New Roman" panose="02020603050405020304" pitchFamily="18" charset="0"/>
              </a:rPr>
              <a:t>Experienced sudden loss, serious accident</a:t>
            </a:r>
          </a:p>
          <a:p>
            <a:pPr marL="342900" indent="-342900">
              <a:buFont typeface="Arial" panose="020B0604020202020204" pitchFamily="34" charset="0"/>
              <a:buChar char="•"/>
            </a:pPr>
            <a:r>
              <a:rPr lang="en-US" sz="2500" dirty="0">
                <a:latin typeface="Ingeborg" panose="02070503040600000004" pitchFamily="18" charset="77"/>
                <a:ea typeface="Calibri" panose="020F0502020204030204" pitchFamily="34" charset="0"/>
                <a:cs typeface="Times New Roman" panose="02020603050405020304" pitchFamily="18" charset="0"/>
              </a:rPr>
              <a:t>Other difficult situations</a:t>
            </a:r>
          </a:p>
          <a:p>
            <a:r>
              <a:rPr lang="en-US" sz="2500" dirty="0">
                <a:latin typeface="Ingeborg" panose="02070503040600000004" pitchFamily="18" charset="77"/>
                <a:ea typeface="Calibri" panose="020F0502020204030204" pitchFamily="34" charset="0"/>
                <a:cs typeface="Times New Roman" panose="02020603050405020304" pitchFamily="18" charset="0"/>
              </a:rPr>
              <a:t> </a:t>
            </a:r>
          </a:p>
          <a:p>
            <a:r>
              <a:rPr lang="en-US" sz="2500" dirty="0">
                <a:latin typeface="Ingeborg" panose="02070503040600000004" pitchFamily="18" charset="77"/>
                <a:ea typeface="Calibri" panose="020F0502020204030204" pitchFamily="34" charset="0"/>
                <a:cs typeface="Times New Roman" panose="02020603050405020304" pitchFamily="18" charset="0"/>
              </a:rPr>
              <a:t>Doesn’t ask that person to revisit the event because once they revisit that negative event, it opens up that box.</a:t>
            </a:r>
          </a:p>
          <a:p>
            <a:r>
              <a:rPr lang="en-US" sz="2500" dirty="0">
                <a:latin typeface="Ingeborg" panose="02070503040600000004" pitchFamily="18" charset="77"/>
                <a:ea typeface="Calibri" panose="020F0502020204030204" pitchFamily="34" charset="0"/>
                <a:cs typeface="Times New Roman" panose="02020603050405020304" pitchFamily="18" charset="0"/>
              </a:rPr>
              <a:t>The goal is to overcome the emotion because that’s what’s left from the event. </a:t>
            </a:r>
            <a:br>
              <a:rPr lang="en-US" dirty="0">
                <a:latin typeface="Times New Roman" panose="02020603050405020304" pitchFamily="18" charset="0"/>
                <a:ea typeface="Calibri" panose="020F0502020204030204" pitchFamily="34" charset="0"/>
                <a:cs typeface="Times New Roman" panose="02020603050405020304" pitchFamily="18" charset="0"/>
              </a:rPr>
            </a:br>
            <a:br>
              <a:rPr lang="en-US" dirty="0">
                <a:latin typeface="Times New Roman" panose="02020603050405020304" pitchFamily="18" charset="0"/>
                <a:ea typeface="Calibri" panose="020F0502020204030204" pitchFamily="34" charset="0"/>
                <a:cs typeface="Times New Roman" panose="02020603050405020304" pitchFamily="18" charset="0"/>
              </a:rPr>
            </a:b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6364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DA87285-46EA-3249-B7B6-65F4738CC92B}"/>
              </a:ext>
            </a:extLst>
          </p:cNvPr>
          <p:cNvSpPr/>
          <p:nvPr/>
        </p:nvSpPr>
        <p:spPr>
          <a:xfrm>
            <a:off x="160867" y="0"/>
            <a:ext cx="8712200" cy="5232135"/>
          </a:xfrm>
          <a:prstGeom prst="rect">
            <a:avLst/>
          </a:prstGeom>
        </p:spPr>
        <p:txBody>
          <a:bodyPr wrap="square">
            <a:spAutoFit/>
          </a:bodyPr>
          <a:lstStyle/>
          <a:p>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Rumination is linked to</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 </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u="sng" dirty="0">
                <a:solidFill>
                  <a:srgbClr val="2A2A2A"/>
                </a:solidFill>
                <a:latin typeface="Ingeborg" panose="02070503040600000004" pitchFamily="18" charset="77"/>
                <a:ea typeface="Calibri" panose="020F0502020204030204" pitchFamily="34" charset="0"/>
                <a:cs typeface="Times New Roman" panose="02020603050405020304" pitchFamily="18" charset="0"/>
              </a:rPr>
              <a:t>Harmful Coping Behaviors</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Overeating</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Smoking </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Excessive alcohol consumption</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 </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r>
              <a:rPr lang="en-US" sz="2500" u="sng" dirty="0">
                <a:solidFill>
                  <a:srgbClr val="2A2A2A"/>
                </a:solidFill>
                <a:latin typeface="Ingeborg" panose="02070503040600000004" pitchFamily="18" charset="77"/>
                <a:ea typeface="Calibri" panose="020F0502020204030204" pitchFamily="34" charset="0"/>
                <a:cs typeface="Times New Roman" panose="02020603050405020304" pitchFamily="18" charset="0"/>
              </a:rPr>
              <a:t>Physical Health Consequences</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Insomnia </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High blood pressure</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Cardiovascular disease</a:t>
            </a:r>
            <a:endParaRPr lang="en-US" sz="2500" dirty="0">
              <a:latin typeface="Ingeborg" panose="02070503040600000004" pitchFamily="18" charset="77"/>
              <a:ea typeface="Calibri" panose="020F0502020204030204" pitchFamily="34" charset="0"/>
              <a:cs typeface="Times New Roman" panose="02020603050405020304" pitchFamily="18" charset="0"/>
            </a:endParaRPr>
          </a:p>
          <a:p>
            <a:pPr marL="342900" lvl="0" indent="-342900">
              <a:buFont typeface="Symbol" pitchFamily="2" charset="2"/>
              <a:buChar char=""/>
            </a:pPr>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Clinical anxiety and depression </a:t>
            </a:r>
            <a:b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br>
            <a:endParaRPr lang="en-US" sz="2500" dirty="0">
              <a:effectLst/>
              <a:latin typeface="Ingeborg" panose="02070503040600000004" pitchFamily="18" charset="77"/>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57591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84ABD2C-4E3F-9445-BC30-8DD3A468ECD5}"/>
              </a:ext>
            </a:extLst>
          </p:cNvPr>
          <p:cNvSpPr/>
          <p:nvPr/>
        </p:nvSpPr>
        <p:spPr>
          <a:xfrm>
            <a:off x="0" y="115269"/>
            <a:ext cx="9144000" cy="4093428"/>
          </a:xfrm>
          <a:prstGeom prst="rect">
            <a:avLst/>
          </a:prstGeom>
        </p:spPr>
        <p:txBody>
          <a:bodyPr wrap="square">
            <a:spAutoFit/>
          </a:bodyPr>
          <a:lstStyle/>
          <a:p>
            <a:r>
              <a:rPr lang="en-US" sz="2000" dirty="0">
                <a:latin typeface="Ingeborg" panose="02070503040600000004" pitchFamily="18" charset="77"/>
                <a:ea typeface="Calibri" panose="020F0502020204030204" pitchFamily="34" charset="0"/>
                <a:cs typeface="Times New Roman" panose="02020603050405020304" pitchFamily="18" charset="0"/>
              </a:rPr>
              <a:t>If we hold on to negative emotional reactions for a long time, sooner or later that becomes our identify. The way other people see and experience us. </a:t>
            </a:r>
          </a:p>
          <a:p>
            <a:endParaRPr lang="en-US" sz="2000" dirty="0">
              <a:latin typeface="Ingeborg" panose="02070503040600000004" pitchFamily="18" charset="77"/>
              <a:ea typeface="Calibri" panose="020F0502020204030204" pitchFamily="34" charset="0"/>
              <a:cs typeface="Times New Roman" panose="02020603050405020304" pitchFamily="18" charset="0"/>
            </a:endParaRPr>
          </a:p>
          <a:p>
            <a:r>
              <a:rPr lang="en-US" sz="2000" dirty="0">
                <a:latin typeface="Ingeborg" panose="02070503040600000004" pitchFamily="18" charset="77"/>
                <a:ea typeface="Calibri" panose="020F0502020204030204" pitchFamily="34" charset="0"/>
                <a:cs typeface="Times New Roman" panose="02020603050405020304" pitchFamily="18" charset="0"/>
              </a:rPr>
              <a:t>They will say to us  </a:t>
            </a:r>
          </a:p>
          <a:p>
            <a:r>
              <a:rPr lang="en-US" sz="2000" dirty="0">
                <a:latin typeface="Ingeborg" panose="02070503040600000004" pitchFamily="18" charset="77"/>
                <a:ea typeface="Calibri" panose="020F0502020204030204" pitchFamily="34" charset="0"/>
                <a:cs typeface="Times New Roman" panose="02020603050405020304" pitchFamily="18" charset="0"/>
              </a:rPr>
              <a:t> </a:t>
            </a:r>
          </a:p>
          <a:p>
            <a:r>
              <a:rPr lang="en-US" sz="2000" dirty="0">
                <a:latin typeface="Ingeborg" panose="02070503040600000004" pitchFamily="18" charset="77"/>
                <a:ea typeface="Calibri" panose="020F0502020204030204" pitchFamily="34" charset="0"/>
                <a:cs typeface="Times New Roman" panose="02020603050405020304" pitchFamily="18" charset="0"/>
              </a:rPr>
              <a:t>Why are you so </a:t>
            </a:r>
            <a:r>
              <a:rPr lang="en-US" sz="2000" b="1" dirty="0">
                <a:solidFill>
                  <a:srgbClr val="806000"/>
                </a:solidFill>
                <a:latin typeface="Ingeborg" panose="02070503040600000004" pitchFamily="18" charset="77"/>
                <a:ea typeface="Calibri" panose="020F0502020204030204" pitchFamily="34" charset="0"/>
                <a:cs typeface="Times New Roman" panose="02020603050405020304" pitchFamily="18" charset="0"/>
              </a:rPr>
              <a:t>BITTER?</a:t>
            </a:r>
            <a:r>
              <a:rPr lang="en-US" sz="2000" dirty="0">
                <a:latin typeface="Ingeborg" panose="02070503040600000004" pitchFamily="18" charset="77"/>
                <a:ea typeface="Calibri" panose="020F0502020204030204" pitchFamily="34" charset="0"/>
                <a:cs typeface="Times New Roman" panose="02020603050405020304" pitchFamily="18" charset="0"/>
              </a:rPr>
              <a:t> (Nasty, vicious, hostile, harsh)</a:t>
            </a:r>
          </a:p>
          <a:p>
            <a:r>
              <a:rPr lang="en-US" sz="2000" dirty="0">
                <a:latin typeface="Ingeborg" panose="02070503040600000004" pitchFamily="18" charset="77"/>
                <a:ea typeface="Calibri" panose="020F0502020204030204" pitchFamily="34" charset="0"/>
                <a:cs typeface="Times New Roman" panose="02020603050405020304" pitchFamily="18" charset="0"/>
              </a:rPr>
              <a:t>Why are you so </a:t>
            </a:r>
            <a:r>
              <a:rPr lang="en-US" sz="2000" b="1" dirty="0">
                <a:solidFill>
                  <a:srgbClr val="FF0000"/>
                </a:solidFill>
                <a:latin typeface="Ingeborg" panose="02070503040600000004" pitchFamily="18" charset="77"/>
                <a:ea typeface="Calibri" panose="020F0502020204030204" pitchFamily="34" charset="0"/>
                <a:cs typeface="Times New Roman" panose="02020603050405020304" pitchFamily="18" charset="0"/>
              </a:rPr>
              <a:t>ANGRY?</a:t>
            </a:r>
            <a:r>
              <a:rPr lang="en-US" sz="2000" dirty="0">
                <a:latin typeface="Ingeborg" panose="02070503040600000004" pitchFamily="18" charset="77"/>
                <a:ea typeface="Calibri" panose="020F0502020204030204" pitchFamily="34" charset="0"/>
                <a:cs typeface="Times New Roman" panose="02020603050405020304" pitchFamily="18" charset="0"/>
              </a:rPr>
              <a:t> (irritated, annoyed, mad)</a:t>
            </a:r>
          </a:p>
          <a:p>
            <a:r>
              <a:rPr lang="en-US" sz="2000" dirty="0">
                <a:latin typeface="Ingeborg" panose="02070503040600000004" pitchFamily="18" charset="77"/>
                <a:ea typeface="Calibri" panose="020F0502020204030204" pitchFamily="34" charset="0"/>
                <a:cs typeface="Times New Roman" panose="02020603050405020304" pitchFamily="18" charset="0"/>
              </a:rPr>
              <a:t>Why are you so </a:t>
            </a:r>
            <a:r>
              <a:rPr lang="en-US" sz="2000" b="1" dirty="0">
                <a:solidFill>
                  <a:srgbClr val="00B050"/>
                </a:solidFill>
                <a:latin typeface="Ingeborg" panose="02070503040600000004" pitchFamily="18" charset="77"/>
                <a:ea typeface="Calibri" panose="020F0502020204030204" pitchFamily="34" charset="0"/>
                <a:cs typeface="Times New Roman" panose="02020603050405020304" pitchFamily="18" charset="0"/>
              </a:rPr>
              <a:t>JEALOUS?</a:t>
            </a:r>
            <a:r>
              <a:rPr lang="en-US" sz="2000" dirty="0">
                <a:latin typeface="Ingeborg" panose="02070503040600000004" pitchFamily="18" charset="77"/>
                <a:ea typeface="Calibri" panose="020F0502020204030204" pitchFamily="34" charset="0"/>
                <a:cs typeface="Times New Roman" panose="02020603050405020304" pitchFamily="18" charset="0"/>
              </a:rPr>
              <a:t> (envious, green-eye, resentful)</a:t>
            </a:r>
          </a:p>
          <a:p>
            <a:r>
              <a:rPr lang="en-US" sz="2000" dirty="0">
                <a:latin typeface="Ingeborg" panose="02070503040600000004" pitchFamily="18" charset="77"/>
                <a:ea typeface="Calibri" panose="020F0502020204030204" pitchFamily="34" charset="0"/>
                <a:cs typeface="Times New Roman" panose="02020603050405020304" pitchFamily="18" charset="0"/>
              </a:rPr>
              <a:t>Why are you so </a:t>
            </a:r>
            <a:r>
              <a:rPr lang="en-US" sz="2000" b="1" dirty="0">
                <a:solidFill>
                  <a:srgbClr val="BF8F00"/>
                </a:solidFill>
                <a:latin typeface="Ingeborg" panose="02070503040600000004" pitchFamily="18" charset="77"/>
                <a:ea typeface="Calibri" panose="020F0502020204030204" pitchFamily="34" charset="0"/>
                <a:cs typeface="Times New Roman" panose="02020603050405020304" pitchFamily="18" charset="0"/>
              </a:rPr>
              <a:t>FRUSTRATED? </a:t>
            </a:r>
            <a:r>
              <a:rPr lang="en-US" sz="2000" dirty="0">
                <a:latin typeface="Ingeborg" panose="02070503040600000004" pitchFamily="18" charset="77"/>
                <a:ea typeface="Calibri" panose="020F0502020204030204" pitchFamily="34" charset="0"/>
                <a:cs typeface="Times New Roman" panose="02020603050405020304" pitchFamily="18" charset="0"/>
              </a:rPr>
              <a:t>(unsatisfied, exasperated, discouraged, aggravated)</a:t>
            </a:r>
          </a:p>
          <a:p>
            <a:r>
              <a:rPr lang="en-US" sz="2000" dirty="0">
                <a:latin typeface="Ingeborg" panose="02070503040600000004" pitchFamily="18" charset="77"/>
                <a:ea typeface="Calibri" panose="020F0502020204030204" pitchFamily="34" charset="0"/>
                <a:cs typeface="Times New Roman" panose="02020603050405020304" pitchFamily="18" charset="0"/>
              </a:rPr>
              <a:t>Why are you so </a:t>
            </a:r>
            <a:r>
              <a:rPr lang="en-US" sz="2000" b="1" dirty="0">
                <a:latin typeface="Ingeborg" panose="02070503040600000004" pitchFamily="18" charset="77"/>
                <a:ea typeface="Calibri" panose="020F0502020204030204" pitchFamily="34" charset="0"/>
                <a:cs typeface="Times New Roman" panose="02020603050405020304" pitchFamily="18" charset="0"/>
              </a:rPr>
              <a:t>SCARED?</a:t>
            </a:r>
            <a:r>
              <a:rPr lang="en-US" sz="2000" dirty="0">
                <a:latin typeface="Ingeborg" panose="02070503040600000004" pitchFamily="18" charset="77"/>
                <a:ea typeface="Calibri" panose="020F0502020204030204" pitchFamily="34" charset="0"/>
                <a:cs typeface="Times New Roman" panose="02020603050405020304" pitchFamily="18" charset="0"/>
              </a:rPr>
              <a:t> (nervous, terrified, fearful, worried, anxious)</a:t>
            </a:r>
          </a:p>
          <a:p>
            <a:r>
              <a:rPr lang="en-US" sz="2000" dirty="0">
                <a:latin typeface="Ingeborg" panose="02070503040600000004" pitchFamily="18" charset="77"/>
                <a:ea typeface="Calibri" panose="020F0502020204030204" pitchFamily="34" charset="0"/>
                <a:cs typeface="Times New Roman" panose="02020603050405020304" pitchFamily="18" charset="0"/>
              </a:rPr>
              <a:t>Why are you </a:t>
            </a:r>
            <a:r>
              <a:rPr lang="en-US" sz="2000" b="1" dirty="0">
                <a:solidFill>
                  <a:srgbClr val="595959"/>
                </a:solidFill>
                <a:latin typeface="Ingeborg" panose="02070503040600000004" pitchFamily="18" charset="77"/>
                <a:ea typeface="Calibri" panose="020F0502020204030204" pitchFamily="34" charset="0"/>
                <a:cs typeface="Times New Roman" panose="02020603050405020304" pitchFamily="18" charset="0"/>
              </a:rPr>
              <a:t>SHAMEFUL?</a:t>
            </a:r>
            <a:r>
              <a:rPr lang="en-US" sz="2000" dirty="0">
                <a:latin typeface="Ingeborg" panose="02070503040600000004" pitchFamily="18" charset="77"/>
                <a:ea typeface="Calibri" panose="020F0502020204030204" pitchFamily="34" charset="0"/>
                <a:cs typeface="Times New Roman" panose="02020603050405020304" pitchFamily="18" charset="0"/>
              </a:rPr>
              <a:t> (embarrassed, humiliated, disgraced)</a:t>
            </a:r>
          </a:p>
          <a:p>
            <a:r>
              <a:rPr lang="en-US" sz="2000" dirty="0">
                <a:latin typeface="Ingeborg" panose="02070503040600000004" pitchFamily="18" charset="77"/>
                <a:ea typeface="Calibri" panose="020F0502020204030204" pitchFamily="34" charset="0"/>
                <a:cs typeface="Times New Roman" panose="02020603050405020304" pitchFamily="18" charset="0"/>
              </a:rPr>
              <a:t>Why are you </a:t>
            </a:r>
            <a:r>
              <a:rPr lang="en-US" sz="2000" dirty="0">
                <a:solidFill>
                  <a:srgbClr val="990000"/>
                </a:solidFill>
                <a:latin typeface="Ingeborg" panose="02070503040600000004" pitchFamily="18" charset="77"/>
                <a:ea typeface="Calibri" panose="020F0502020204030204" pitchFamily="34" charset="0"/>
                <a:cs typeface="Times New Roman" panose="02020603050405020304" pitchFamily="18" charset="0"/>
              </a:rPr>
              <a:t>SUFFERING </a:t>
            </a:r>
            <a:r>
              <a:rPr lang="en-US" sz="2000" dirty="0">
                <a:latin typeface="Ingeborg" panose="02070503040600000004" pitchFamily="18" charset="77"/>
                <a:ea typeface="Calibri" panose="020F0502020204030204" pitchFamily="34" charset="0"/>
                <a:cs typeface="Times New Roman" panose="02020603050405020304" pitchFamily="18" charset="0"/>
              </a:rPr>
              <a:t>so much? (grief, misery, sorrow, emotional pain)</a:t>
            </a:r>
            <a:endParaRPr lang="en-US" sz="2000" dirty="0">
              <a:effectLst/>
              <a:latin typeface="Ingeborg" panose="02070503040600000004" pitchFamily="18" charset="77"/>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8113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44BFE24-C566-FC44-B759-CE634B5AC474}"/>
              </a:ext>
            </a:extLst>
          </p:cNvPr>
          <p:cNvSpPr/>
          <p:nvPr/>
        </p:nvSpPr>
        <p:spPr>
          <a:xfrm>
            <a:off x="126999" y="-25400"/>
            <a:ext cx="8949267" cy="4686283"/>
          </a:xfrm>
          <a:prstGeom prst="rect">
            <a:avLst/>
          </a:prstGeom>
        </p:spPr>
        <p:txBody>
          <a:bodyPr wrap="square">
            <a:spAutoFit/>
          </a:bodyPr>
          <a:lstStyle/>
          <a:p>
            <a:pPr>
              <a:lnSpc>
                <a:spcPct val="107000"/>
              </a:lnSpc>
              <a:spcAft>
                <a:spcPts val="800"/>
              </a:spcAft>
            </a:pPr>
            <a:r>
              <a:rPr lang="en-US" sz="2500" dirty="0">
                <a:solidFill>
                  <a:srgbClr val="2A2A2A"/>
                </a:solidFill>
                <a:latin typeface="Ingeborg" panose="02070503040600000004" pitchFamily="18" charset="77"/>
                <a:ea typeface="Calibri" panose="020F0502020204030204" pitchFamily="34" charset="0"/>
                <a:cs typeface="Times New Roman" panose="02020603050405020304" pitchFamily="18" charset="0"/>
              </a:rPr>
              <a:t>Rumination increases our brain’s stress response circuit, meaning our body gets unnecessarily flooded with the stress hormone cortisol. </a:t>
            </a:r>
            <a:br>
              <a:rPr lang="en-US" sz="2500" dirty="0">
                <a:latin typeface="Ingeborg" panose="02070503040600000004" pitchFamily="18" charset="77"/>
                <a:ea typeface="Calibri" panose="020F0502020204030204" pitchFamily="34" charset="0"/>
                <a:cs typeface="Times New Roman" panose="02020603050405020304" pitchFamily="18" charset="0"/>
              </a:rPr>
            </a:br>
            <a:endParaRPr lang="en-US" sz="2500" dirty="0">
              <a:latin typeface="Ingeborg" panose="02070503040600000004" pitchFamily="18" charset="77"/>
              <a:ea typeface="Calibri" panose="020F0502020204030204" pitchFamily="34" charset="0"/>
              <a:cs typeface="Times New Roman" panose="02020603050405020304" pitchFamily="18" charset="0"/>
            </a:endParaRPr>
          </a:p>
          <a:p>
            <a:pPr>
              <a:lnSpc>
                <a:spcPct val="107000"/>
              </a:lnSpc>
              <a:spcAft>
                <a:spcPts val="800"/>
              </a:spcAft>
            </a:pPr>
            <a:r>
              <a:rPr lang="en-US" sz="2500" dirty="0">
                <a:latin typeface="Ingeborg" panose="02070503040600000004" pitchFamily="18" charset="77"/>
                <a:ea typeface="Calibri" panose="020F0502020204030204" pitchFamily="34" charset="0"/>
                <a:cs typeface="Times New Roman" panose="02020603050405020304" pitchFamily="18" charset="0"/>
              </a:rPr>
              <a:t>In our brain we’re in stuck in a negative emotion.  </a:t>
            </a:r>
          </a:p>
          <a:p>
            <a:pPr>
              <a:lnSpc>
                <a:spcPct val="107000"/>
              </a:lnSpc>
              <a:spcAft>
                <a:spcPts val="800"/>
              </a:spcAft>
            </a:pPr>
            <a:r>
              <a:rPr lang="en-US" sz="2500" dirty="0">
                <a:latin typeface="Ingeborg" panose="02070503040600000004" pitchFamily="18" charset="77"/>
                <a:ea typeface="Calibri" panose="020F0502020204030204" pitchFamily="34" charset="0"/>
                <a:cs typeface="Times New Roman" panose="02020603050405020304" pitchFamily="18" charset="0"/>
              </a:rPr>
              <a:t>This is referred to as being in the chemical residue of the past.  This state is going to call up the negative event of the past our emotions are connected to and we’re going to say, I am this way because of those past experiences.</a:t>
            </a:r>
            <a:br>
              <a:rPr lang="en-US" dirty="0">
                <a:latin typeface="Times New Roman" panose="02020603050405020304" pitchFamily="18" charset="0"/>
                <a:ea typeface="Calibri" panose="020F0502020204030204" pitchFamily="34" charset="0"/>
                <a:cs typeface="Times New Roman" panose="02020603050405020304" pitchFamily="18" charset="0"/>
              </a:rPr>
            </a:b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br>
              <a:rPr lang="en-US" dirty="0">
                <a:latin typeface="Times New Roman" panose="02020603050405020304" pitchFamily="18" charset="0"/>
                <a:ea typeface="Calibri" panose="020F0502020204030204" pitchFamily="34" charset="0"/>
              </a:rPr>
            </a:b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47249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D78458A-B3D7-974B-BE31-4DA70195B6F1}"/>
              </a:ext>
            </a:extLst>
          </p:cNvPr>
          <p:cNvSpPr/>
          <p:nvPr/>
        </p:nvSpPr>
        <p:spPr>
          <a:xfrm>
            <a:off x="76200" y="66348"/>
            <a:ext cx="9067800" cy="4462760"/>
          </a:xfrm>
          <a:prstGeom prst="rect">
            <a:avLst/>
          </a:prstGeom>
        </p:spPr>
        <p:txBody>
          <a:bodyPr wrap="square">
            <a:spAutoFit/>
          </a:bodyPr>
          <a:lstStyle/>
          <a:p>
            <a:r>
              <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When we are holding on to these emotions, what does the body do? </a:t>
            </a:r>
          </a:p>
          <a:p>
            <a:r>
              <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It’s going to look for something to recreate the emotion because that’s the person’s identity.  If I ask the person to sit there quietly, all of a sudden we will notice that they are hot, irritated, the stomach is twisting and suddenly is a group of sensation or feelings that we call frustration, but the different sensations if you name them, becomes an emotion</a:t>
            </a:r>
          </a:p>
          <a:p>
            <a:r>
              <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 </a:t>
            </a:r>
          </a:p>
          <a:p>
            <a:r>
              <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This emotion is just energy stuck in the body.  </a:t>
            </a:r>
          </a:p>
          <a:p>
            <a:r>
              <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The body is looking to go to the past. </a:t>
            </a:r>
          </a:p>
          <a:p>
            <a:r>
              <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The body believes it’s back in the past. </a:t>
            </a:r>
          </a:p>
          <a:p>
            <a:r>
              <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 </a:t>
            </a:r>
          </a:p>
          <a:p>
            <a:r>
              <a:rPr lang="en-US" sz="1800" dirty="0">
                <a:solidFill>
                  <a:schemeClr val="bg2"/>
                </a:solidFill>
                <a:latin typeface="Ingeborg" panose="02070503040600000004" pitchFamily="18" charset="77"/>
                <a:ea typeface="Calibri" panose="020F0502020204030204" pitchFamily="34" charset="0"/>
                <a:cs typeface="Times New Roman" panose="02020603050405020304" pitchFamily="18" charset="0"/>
              </a:rPr>
              <a:t>If we become aware that our body is doing that and the we allow the body to feel that emotion and then settle it down to the present moment, the body starts to trust the present moment and moves out of the past because there is a release of negative energy. </a:t>
            </a:r>
          </a:p>
          <a:p>
            <a:r>
              <a:rPr lang="en-US" dirty="0">
                <a:solidFill>
                  <a:schemeClr val="bg2"/>
                </a:solidFill>
                <a:latin typeface="Times New Roman" panose="02020603050405020304" pitchFamily="18" charset="0"/>
                <a:ea typeface="Calibri" panose="020F0502020204030204" pitchFamily="34" charset="0"/>
                <a:cs typeface="Times New Roman" panose="02020603050405020304" pitchFamily="18" charset="0"/>
              </a:rPr>
              <a:t> </a:t>
            </a:r>
            <a:endParaRPr lang="en-US" sz="8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995962"/>
      </p:ext>
    </p:extLst>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TotalTime>
  <Words>2175</Words>
  <Application>Microsoft Macintosh PowerPoint</Application>
  <PresentationFormat>On-screen Show (16:9)</PresentationFormat>
  <Paragraphs>160</Paragraphs>
  <Slides>23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Calibri</vt:lpstr>
      <vt:lpstr>Arial</vt:lpstr>
      <vt:lpstr>Nunito</vt:lpstr>
      <vt:lpstr>Symbol</vt:lpstr>
      <vt:lpstr>Ingeborg Heavy</vt:lpstr>
      <vt:lpstr>Roboto</vt:lpstr>
      <vt:lpstr>Times New Roman</vt:lpstr>
      <vt:lpstr>Ingeborg</vt:lpstr>
      <vt:lpstr>Material</vt:lpstr>
      <vt:lpstr>Welcome Back, Everyone!</vt:lpstr>
      <vt:lpstr>Weekly Check-in</vt:lpstr>
      <vt:lpstr>Managing negative emotions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Practice Empathy </vt:lpstr>
      <vt:lpstr>PowerPoint Presentation</vt:lpstr>
      <vt:lpstr>PowerPoint Presentation</vt:lpstr>
      <vt:lpstr>PowerPoint Presentation</vt:lpstr>
      <vt:lpstr>PowerPoint Presentation</vt:lpstr>
      <vt:lpstr>PowerPoint Presentation</vt:lpstr>
      <vt:lpstr>PowerPoint Presentation</vt:lpstr>
      <vt:lpstr>Resources </vt:lpstr>
      <vt:lpstr>Meditation </vt:lpstr>
      <vt:lpstr>PowerPoint Presentation</vt:lpstr>
      <vt:lpstr>Thank you for coming! We hope to see you all again next week!</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Archer, Andrea</cp:lastModifiedBy>
  <cp:revision>14</cp:revision>
  <dcterms:modified xsi:type="dcterms:W3CDTF">2021-02-25T22:24:56Z</dcterms:modified>
</cp:coreProperties>
</file>