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1"/>
  </p:notesMasterIdLst>
  <p:sldIdLst>
    <p:sldId id="259" r:id="rId2"/>
    <p:sldId id="260" r:id="rId3"/>
    <p:sldId id="261" r:id="rId4"/>
    <p:sldId id="262" r:id="rId5"/>
    <p:sldId id="270" r:id="rId6"/>
    <p:sldId id="271" r:id="rId7"/>
    <p:sldId id="267" r:id="rId8"/>
    <p:sldId id="268" r:id="rId9"/>
    <p:sldId id="269" r:id="rId10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203"/>
    <p:restoredTop sz="79705"/>
  </p:normalViewPr>
  <p:slideViewPr>
    <p:cSldViewPr snapToGrid="0">
      <p:cViewPr varScale="1">
        <p:scale>
          <a:sx n="116" d="100"/>
          <a:sy n="116" d="100"/>
        </p:scale>
        <p:origin x="256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b="0" dirty="0"/>
              <a:t>Benefits</a:t>
            </a:r>
          </a:p>
          <a:p>
            <a:r>
              <a:rPr lang="en-US" dirty="0"/>
              <a:t>Controls weight </a:t>
            </a:r>
          </a:p>
          <a:p>
            <a:r>
              <a:rPr lang="en-US" dirty="0"/>
              <a:t>Improves mood</a:t>
            </a:r>
          </a:p>
          <a:p>
            <a:r>
              <a:rPr lang="en-US" dirty="0"/>
              <a:t>Combats disease </a:t>
            </a:r>
          </a:p>
          <a:p>
            <a:r>
              <a:rPr lang="en-US" dirty="0"/>
              <a:t>Boost energy</a:t>
            </a:r>
          </a:p>
          <a:p>
            <a:r>
              <a:rPr lang="en-US" dirty="0"/>
              <a:t>Improves longevity </a:t>
            </a:r>
          </a:p>
          <a:p>
            <a:endParaRPr lang="en-US" dirty="0"/>
          </a:p>
          <a:p>
            <a:pPr marL="158750" indent="0">
              <a:buNone/>
            </a:pPr>
            <a:r>
              <a:rPr lang="en-US" dirty="0"/>
              <a:t>Tips</a:t>
            </a:r>
          </a:p>
          <a:p>
            <a:r>
              <a:rPr lang="en-US" dirty="0"/>
              <a:t>Balanced diet/ smaller portions/reading nutrition labels/hunger scale/ meal prep</a:t>
            </a:r>
          </a:p>
          <a:p>
            <a:r>
              <a:rPr lang="en-US" dirty="0"/>
              <a:t>Exercise/physical activity/ walking more/ joining a gym </a:t>
            </a:r>
          </a:p>
          <a:p>
            <a:r>
              <a:rPr lang="en-US" dirty="0"/>
              <a:t>Drink water</a:t>
            </a:r>
          </a:p>
          <a:p>
            <a:r>
              <a:rPr lang="en-US" dirty="0"/>
              <a:t>Managing mental health/emotions </a:t>
            </a:r>
          </a:p>
          <a:p>
            <a:r>
              <a:rPr lang="en-US" dirty="0"/>
              <a:t>Sleeping adequate hours/ limiting TV or phones before bed/ getting into the habit of good sleep hygiene </a:t>
            </a:r>
          </a:p>
          <a:p>
            <a:r>
              <a:rPr lang="en-US" dirty="0"/>
              <a:t>Medication adherence/ taking your medication as prescribed / asking doctor or pharmacist if you have questions </a:t>
            </a:r>
          </a:p>
          <a:p>
            <a:r>
              <a:rPr lang="en-US" dirty="0"/>
              <a:t>Avoiding smoking, alcohol and drugs</a:t>
            </a:r>
          </a:p>
          <a:p>
            <a:r>
              <a:rPr lang="en-US" dirty="0"/>
              <a:t>Managing stress</a:t>
            </a:r>
          </a:p>
          <a:p>
            <a:endParaRPr lang="en-US" dirty="0"/>
          </a:p>
          <a:p>
            <a:endParaRPr lang="en-US" dirty="0"/>
          </a:p>
          <a:p>
            <a:pPr marL="158750" indent="0">
              <a:buNone/>
            </a:pPr>
            <a:r>
              <a:rPr lang="en-US" b="0" dirty="0"/>
              <a:t>How can we make sure that we continue to follow these tools?</a:t>
            </a:r>
          </a:p>
          <a:p>
            <a:r>
              <a:rPr lang="en-US" dirty="0"/>
              <a:t>Make a plan (small reasonable goals with specific actions) continue making action plans (We can provide you with blank copies)</a:t>
            </a:r>
          </a:p>
          <a:p>
            <a:r>
              <a:rPr lang="en-US" dirty="0"/>
              <a:t>Stay on track (Keep a record, calendar, phone reminders, written notes) </a:t>
            </a:r>
          </a:p>
          <a:p>
            <a:r>
              <a:rPr lang="en-US" dirty="0"/>
              <a:t>Have an accountability partner </a:t>
            </a:r>
          </a:p>
          <a:p>
            <a:r>
              <a:rPr lang="en-US" dirty="0"/>
              <a:t>Track your progress</a:t>
            </a:r>
          </a:p>
          <a:p>
            <a:r>
              <a:rPr lang="en-US" dirty="0"/>
              <a:t>Reward yourself for continued healthy behaviors </a:t>
            </a:r>
          </a:p>
          <a:p>
            <a:r>
              <a:rPr lang="en-US" dirty="0"/>
              <a:t>Surround yourself with people who encourage your goals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587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dirty="0"/>
              <a:t>Refer to PeakHealth Community Resource guide </a:t>
            </a:r>
          </a:p>
        </p:txBody>
      </p:sp>
    </p:spTree>
    <p:extLst>
      <p:ext uri="{BB962C8B-B14F-4D97-AF65-F5344CB8AC3E}">
        <p14:creationId xmlns:p14="http://schemas.microsoft.com/office/powerpoint/2010/main" val="2103576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892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18;p4">
            <a:extLst>
              <a:ext uri="{FF2B5EF4-FFF2-40B4-BE49-F238E27FC236}">
                <a16:creationId xmlns:a16="http://schemas.microsoft.com/office/drawing/2014/main" id="{05C5BA6E-F5A5-CB4F-B7A8-136094999587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82200" y="141945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AEEF"/>
              </a:buClr>
              <a:buSzPts val="4800"/>
              <a:buNone/>
              <a:defRPr sz="4800" b="1" i="0">
                <a:solidFill>
                  <a:schemeClr val="tx2">
                    <a:lumMod val="75000"/>
                  </a:schemeClr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782200" y="2262305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 b="0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7545E2-F369-B743-8854-19E015BD9AA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BE4578-9F89-8B48-A662-20FC6639AB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25067" y="3979333"/>
            <a:ext cx="2819336" cy="6306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C2BF70-881E-8247-B103-00D0033AAE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rot="10800000" flipH="1">
            <a:off x="0" y="-88900"/>
            <a:ext cx="9144000" cy="523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7190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69425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 i="0">
                <a:solidFill>
                  <a:srgbClr val="00AEEF"/>
                </a:solidFill>
                <a:latin typeface="Ingeborg" panose="02070503040600000004" pitchFamily="18" charset="77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C21F07-BE34-B045-AFED-402B4F5B33E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2682BB-02D2-0443-987C-65EF1E5D40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 i="0">
                <a:solidFill>
                  <a:schemeClr val="accent4"/>
                </a:solidFill>
                <a:latin typeface="Ingeborg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ED401E-9D90-CC4F-AF36-51F9FB4CC3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preserve="1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4166FB-5DA6-3547-89A5-6C0377333B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3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F20CB4-862D-B04F-89B2-AFC8EB3CF5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/>
        </p:nvSpPr>
        <p:spPr>
          <a:xfrm rot="10800000" flipH="1">
            <a:off x="0" y="1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83C1CE-6E02-FB4C-8D92-3CEF41985A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007627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8;p4">
            <a:extLst>
              <a:ext uri="{FF2B5EF4-FFF2-40B4-BE49-F238E27FC236}">
                <a16:creationId xmlns:a16="http://schemas.microsoft.com/office/drawing/2014/main" id="{A3CC9320-8850-5548-A7DE-F339F61F578D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A3A6E-1AB2-2D4D-99A9-52B38A98DFE6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 b="1" i="0">
                <a:solidFill>
                  <a:srgbClr val="00AEEF"/>
                </a:solidFill>
                <a:latin typeface="Ingeborg Heavy" panose="02070503040600000004" pitchFamily="18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b="1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201075-70D1-714F-846A-274DD14249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;p4">
            <a:extLst>
              <a:ext uri="{FF2B5EF4-FFF2-40B4-BE49-F238E27FC236}">
                <a16:creationId xmlns:a16="http://schemas.microsoft.com/office/drawing/2014/main" id="{FCB7D75C-D1A1-4F4A-B6C8-198A065A980E}"/>
              </a:ext>
            </a:extLst>
          </p:cNvPr>
          <p:cNvSpPr/>
          <p:nvPr userDrawn="1"/>
        </p:nvSpPr>
        <p:spPr>
          <a:xfrm rot="10800000" flipH="1">
            <a:off x="0" y="-1"/>
            <a:ext cx="9144000" cy="51435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00AEE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60" r:id="rId5"/>
    <p:sldLayoutId id="2147483654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Ingeborg" panose="02070503040600000004" pitchFamily="18" charset="77"/>
          <a:ea typeface="Ingeborg" panose="02070503040600000004" pitchFamily="18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1"/>
          </a:solidFill>
          <a:latin typeface="Nunito" pitchFamily="2" charset="77"/>
          <a:ea typeface="Nunito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FA238-065B-C242-A397-86EF549BC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Back, Everyone!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93E1-054C-C647-AF4D-321FBAA30F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3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5E1C0-917B-0D44-AB0F-9D81239F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Weekly Check-in</a:t>
            </a:r>
          </a:p>
        </p:txBody>
      </p:sp>
    </p:spTree>
    <p:extLst>
      <p:ext uri="{BB962C8B-B14F-4D97-AF65-F5344CB8AC3E}">
        <p14:creationId xmlns:p14="http://schemas.microsoft.com/office/powerpoint/2010/main" val="331023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401EF9-76C8-7F49-B1AF-1448AE2E6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971" y="1371600"/>
            <a:ext cx="8596030" cy="336368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Ingeborg" panose="02070503040600000004" pitchFamily="18" charset="77"/>
              </a:rPr>
              <a:t>What are the benefits of maintaining a healthy lifestyle?</a:t>
            </a:r>
          </a:p>
          <a:p>
            <a:pPr>
              <a:buFont typeface="Wingdings" pitchFamily="2" charset="2"/>
              <a:buChar char="Ø"/>
            </a:pPr>
            <a:endParaRPr lang="en-US" sz="2000" dirty="0">
              <a:solidFill>
                <a:schemeClr val="bg2">
                  <a:lumMod val="50000"/>
                </a:schemeClr>
              </a:solidFill>
              <a:latin typeface="Ingeborg" panose="02070503040600000004" pitchFamily="18" charset="77"/>
            </a:endParaRPr>
          </a:p>
          <a:p>
            <a:pPr>
              <a:buFont typeface="Wingdings" pitchFamily="2" charset="2"/>
              <a:buChar char="Ø"/>
            </a:pPr>
            <a:endParaRPr lang="en-US" sz="2000" dirty="0">
              <a:solidFill>
                <a:schemeClr val="bg2">
                  <a:lumMod val="50000"/>
                </a:schemeClr>
              </a:solidFill>
              <a:latin typeface="Ingeborg" panose="02070503040600000004" pitchFamily="18" charset="77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Ingeborg" panose="02070503040600000004" pitchFamily="18" charset="77"/>
              </a:rPr>
              <a:t>What are some of the tips we learned in earlier session that can help us stay healthy? </a:t>
            </a:r>
          </a:p>
          <a:p>
            <a:pPr marL="139700" indent="0">
              <a:buNone/>
            </a:pPr>
            <a:endParaRPr lang="en-US" sz="2000" dirty="0">
              <a:solidFill>
                <a:schemeClr val="bg2">
                  <a:lumMod val="50000"/>
                </a:schemeClr>
              </a:solidFill>
              <a:latin typeface="Ingeborg" panose="02070503040600000004" pitchFamily="18" charset="77"/>
            </a:endParaRPr>
          </a:p>
          <a:p>
            <a:pPr marL="139700" indent="0">
              <a:buNone/>
            </a:pPr>
            <a:endParaRPr lang="en-US" sz="2000" dirty="0">
              <a:solidFill>
                <a:schemeClr val="bg2">
                  <a:lumMod val="50000"/>
                </a:schemeClr>
              </a:solidFill>
              <a:latin typeface="Ingeborg" panose="02070503040600000004" pitchFamily="18" charset="77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Ingeborg" panose="02070503040600000004" pitchFamily="18" charset="77"/>
              </a:rPr>
              <a:t>How can we make sure that we continue to following these tips?</a:t>
            </a:r>
          </a:p>
          <a:p>
            <a:pPr marL="139700" indent="0">
              <a:buNone/>
            </a:pPr>
            <a:endParaRPr lang="en-US" sz="2000" dirty="0">
              <a:solidFill>
                <a:schemeClr val="bg2">
                  <a:lumMod val="50000"/>
                </a:schemeClr>
              </a:solidFill>
              <a:latin typeface="Ingeborg" panose="02070503040600000004" pitchFamily="18" charset="77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062A9F-DB34-404A-95AF-8AC6668E5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Maintaining healthy habits </a:t>
            </a:r>
          </a:p>
        </p:txBody>
      </p:sp>
    </p:spTree>
    <p:extLst>
      <p:ext uri="{BB962C8B-B14F-4D97-AF65-F5344CB8AC3E}">
        <p14:creationId xmlns:p14="http://schemas.microsoft.com/office/powerpoint/2010/main" val="1806364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DE9F2-C3C3-824D-994C-79FE718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Finding community resources </a:t>
            </a:r>
          </a:p>
        </p:txBody>
      </p:sp>
    </p:spTree>
    <p:extLst>
      <p:ext uri="{BB962C8B-B14F-4D97-AF65-F5344CB8AC3E}">
        <p14:creationId xmlns:p14="http://schemas.microsoft.com/office/powerpoint/2010/main" val="2696259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68337-75E1-4848-9228-92E73C2B9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City Health Work </a:t>
            </a:r>
          </a:p>
        </p:txBody>
      </p:sp>
    </p:spTree>
    <p:extLst>
      <p:ext uri="{BB962C8B-B14F-4D97-AF65-F5344CB8AC3E}">
        <p14:creationId xmlns:p14="http://schemas.microsoft.com/office/powerpoint/2010/main" val="3984136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FFBDA-3E7A-CF4D-B428-3CDF02A1F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Graduation!</a:t>
            </a:r>
          </a:p>
        </p:txBody>
      </p:sp>
    </p:spTree>
    <p:extLst>
      <p:ext uri="{BB962C8B-B14F-4D97-AF65-F5344CB8AC3E}">
        <p14:creationId xmlns:p14="http://schemas.microsoft.com/office/powerpoint/2010/main" val="2936646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C30CE-A876-4B47-A674-5981AFD6A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Let’s get up and move!</a:t>
            </a:r>
          </a:p>
        </p:txBody>
      </p:sp>
    </p:spTree>
    <p:extLst>
      <p:ext uri="{BB962C8B-B14F-4D97-AF65-F5344CB8AC3E}">
        <p14:creationId xmlns:p14="http://schemas.microsoft.com/office/powerpoint/2010/main" val="1265371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9AC17383-37FA-8E41-ACE2-113E11B59823}"/>
              </a:ext>
            </a:extLst>
          </p:cNvPr>
          <p:cNvSpPr txBox="1">
            <a:spLocks/>
          </p:cNvSpPr>
          <p:nvPr/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1" i="0" u="none" strike="noStrike" cap="none">
                <a:solidFill>
                  <a:srgbClr val="000000"/>
                </a:solidFill>
                <a:latin typeface="Ingeborg" panose="02070503040600000004" pitchFamily="18" charset="77"/>
                <a:ea typeface="Ingeborg" panose="02070503040600000004" pitchFamily="18" charset="77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200" dirty="0">
                <a:solidFill>
                  <a:srgbClr val="00B0F0"/>
                </a:solidFill>
              </a:rPr>
              <a:t>Action Plan </a:t>
            </a:r>
          </a:p>
        </p:txBody>
      </p:sp>
    </p:spTree>
    <p:extLst>
      <p:ext uri="{BB962C8B-B14F-4D97-AF65-F5344CB8AC3E}">
        <p14:creationId xmlns:p14="http://schemas.microsoft.com/office/powerpoint/2010/main" val="879387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744D6-1DCA-8C4E-AF26-C841A017D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950" y="264256"/>
            <a:ext cx="8222100" cy="1963500"/>
          </a:xfrm>
        </p:spPr>
        <p:txBody>
          <a:bodyPr/>
          <a:lstStyle/>
          <a:p>
            <a:r>
              <a:rPr lang="en-US" sz="3200" dirty="0"/>
              <a:t>Thank you for coming!</a:t>
            </a:r>
            <a:br>
              <a:rPr lang="en-US" sz="3200" dirty="0"/>
            </a:br>
            <a:r>
              <a:rPr lang="en-US" sz="3200" dirty="0"/>
              <a:t>We hope to see you all again next week!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A4ABD-61F5-5949-8DA6-9C72EBD6F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630079"/>
            <a:ext cx="9144000" cy="1300800"/>
          </a:xfrm>
        </p:spPr>
        <p:txBody>
          <a:bodyPr/>
          <a:lstStyle/>
          <a:p>
            <a:r>
              <a:rPr lang="en-US" dirty="0"/>
              <a:t>Next meeting </a:t>
            </a:r>
            <a:r>
              <a:rPr lang="en-US" u="sng" dirty="0">
                <a:solidFill>
                  <a:srgbClr val="FF0000"/>
                </a:solidFill>
              </a:rPr>
              <a:t>WEDNESDAY</a:t>
            </a:r>
            <a:r>
              <a:rPr lang="en-US" u="sng" dirty="0">
                <a:solidFill>
                  <a:schemeClr val="bg2">
                    <a:lumMod val="50000"/>
                  </a:schemeClr>
                </a:solidFill>
              </a:rPr>
              <a:t>,</a:t>
            </a:r>
            <a:r>
              <a:rPr lang="en-US" u="sng" dirty="0"/>
              <a:t> January 22</a:t>
            </a:r>
            <a:r>
              <a:rPr lang="en-US" u="sng" baseline="30000" dirty="0"/>
              <a:t>nd</a:t>
            </a:r>
            <a:r>
              <a:rPr lang="en-US" u="sng" dirty="0"/>
              <a:t> 10:30am Room 558</a:t>
            </a:r>
          </a:p>
          <a:p>
            <a:r>
              <a:rPr lang="en-US" dirty="0"/>
              <a:t>Focus on your action plan- think about the change you want to make</a:t>
            </a:r>
          </a:p>
          <a:p>
            <a:r>
              <a:rPr lang="en-US" dirty="0"/>
              <a:t>Bring in a healthy recipe to share with the group </a:t>
            </a:r>
          </a:p>
          <a:p>
            <a:r>
              <a:rPr lang="en-US" dirty="0"/>
              <a:t>Check out the resource guide- ask Norma if you need help contacting a resource </a:t>
            </a:r>
          </a:p>
        </p:txBody>
      </p:sp>
    </p:spTree>
    <p:extLst>
      <p:ext uri="{BB962C8B-B14F-4D97-AF65-F5344CB8AC3E}">
        <p14:creationId xmlns:p14="http://schemas.microsoft.com/office/powerpoint/2010/main" val="860871978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1786</TotalTime>
  <Words>298</Words>
  <Application>Microsoft Macintosh PowerPoint</Application>
  <PresentationFormat>On-screen Show (16:9)</PresentationFormat>
  <Paragraphs>46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Wingdings</vt:lpstr>
      <vt:lpstr>Arial</vt:lpstr>
      <vt:lpstr>Nunito</vt:lpstr>
      <vt:lpstr>Ingeborg Heavy</vt:lpstr>
      <vt:lpstr>Roboto</vt:lpstr>
      <vt:lpstr>Ingeborg</vt:lpstr>
      <vt:lpstr>Material</vt:lpstr>
      <vt:lpstr>Welcome Back, Everyone!</vt:lpstr>
      <vt:lpstr>Weekly Check-in</vt:lpstr>
      <vt:lpstr>Maintaining healthy habits </vt:lpstr>
      <vt:lpstr>Finding community resources </vt:lpstr>
      <vt:lpstr>City Health Work </vt:lpstr>
      <vt:lpstr>Graduation!</vt:lpstr>
      <vt:lpstr>Let’s get up and move!</vt:lpstr>
      <vt:lpstr>PowerPoint Presentation</vt:lpstr>
      <vt:lpstr>Thank you for coming! We hope to see you all again next week!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Archer, Andrea</cp:lastModifiedBy>
  <cp:revision>20</cp:revision>
  <dcterms:modified xsi:type="dcterms:W3CDTF">2021-02-25T22:24:13Z</dcterms:modified>
</cp:coreProperties>
</file>