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19"/>
  </p:notesMasterIdLst>
  <p:sldIdLst>
    <p:sldId id="259" r:id="rId2"/>
    <p:sldId id="260" r:id="rId3"/>
    <p:sldId id="261" r:id="rId4"/>
    <p:sldId id="283" r:id="rId5"/>
    <p:sldId id="278" r:id="rId6"/>
    <p:sldId id="281" r:id="rId7"/>
    <p:sldId id="282" r:id="rId8"/>
    <p:sldId id="262" r:id="rId9"/>
    <p:sldId id="275" r:id="rId10"/>
    <p:sldId id="273" r:id="rId11"/>
    <p:sldId id="285" r:id="rId12"/>
    <p:sldId id="288" r:id="rId13"/>
    <p:sldId id="270" r:id="rId14"/>
    <p:sldId id="284" r:id="rId15"/>
    <p:sldId id="264" r:id="rId16"/>
    <p:sldId id="267" r:id="rId17"/>
    <p:sldId id="268" r:id="rId18"/>
  </p:sldIdLst>
  <p:sldSz cx="9144000" cy="5143500" type="screen16x9"/>
  <p:notesSz cx="6858000" cy="1638300"/>
  <p:embeddedFontLst>
    <p:embeddedFont>
      <p:font typeface="Calibri" panose="020F0502020204030204" pitchFamily="34" charset="0"/>
      <p:regular r:id="rId20"/>
      <p:bold r:id="rId21"/>
      <p:italic r:id="rId22"/>
      <p:boldItalic r:id="rId23"/>
    </p:embeddedFont>
    <p:embeddedFont>
      <p:font typeface="Georgia" panose="02040502050405020303" pitchFamily="18" charset="0"/>
      <p:regular r:id="rId24"/>
      <p:bold r:id="rId25"/>
      <p:italic r:id="rId26"/>
      <p:boldItalic r:id="rId27"/>
    </p:embeddedFont>
    <p:embeddedFont>
      <p:font typeface="Roboto" panose="02000000000000000000" pitchFamily="2" charset="0"/>
      <p:regular r:id="rId28"/>
      <p:bold r:id="rId29"/>
      <p:italic r:id="rId30"/>
      <p:boldItalic r:id="rId31"/>
    </p:embeddedFont>
    <p:embeddedFont>
      <p:font typeface="Trebuchet MS" panose="020B0703020202090204" pitchFamily="3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6771E3-9210-3A73-7139-309723B56794}" v="20" dt="2019-11-15T14:29:35.561"/>
    <p1510:client id="{D0F11F0F-9F81-C602-0F71-5590033F5C3B}" v="3" dt="2020-01-15T19:50:38.630"/>
    <p1510:client id="{1B76104E-6769-8B75-6EAF-9D6316CD6122}" v="9" dt="2019-11-12T16:31:11.045"/>
    <p1510:client id="{8ED33B94-2B85-F9D7-2131-8B410A380636}" v="85" dt="2019-11-14T19:22:04.6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476"/>
    <p:restoredTop sz="73717"/>
  </p:normalViewPr>
  <p:slideViewPr>
    <p:cSldViewPr snapToGrid="0">
      <p:cViewPr varScale="1">
        <p:scale>
          <a:sx n="107" d="100"/>
          <a:sy n="107" d="100"/>
        </p:scale>
        <p:origin x="328" y="1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9" Type="http://schemas.openxmlformats.org/officeDocument/2006/relationships/tableStyles" Target="tableStyles.xml"/><Relationship Id="rId21" Type="http://schemas.openxmlformats.org/officeDocument/2006/relationships/font" Target="fonts/font2.fntdata"/><Relationship Id="rId34" Type="http://schemas.openxmlformats.org/officeDocument/2006/relationships/font" Target="fonts/font15.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font" Target="fonts/font16.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vine, Erica" userId="S::erica.levine@mssm.edu::6d528d31-99e4-4f55-803c-0669c079a319" providerId="AD" clId="Web-{0C6771E3-9210-3A73-7139-309723B56794}"/>
    <pc:docChg chg="modSld">
      <pc:chgData name="Levine, Erica" userId="S::erica.levine@mssm.edu::6d528d31-99e4-4f55-803c-0669c079a319" providerId="AD" clId="Web-{0C6771E3-9210-3A73-7139-309723B56794}" dt="2019-11-15T14:29:33.139" v="18" actId="20577"/>
      <pc:docMkLst>
        <pc:docMk/>
      </pc:docMkLst>
      <pc:sldChg chg="modSp">
        <pc:chgData name="Levine, Erica" userId="S::erica.levine@mssm.edu::6d528d31-99e4-4f55-803c-0669c079a319" providerId="AD" clId="Web-{0C6771E3-9210-3A73-7139-309723B56794}" dt="2019-11-15T14:29:29.483" v="16" actId="20577"/>
        <pc:sldMkLst>
          <pc:docMk/>
          <pc:sldMk cId="1570804943" sldId="275"/>
        </pc:sldMkLst>
        <pc:spChg chg="mod">
          <ac:chgData name="Levine, Erica" userId="S::erica.levine@mssm.edu::6d528d31-99e4-4f55-803c-0669c079a319" providerId="AD" clId="Web-{0C6771E3-9210-3A73-7139-309723B56794}" dt="2019-11-15T14:29:29.483" v="16" actId="20577"/>
          <ac:spMkLst>
            <pc:docMk/>
            <pc:sldMk cId="1570804943" sldId="275"/>
            <ac:spMk id="4" creationId="{BDC0F940-29F4-4148-BAAB-68DDB8AF8B49}"/>
          </ac:spMkLst>
        </pc:spChg>
      </pc:sldChg>
      <pc:sldChg chg="modSp">
        <pc:chgData name="Levine, Erica" userId="S::erica.levine@mssm.edu::6d528d31-99e4-4f55-803c-0669c079a319" providerId="AD" clId="Web-{0C6771E3-9210-3A73-7139-309723B56794}" dt="2019-11-15T14:28:58.747" v="8" actId="20577"/>
        <pc:sldMkLst>
          <pc:docMk/>
          <pc:sldMk cId="1038831843" sldId="281"/>
        </pc:sldMkLst>
        <pc:spChg chg="mod">
          <ac:chgData name="Levine, Erica" userId="S::erica.levine@mssm.edu::6d528d31-99e4-4f55-803c-0669c079a319" providerId="AD" clId="Web-{0C6771E3-9210-3A73-7139-309723B56794}" dt="2019-11-15T14:28:58.747" v="8" actId="20577"/>
          <ac:spMkLst>
            <pc:docMk/>
            <pc:sldMk cId="1038831843" sldId="281"/>
            <ac:spMk id="3" creationId="{C9C9086F-12CC-704D-A0DD-07D5090DE830}"/>
          </ac:spMkLst>
        </pc:spChg>
      </pc:sldChg>
    </pc:docChg>
  </pc:docChgLst>
  <pc:docChgLst>
    <pc:chgData name="Jones, Khadija" userId="S::khadija.jones@mssm.edu::306587dc-2144-4fe8-8106-bee4877f4ca1" providerId="AD" clId="Web-{D0F11F0F-9F81-C602-0F71-5590033F5C3B}"/>
    <pc:docChg chg="modSld">
      <pc:chgData name="Jones, Khadija" userId="S::khadija.jones@mssm.edu::306587dc-2144-4fe8-8106-bee4877f4ca1" providerId="AD" clId="Web-{D0F11F0F-9F81-C602-0F71-5590033F5C3B}" dt="2020-01-15T19:50:38.630" v="1" actId="1076"/>
      <pc:docMkLst>
        <pc:docMk/>
      </pc:docMkLst>
      <pc:sldChg chg="modSp">
        <pc:chgData name="Jones, Khadija" userId="S::khadija.jones@mssm.edu::306587dc-2144-4fe8-8106-bee4877f4ca1" providerId="AD" clId="Web-{D0F11F0F-9F81-C602-0F71-5590033F5C3B}" dt="2020-01-15T19:50:38.630" v="1" actId="1076"/>
        <pc:sldMkLst>
          <pc:docMk/>
          <pc:sldMk cId="3818925421" sldId="273"/>
        </pc:sldMkLst>
        <pc:spChg chg="mod">
          <ac:chgData name="Jones, Khadija" userId="S::khadija.jones@mssm.edu::306587dc-2144-4fe8-8106-bee4877f4ca1" providerId="AD" clId="Web-{D0F11F0F-9F81-C602-0F71-5590033F5C3B}" dt="2020-01-15T19:50:38.630" v="1" actId="1076"/>
          <ac:spMkLst>
            <pc:docMk/>
            <pc:sldMk cId="3818925421" sldId="273"/>
            <ac:spMk id="5" creationId="{4F9B6BFF-00F2-0946-84E9-9042A51ED93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What is sleep hygiene? </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US" dirty="0"/>
              <a:t>Sleep hygiene refers to your bedtime rituals and nightly habits you perform before you go to sleep. (examples; drinking tea before bed, reading a book, taking a shower)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Why is sleep so important?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By the end of the day, the brain is tired from using a lot of energy and needs enough sleep to repair itself and the body</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altLang="en-US" dirty="0">
                <a:latin typeface="Trebuchet MS" panose="020B0703020202090204" pitchFamily="34" charset="0"/>
                <a:cs typeface="Trebuchet MS" panose="020B0703020202090204" pitchFamily="34" charset="0"/>
              </a:rPr>
              <a:t>Not sleeping enough hours interfere with quality of life and can be bad to your health</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altLang="en-US" dirty="0">
                <a:latin typeface="Trebuchet MS" panose="020B0703020202090204" pitchFamily="34" charset="0"/>
                <a:cs typeface="Trebuchet MS" panose="020B0703020202090204" pitchFamily="34" charset="0"/>
              </a:rPr>
              <a:t>Poor sleepers have a greater risk of heart disease and stroke </a:t>
            </a:r>
          </a:p>
          <a:p>
            <a:endParaRPr lang="en-US" dirty="0"/>
          </a:p>
        </p:txBody>
      </p:sp>
    </p:spTree>
    <p:extLst>
      <p:ext uri="{BB962C8B-B14F-4D97-AF65-F5344CB8AC3E}">
        <p14:creationId xmlns:p14="http://schemas.microsoft.com/office/powerpoint/2010/main" val="11527081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7017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42142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03040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1. Myth; The body rests during sleep, not the brain. The brain remains active, gets recharged, and still controls many body functions including breathing during sleep.</a:t>
            </a:r>
          </a:p>
          <a:p>
            <a:endParaRPr lang="en-US"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2. TRUE; Sleep helps to regulate </a:t>
            </a:r>
            <a:r>
              <a:rPr lang="en-US" sz="1100" b="0" i="0" u="none" strike="noStrike" cap="none" dirty="0">
                <a:solidFill>
                  <a:srgbClr val="000000"/>
                </a:solidFill>
                <a:effectLst/>
                <a:latin typeface="Arial"/>
                <a:ea typeface="Arial"/>
                <a:cs typeface="Arial"/>
                <a:sym typeface="Arial"/>
              </a:rPr>
              <a:t>our hormones so that we don’t increase our risk of gaining weight, getting heart disease, having high blood pressure, getting diabetes. Sleep also helps to repair our muscles and replenishing our energy.</a:t>
            </a:r>
            <a:endParaRPr lang="en-US" dirty="0"/>
          </a:p>
          <a:p>
            <a:endParaRPr lang="en-US"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3. FALSE; </a:t>
            </a:r>
            <a:r>
              <a:rPr lang="en-US" sz="1100" b="0" i="0" u="none" strike="noStrike" cap="none" dirty="0">
                <a:solidFill>
                  <a:srgbClr val="000000"/>
                </a:solidFill>
                <a:effectLst/>
                <a:latin typeface="Arial"/>
                <a:ea typeface="Arial"/>
                <a:cs typeface="Arial"/>
                <a:sym typeface="Arial"/>
              </a:rPr>
              <a:t>Snoring may indicate the presence of a sleep disorder called sleep apnea. People with sleep apnea snore loudly and wake up repeatedly during the night, gasping for breath. These repeated awakenings lead to severe daytime sleepiness. Many people with sleep apnea are unaware they have this condition. If you think you have sleep apnea, be sure to talk to your doctor.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US" dirty="0"/>
          </a:p>
          <a:p>
            <a:r>
              <a:rPr lang="en-US" dirty="0"/>
              <a:t>4. FALSE; </a:t>
            </a:r>
            <a:r>
              <a:rPr lang="en-US" sz="1100" b="0" i="0" u="none" strike="noStrike" cap="none" dirty="0">
                <a:solidFill>
                  <a:srgbClr val="000000"/>
                </a:solidFill>
                <a:effectLst/>
                <a:latin typeface="Arial"/>
                <a:cs typeface="Arial"/>
                <a:sym typeface="Arial"/>
              </a:rPr>
              <a:t>Older adults</a:t>
            </a:r>
            <a:r>
              <a:rPr lang="en-US" sz="1100" b="0" i="0" u="none" strike="noStrike" cap="none" dirty="0">
                <a:solidFill>
                  <a:srgbClr val="000000"/>
                </a:solidFill>
                <a:effectLst/>
                <a:latin typeface="Arial"/>
                <a:ea typeface="Arial"/>
                <a:cs typeface="Arial"/>
                <a:sym typeface="Arial"/>
              </a:rPr>
              <a:t> need about the same amount of sleep as younger ones, but they tend to get less sleep on average due to medical conditions. Taking medications for various conditions such as hypertension or Type 2 diabetes can interfere with sleep as well. </a:t>
            </a:r>
            <a:endParaRPr lang="en-US" dirty="0"/>
          </a:p>
          <a:p>
            <a:endParaRPr lang="en-US"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5. FALSE; </a:t>
            </a:r>
            <a:r>
              <a:rPr lang="en-US" sz="1100" b="0" i="0" u="none" strike="noStrike" cap="none" dirty="0">
                <a:solidFill>
                  <a:srgbClr val="000000"/>
                </a:solidFill>
                <a:effectLst/>
                <a:latin typeface="Arial"/>
                <a:ea typeface="Arial"/>
                <a:cs typeface="Arial"/>
                <a:sym typeface="Arial"/>
              </a:rPr>
              <a:t>Electronic devices emit a certain type of light which tells our body it’s time to wake up. They can stop you going to sleep at a time that allows you to get enough sleep </a:t>
            </a:r>
          </a:p>
          <a:p>
            <a:endParaRPr lang="en-US" dirty="0"/>
          </a:p>
        </p:txBody>
      </p:sp>
    </p:spTree>
    <p:extLst>
      <p:ext uri="{BB962C8B-B14F-4D97-AF65-F5344CB8AC3E}">
        <p14:creationId xmlns:p14="http://schemas.microsoft.com/office/powerpoint/2010/main" val="907006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eaLnBrk="1" hangingPunct="1"/>
            <a:r>
              <a:rPr lang="en-US" altLang="en-US" dirty="0"/>
              <a:t>Most adults need 7 ½ -8 hours to function well</a:t>
            </a:r>
          </a:p>
          <a:p>
            <a:pPr lvl="1" eaLnBrk="1" hangingPunct="1"/>
            <a:r>
              <a:rPr lang="en-US" altLang="en-US" dirty="0"/>
              <a:t>Pregnant women need more sleep</a:t>
            </a:r>
          </a:p>
          <a:p>
            <a:r>
              <a:rPr lang="en-US" dirty="0"/>
              <a:t>Sleeping </a:t>
            </a:r>
            <a:r>
              <a:rPr lang="en-US" b="1" dirty="0"/>
              <a:t>too much </a:t>
            </a:r>
            <a:r>
              <a:rPr lang="en-US" dirty="0"/>
              <a:t>or too little can have adverse affects on your health. </a:t>
            </a:r>
          </a:p>
          <a:p>
            <a:r>
              <a:rPr lang="en-US" sz="1100" b="0" i="0" u="none" strike="noStrike" cap="none" dirty="0">
                <a:solidFill>
                  <a:srgbClr val="000000"/>
                </a:solidFill>
                <a:effectLst/>
                <a:latin typeface="Arial"/>
                <a:ea typeface="Arial"/>
                <a:cs typeface="Arial"/>
                <a:sym typeface="Arial"/>
              </a:rPr>
              <a:t>Sleeping too much is linked with many of the same health risks as sleeping too little, including heart disease, diabetes, obesity, and memory issues</a:t>
            </a:r>
            <a:endParaRPr lang="en-US" dirty="0"/>
          </a:p>
          <a:p>
            <a:r>
              <a:rPr lang="en-US" dirty="0"/>
              <a:t>Sleeping less than 5 hours per night is considered too little and more than 9 hours is considered too much </a:t>
            </a:r>
          </a:p>
          <a:p>
            <a:endParaRPr lang="en-US" dirty="0"/>
          </a:p>
        </p:txBody>
      </p:sp>
    </p:spTree>
    <p:extLst>
      <p:ext uri="{BB962C8B-B14F-4D97-AF65-F5344CB8AC3E}">
        <p14:creationId xmlns:p14="http://schemas.microsoft.com/office/powerpoint/2010/main" val="475249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What are signs of a sleeping problem?</a:t>
            </a:r>
          </a:p>
          <a:p>
            <a:pPr marL="457200" indent="-298450"/>
            <a:r>
              <a:rPr lang="en-US" dirty="0"/>
              <a:t>Memory problems</a:t>
            </a:r>
          </a:p>
          <a:p>
            <a:pPr marL="457200" indent="-298450"/>
            <a:r>
              <a:rPr lang="en-US" dirty="0"/>
              <a:t>Weight gain</a:t>
            </a:r>
          </a:p>
          <a:p>
            <a:pPr marL="457200" indent="-298450"/>
            <a:r>
              <a:rPr lang="en-US" dirty="0"/>
              <a:t>Irritable</a:t>
            </a:r>
          </a:p>
          <a:p>
            <a:pPr marL="457200" indent="-298450"/>
            <a:r>
              <a:rPr lang="en-US" dirty="0"/>
              <a:t>Headaches, jaw pain, earaches</a:t>
            </a:r>
          </a:p>
          <a:p>
            <a:pPr marL="457200" indent="-298450"/>
            <a:r>
              <a:rPr lang="en-US" dirty="0"/>
              <a:t>Depression/anxiety </a:t>
            </a:r>
          </a:p>
          <a:p>
            <a:pPr marL="457200" indent="-298450"/>
            <a:r>
              <a:rPr lang="en-US" altLang="en-US" dirty="0"/>
              <a:t>Napping easily (Well-rested people take 10-15 minutes to fall asleep, this can be a sign of sleep deprivation )</a:t>
            </a:r>
          </a:p>
          <a:p>
            <a:endParaRPr lang="en-US" altLang="en-US" dirty="0"/>
          </a:p>
          <a:p>
            <a:endParaRPr lang="en-US" altLang="en-US" dirty="0"/>
          </a:p>
          <a:p>
            <a:endParaRPr lang="en-US" altLang="en-US" dirty="0"/>
          </a:p>
          <a:p>
            <a:r>
              <a:rPr lang="en-US" dirty="0"/>
              <a:t>HANDOUT</a:t>
            </a:r>
          </a:p>
          <a:p>
            <a:r>
              <a:rPr lang="en-US" dirty="0"/>
              <a:t> https://</a:t>
            </a:r>
            <a:r>
              <a:rPr lang="en-US" dirty="0" err="1"/>
              <a:t>www.cci.health.wa.gov.au</a:t>
            </a:r>
            <a:r>
              <a:rPr lang="en-US" dirty="0"/>
              <a:t>/~/media/cci/mental%20health%20professionals/sleep/sleep%20-</a:t>
            </a:r>
            <a:endParaRPr lang="en-US" altLang="en-US" dirty="0"/>
          </a:p>
        </p:txBody>
      </p:sp>
    </p:spTree>
    <p:extLst>
      <p:ext uri="{BB962C8B-B14F-4D97-AF65-F5344CB8AC3E}">
        <p14:creationId xmlns:p14="http://schemas.microsoft.com/office/powerpoint/2010/main" val="3554763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spcBef>
                <a:spcPts val="0"/>
              </a:spcBef>
              <a:spcAft>
                <a:spcPts val="0"/>
              </a:spcAft>
              <a:buNone/>
            </a:pPr>
            <a:r>
              <a:rPr lang="en-US" sz="1100" dirty="0">
                <a:effectLst/>
                <a:latin typeface="Calibri" panose="020F0502020204030204" pitchFamily="34" charset="0"/>
                <a:ea typeface="Calibri" panose="020F0502020204030204" pitchFamily="34" charset="0"/>
                <a:cs typeface="Times New Roman" panose="02020603050405020304" pitchFamily="18" charset="0"/>
              </a:rPr>
              <a:t>Examples of each </a:t>
            </a:r>
          </a:p>
          <a:p>
            <a:pPr marL="0" marR="0">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Wingdings" pitchFamily="2" charset="2"/>
              <a:buChar char=""/>
            </a:pPr>
            <a:r>
              <a:rPr lang="en-US" sz="1100" b="1" dirty="0">
                <a:effectLst/>
                <a:latin typeface="Calibri" panose="020F0502020204030204" pitchFamily="34" charset="0"/>
                <a:ea typeface="Calibri" panose="020F0502020204030204" pitchFamily="34" charset="0"/>
                <a:cs typeface="Times New Roman" panose="02020603050405020304" pitchFamily="18" charset="0"/>
              </a:rPr>
              <a:t>Relaxing Routine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Font typeface="Wingdings" pitchFamily="2" charset="2"/>
              <a:buChar char=""/>
            </a:pPr>
            <a:r>
              <a:rPr lang="en-US" sz="1100" dirty="0">
                <a:effectLst/>
                <a:latin typeface="Calibri" panose="020F0502020204030204" pitchFamily="34" charset="0"/>
                <a:ea typeface="Calibri" panose="020F0502020204030204" pitchFamily="34" charset="0"/>
                <a:cs typeface="Times New Roman" panose="02020603050405020304" pitchFamily="18" charset="0"/>
              </a:rPr>
              <a:t>Warm bath/shower</a:t>
            </a:r>
          </a:p>
          <a:p>
            <a:pPr marL="1143000" marR="0" lvl="2" indent="-228600">
              <a:spcBef>
                <a:spcPts val="0"/>
              </a:spcBef>
              <a:spcAft>
                <a:spcPts val="0"/>
              </a:spcAft>
              <a:buFont typeface="Wingdings" pitchFamily="2" charset="2"/>
              <a:buChar char=""/>
            </a:pPr>
            <a:r>
              <a:rPr lang="en-US" sz="1100" dirty="0">
                <a:effectLst/>
                <a:latin typeface="Calibri" panose="020F0502020204030204" pitchFamily="34" charset="0"/>
                <a:ea typeface="Calibri" panose="020F0502020204030204" pitchFamily="34" charset="0"/>
                <a:cs typeface="Times New Roman" panose="02020603050405020304" pitchFamily="18" charset="0"/>
              </a:rPr>
              <a:t>Quiet activities</a:t>
            </a:r>
          </a:p>
          <a:p>
            <a:pPr marL="1143000" marR="0" lvl="2" indent="-228600">
              <a:spcBef>
                <a:spcPts val="0"/>
              </a:spcBef>
              <a:spcAft>
                <a:spcPts val="0"/>
              </a:spcAft>
              <a:buFont typeface="Wingdings" pitchFamily="2" charset="2"/>
              <a:buChar char=""/>
            </a:pPr>
            <a:r>
              <a:rPr lang="en-US" sz="1100" dirty="0">
                <a:effectLst/>
                <a:latin typeface="Calibri" panose="020F0502020204030204" pitchFamily="34" charset="0"/>
                <a:ea typeface="Calibri" panose="020F0502020204030204" pitchFamily="34" charset="0"/>
                <a:cs typeface="Times New Roman" panose="02020603050405020304" pitchFamily="18" charset="0"/>
              </a:rPr>
              <a:t>Lower lights</a:t>
            </a:r>
          </a:p>
          <a:p>
            <a:pPr marL="1143000" marR="0" lvl="2" indent="-228600" algn="l" defTabSz="914400" rtl="0" eaLnBrk="1" fontAlgn="auto" latinLnBrk="0" hangingPunct="1">
              <a:lnSpc>
                <a:spcPct val="100000"/>
              </a:lnSpc>
              <a:spcBef>
                <a:spcPts val="0"/>
              </a:spcBef>
              <a:spcAft>
                <a:spcPts val="0"/>
              </a:spcAft>
              <a:buClr>
                <a:srgbClr val="000000"/>
              </a:buClr>
              <a:buSzPts val="1100"/>
              <a:buFont typeface="Wingdings" pitchFamily="2" charset="2"/>
              <a:buChar char=""/>
              <a:tabLst/>
              <a:defRPr/>
            </a:pPr>
            <a:r>
              <a:rPr lang="en-US" sz="1100" dirty="0">
                <a:effectLst/>
                <a:latin typeface="Calibri" panose="020F0502020204030204" pitchFamily="34" charset="0"/>
                <a:ea typeface="Calibri" panose="020F0502020204030204" pitchFamily="34" charset="0"/>
                <a:cs typeface="Times New Roman" panose="02020603050405020304" pitchFamily="18" charset="0"/>
              </a:rPr>
              <a:t>Make sure your bedroom is not too hot or too cold</a:t>
            </a:r>
          </a:p>
          <a:p>
            <a:pPr marL="342900" marR="0" lvl="0" indent="-342900">
              <a:spcBef>
                <a:spcPts val="0"/>
              </a:spcBef>
              <a:spcAft>
                <a:spcPts val="0"/>
              </a:spcAft>
              <a:buFont typeface="Wingdings" pitchFamily="2" charset="2"/>
              <a:buChar char=""/>
            </a:pPr>
            <a:r>
              <a:rPr lang="en-US" sz="1100" b="1" dirty="0">
                <a:effectLst/>
                <a:latin typeface="Calibri" panose="020F0502020204030204" pitchFamily="34" charset="0"/>
                <a:ea typeface="Calibri" panose="020F0502020204030204" pitchFamily="34" charset="0"/>
                <a:cs typeface="Times New Roman" panose="02020603050405020304" pitchFamily="18" charset="0"/>
              </a:rPr>
              <a:t>Limit stimulating behaviors before bedtime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Font typeface="Wingdings" pitchFamily="2" charset="2"/>
              <a:buChar char=""/>
            </a:pPr>
            <a:r>
              <a:rPr lang="en-US" sz="1100" dirty="0">
                <a:effectLst/>
                <a:latin typeface="Calibri" panose="020F0502020204030204" pitchFamily="34" charset="0"/>
                <a:ea typeface="Calibri" panose="020F0502020204030204" pitchFamily="34" charset="0"/>
                <a:cs typeface="Times New Roman" panose="02020603050405020304" pitchFamily="18" charset="0"/>
              </a:rPr>
              <a:t>Limit caffeine after 2 pm</a:t>
            </a:r>
          </a:p>
          <a:p>
            <a:pPr marL="1143000" marR="0" lvl="2" indent="-228600">
              <a:spcBef>
                <a:spcPts val="0"/>
              </a:spcBef>
              <a:spcAft>
                <a:spcPts val="0"/>
              </a:spcAft>
              <a:buFont typeface="Wingdings" pitchFamily="2" charset="2"/>
              <a:buChar char=""/>
            </a:pPr>
            <a:r>
              <a:rPr lang="en-US" sz="1100" dirty="0">
                <a:effectLst/>
                <a:latin typeface="Calibri" panose="020F0502020204030204" pitchFamily="34" charset="0"/>
                <a:ea typeface="Calibri" panose="020F0502020204030204" pitchFamily="34" charset="0"/>
                <a:cs typeface="Times New Roman" panose="02020603050405020304" pitchFamily="18" charset="0"/>
              </a:rPr>
              <a:t>Limit alcohol after dinner</a:t>
            </a:r>
          </a:p>
          <a:p>
            <a:pPr marL="1143000" marR="0" lvl="2" indent="-228600">
              <a:spcBef>
                <a:spcPts val="0"/>
              </a:spcBef>
              <a:spcAft>
                <a:spcPts val="0"/>
              </a:spcAft>
              <a:buFont typeface="Wingdings" pitchFamily="2" charset="2"/>
              <a:buChar char=""/>
            </a:pPr>
            <a:r>
              <a:rPr lang="en-US" sz="1100" dirty="0">
                <a:effectLst/>
                <a:latin typeface="Calibri" panose="020F0502020204030204" pitchFamily="34" charset="0"/>
                <a:ea typeface="Calibri" panose="020F0502020204030204" pitchFamily="34" charset="0"/>
                <a:cs typeface="Times New Roman" panose="02020603050405020304" pitchFamily="18" charset="0"/>
              </a:rPr>
              <a:t>Limit large or spicy meals</a:t>
            </a:r>
          </a:p>
          <a:p>
            <a:pPr marL="1143000" marR="0" lvl="2" indent="-228600">
              <a:spcBef>
                <a:spcPts val="0"/>
              </a:spcBef>
              <a:spcAft>
                <a:spcPts val="0"/>
              </a:spcAft>
              <a:buFont typeface="Wingdings" pitchFamily="2" charset="2"/>
              <a:buChar char=""/>
            </a:pPr>
            <a:r>
              <a:rPr lang="en-US" sz="1100" dirty="0">
                <a:effectLst/>
                <a:latin typeface="Calibri" panose="020F0502020204030204" pitchFamily="34" charset="0"/>
                <a:ea typeface="Calibri" panose="020F0502020204030204" pitchFamily="34" charset="0"/>
                <a:cs typeface="Times New Roman" panose="02020603050405020304" pitchFamily="18" charset="0"/>
              </a:rPr>
              <a:t>Limit vigorous exercise 4-6 hours before bed</a:t>
            </a:r>
          </a:p>
          <a:p>
            <a:pPr marL="1143000" marR="0" lvl="2" indent="-228600" algn="l" defTabSz="914400" rtl="0" eaLnBrk="1" fontAlgn="auto" latinLnBrk="0" hangingPunct="1">
              <a:lnSpc>
                <a:spcPct val="100000"/>
              </a:lnSpc>
              <a:spcBef>
                <a:spcPts val="0"/>
              </a:spcBef>
              <a:spcAft>
                <a:spcPts val="0"/>
              </a:spcAft>
              <a:buClr>
                <a:srgbClr val="000000"/>
              </a:buClr>
              <a:buSzPts val="1100"/>
              <a:buFont typeface="Wingdings" pitchFamily="2" charset="2"/>
              <a:buChar char=""/>
              <a:tabLst/>
              <a:defRPr/>
            </a:pPr>
            <a:r>
              <a:rPr lang="en-US" sz="1100" dirty="0">
                <a:effectLst/>
                <a:latin typeface="Calibri" panose="020F0502020204030204" pitchFamily="34" charset="0"/>
                <a:ea typeface="Calibri" panose="020F0502020204030204" pitchFamily="34" charset="0"/>
                <a:cs typeface="Times New Roman" panose="02020603050405020304" pitchFamily="18" charset="0"/>
              </a:rPr>
              <a:t>Turn off all electronic devices at least 30 minutes before bed </a:t>
            </a:r>
          </a:p>
          <a:p>
            <a:pPr marL="342900" marR="0" lvl="0" indent="-342900">
              <a:spcBef>
                <a:spcPts val="0"/>
              </a:spcBef>
              <a:spcAft>
                <a:spcPts val="0"/>
              </a:spcAft>
              <a:buFont typeface="Wingdings" pitchFamily="2" charset="2"/>
              <a:buChar char=""/>
            </a:pPr>
            <a:r>
              <a:rPr lang="en-US" sz="1100" b="1" dirty="0">
                <a:effectLst/>
                <a:latin typeface="Calibri" panose="020F0502020204030204" pitchFamily="34" charset="0"/>
                <a:ea typeface="Calibri" panose="020F0502020204030204" pitchFamily="34" charset="0"/>
                <a:cs typeface="Times New Roman" panose="02020603050405020304" pitchFamily="18" charset="0"/>
              </a:rPr>
              <a:t>De-stress, learn relaxation techniques</a:t>
            </a: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p>
          <a:p>
            <a:pPr marL="1200150" marR="0" lvl="2" indent="-285750">
              <a:spcBef>
                <a:spcPts val="0"/>
              </a:spcBef>
              <a:spcAft>
                <a:spcPts val="0"/>
              </a:spcAft>
              <a:buFont typeface="Wingdings" pitchFamily="2" charset="2"/>
              <a:buChar char=""/>
            </a:pPr>
            <a:r>
              <a:rPr lang="en-US" sz="1100" dirty="0">
                <a:effectLst/>
                <a:latin typeface="Calibri" panose="020F0502020204030204" pitchFamily="34" charset="0"/>
                <a:ea typeface="Calibri" panose="020F0502020204030204" pitchFamily="34" charset="0"/>
                <a:cs typeface="Times New Roman" panose="02020603050405020304" pitchFamily="18" charset="0"/>
              </a:rPr>
              <a:t>Meditation </a:t>
            </a:r>
          </a:p>
          <a:p>
            <a:pPr marL="342900" marR="0" lvl="0" indent="-342900">
              <a:spcBef>
                <a:spcPts val="0"/>
              </a:spcBef>
              <a:spcAft>
                <a:spcPts val="0"/>
              </a:spcAft>
              <a:buFont typeface="Wingdings" pitchFamily="2" charset="2"/>
              <a:buChar char=""/>
            </a:pPr>
            <a:r>
              <a:rPr lang="en-US" sz="1100" b="1" dirty="0">
                <a:effectLst/>
                <a:latin typeface="Calibri" panose="020F0502020204030204" pitchFamily="34" charset="0"/>
                <a:ea typeface="Calibri" panose="020F0502020204030204" pitchFamily="34" charset="0"/>
                <a:cs typeface="Times New Roman" panose="02020603050405020304" pitchFamily="18" charset="0"/>
              </a:rPr>
              <a:t>Maintain a regular physical activity routine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200150" marR="0" lvl="2" indent="-285750">
              <a:spcBef>
                <a:spcPts val="0"/>
              </a:spcBef>
              <a:spcAft>
                <a:spcPts val="0"/>
              </a:spcAft>
              <a:buFont typeface="Wingdings" pitchFamily="2" charset="2"/>
              <a:buChar char=""/>
            </a:pPr>
            <a:r>
              <a:rPr lang="en-US" sz="1100" dirty="0">
                <a:effectLst/>
                <a:latin typeface="Calibri" panose="020F0502020204030204" pitchFamily="34" charset="0"/>
                <a:ea typeface="Calibri" panose="020F0502020204030204" pitchFamily="34" charset="0"/>
                <a:cs typeface="Times New Roman" panose="02020603050405020304" pitchFamily="18" charset="0"/>
              </a:rPr>
              <a:t>Physical activity helps with stress and sleep quality</a:t>
            </a:r>
          </a:p>
          <a:p>
            <a:pPr marL="342900" marR="0" lvl="0" indent="-342900">
              <a:spcBef>
                <a:spcPts val="0"/>
              </a:spcBef>
              <a:spcAft>
                <a:spcPts val="0"/>
              </a:spcAft>
              <a:buFont typeface="Wingdings" pitchFamily="2" charset="2"/>
              <a:buChar char=""/>
            </a:pPr>
            <a:r>
              <a:rPr lang="en-US" sz="1100" b="1" dirty="0">
                <a:effectLst/>
                <a:latin typeface="Calibri" panose="020F0502020204030204" pitchFamily="34" charset="0"/>
                <a:ea typeface="Calibri" panose="020F0502020204030204" pitchFamily="34" charset="0"/>
                <a:cs typeface="Times New Roman" panose="02020603050405020304" pitchFamily="18" charset="0"/>
              </a:rPr>
              <a:t>Do not go to bed hungry </a:t>
            </a:r>
          </a:p>
          <a:p>
            <a:pPr marL="1257300" marR="0" lvl="2" indent="-342900">
              <a:spcBef>
                <a:spcPts val="0"/>
              </a:spcBef>
              <a:spcAft>
                <a:spcPts val="0"/>
              </a:spcAft>
              <a:buFont typeface="Wingdings" pitchFamily="2" charset="2"/>
              <a:buChar char="§"/>
            </a:pPr>
            <a:r>
              <a:rPr lang="en-US" sz="1100" dirty="0">
                <a:effectLst/>
                <a:latin typeface="Calibri" panose="020F0502020204030204" pitchFamily="34" charset="0"/>
                <a:ea typeface="Calibri" panose="020F0502020204030204" pitchFamily="34" charset="0"/>
                <a:cs typeface="Times New Roman" panose="02020603050405020304" pitchFamily="18" charset="0"/>
              </a:rPr>
              <a:t>Light snack (almonds, turkey, chamomile tea, kiwi, walnuts)</a:t>
            </a:r>
          </a:p>
          <a:p>
            <a:pPr marL="342900" marR="0" lvl="0" indent="-342900">
              <a:spcBef>
                <a:spcPts val="0"/>
              </a:spcBef>
              <a:spcAft>
                <a:spcPts val="0"/>
              </a:spcAft>
              <a:buFont typeface="Wingdings" pitchFamily="2" charset="2"/>
              <a:buChar char=""/>
            </a:pPr>
            <a:r>
              <a:rPr lang="en-US" sz="1100" b="1" dirty="0">
                <a:effectLst/>
                <a:latin typeface="Calibri" panose="020F0502020204030204" pitchFamily="34" charset="0"/>
                <a:ea typeface="Calibri" panose="020F0502020204030204" pitchFamily="34" charset="0"/>
                <a:cs typeface="Times New Roman" panose="02020603050405020304" pitchFamily="18" charset="0"/>
              </a:rPr>
              <a:t>Go to bed the same time every night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200150" marR="0" lvl="2" indent="-285750">
              <a:spcBef>
                <a:spcPts val="0"/>
              </a:spcBef>
              <a:spcAft>
                <a:spcPts val="0"/>
              </a:spcAft>
              <a:buFont typeface="Wingdings" pitchFamily="2" charset="2"/>
              <a:buChar char=""/>
            </a:pPr>
            <a:r>
              <a:rPr lang="en-US" sz="1100" dirty="0">
                <a:effectLst/>
                <a:latin typeface="Calibri" panose="020F0502020204030204" pitchFamily="34" charset="0"/>
                <a:ea typeface="Calibri" panose="020F0502020204030204" pitchFamily="34" charset="0"/>
                <a:cs typeface="Times New Roman" panose="02020603050405020304" pitchFamily="18" charset="0"/>
              </a:rPr>
              <a:t>Limit naps </a:t>
            </a:r>
          </a:p>
          <a:p>
            <a:endParaRPr lang="en-US" dirty="0"/>
          </a:p>
        </p:txBody>
      </p:sp>
    </p:spTree>
    <p:extLst>
      <p:ext uri="{BB962C8B-B14F-4D97-AF65-F5344CB8AC3E}">
        <p14:creationId xmlns:p14="http://schemas.microsoft.com/office/powerpoint/2010/main" val="3134281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altLang="en-US" sz="1100" dirty="0"/>
              <a:t>Other benefits:</a:t>
            </a:r>
          </a:p>
          <a:p>
            <a:pPr marL="457200" indent="-298450"/>
            <a:r>
              <a:rPr lang="en-US" altLang="en-US" sz="1100" dirty="0"/>
              <a:t>Helps people achieve and maintain a healthy weight</a:t>
            </a:r>
          </a:p>
          <a:p>
            <a:pPr marL="457200" indent="-298450"/>
            <a:r>
              <a:rPr lang="en-US" altLang="en-US" sz="1100" dirty="0"/>
              <a:t>Builds and maintains healthy bones, muscles &amp; joints</a:t>
            </a:r>
          </a:p>
          <a:p>
            <a:pPr marL="457200" indent="-298450" algn="l">
              <a:spcBef>
                <a:spcPct val="50000"/>
              </a:spcBef>
            </a:pPr>
            <a:r>
              <a:rPr lang="en-US" altLang="en-US" sz="1100" dirty="0"/>
              <a:t>Boosts energy level</a:t>
            </a:r>
          </a:p>
          <a:p>
            <a:pPr marL="457200" indent="-298450" algn="l">
              <a:spcBef>
                <a:spcPct val="50000"/>
              </a:spcBef>
            </a:pPr>
            <a:r>
              <a:rPr lang="en-US" altLang="en-US" sz="1100" dirty="0"/>
              <a:t>Improves quality of sleep</a:t>
            </a:r>
          </a:p>
          <a:p>
            <a:pPr marL="457200" indent="-298450"/>
            <a:r>
              <a:rPr lang="en-US" dirty="0"/>
              <a:t>Reduced risk of diseases (high blood pressure, diabetes, obesity, stroke, heart disease)</a:t>
            </a:r>
          </a:p>
        </p:txBody>
      </p:sp>
    </p:spTree>
    <p:extLst>
      <p:ext uri="{BB962C8B-B14F-4D97-AF65-F5344CB8AC3E}">
        <p14:creationId xmlns:p14="http://schemas.microsoft.com/office/powerpoint/2010/main" val="4022425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 don’t have enough time</a:t>
            </a:r>
          </a:p>
          <a:p>
            <a:r>
              <a:rPr lang="en-US" dirty="0"/>
              <a:t>The gym is intimidating</a:t>
            </a:r>
          </a:p>
          <a:p>
            <a:r>
              <a:rPr lang="en-US" dirty="0"/>
              <a:t>The gym is too expensive</a:t>
            </a:r>
          </a:p>
          <a:p>
            <a:r>
              <a:rPr lang="en-US" dirty="0"/>
              <a:t>I am too tired</a:t>
            </a:r>
          </a:p>
          <a:p>
            <a:r>
              <a:rPr lang="en-US" dirty="0"/>
              <a:t>I need to take care of my family</a:t>
            </a:r>
          </a:p>
          <a:p>
            <a:r>
              <a:rPr lang="en-US" dirty="0"/>
              <a:t>I get bored</a:t>
            </a:r>
          </a:p>
          <a:p>
            <a:r>
              <a:rPr lang="en-US" dirty="0"/>
              <a:t>I don’t like it</a:t>
            </a:r>
          </a:p>
          <a:p>
            <a:r>
              <a:rPr lang="en-US" dirty="0"/>
              <a:t>I don’t know what to do </a:t>
            </a:r>
          </a:p>
        </p:txBody>
      </p:sp>
    </p:spTree>
    <p:extLst>
      <p:ext uri="{BB962C8B-B14F-4D97-AF65-F5344CB8AC3E}">
        <p14:creationId xmlns:p14="http://schemas.microsoft.com/office/powerpoint/2010/main" val="3224655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0" i="0" u="none" strike="noStrike" cap="none" dirty="0">
                <a:solidFill>
                  <a:srgbClr val="000000"/>
                </a:solidFill>
                <a:effectLst/>
                <a:latin typeface="Arial"/>
                <a:ea typeface="Arial"/>
                <a:cs typeface="Arial"/>
                <a:sym typeface="Arial"/>
              </a:rPr>
              <a:t>Lifestyle activities are activities that get your body moving such as gardening, walking the dog, raking leaves, and taking the stairs instead of the elevator.</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US" sz="1100" b="0" i="0" u="none" strike="noStrike" cap="none" dirty="0">
              <a:solidFill>
                <a:srgbClr val="000000"/>
              </a:solidFill>
              <a:effectLst/>
              <a:latin typeface="Arial"/>
              <a:ea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0" i="0" u="none" strike="noStrike" cap="none" dirty="0">
                <a:solidFill>
                  <a:srgbClr val="000000"/>
                </a:solidFill>
                <a:effectLst/>
                <a:latin typeface="Arial"/>
                <a:ea typeface="Arial"/>
                <a:cs typeface="Arial"/>
                <a:sym typeface="Arial"/>
              </a:rPr>
              <a:t>Structured exercise is a form of physical activity that is specifically planned, structured, and repetitive such as weight training, tai chi, or an aerobics class. </a:t>
            </a:r>
            <a:endParaRPr lang="en-US" dirty="0"/>
          </a:p>
        </p:txBody>
      </p:sp>
    </p:spTree>
    <p:extLst>
      <p:ext uri="{BB962C8B-B14F-4D97-AF65-F5344CB8AC3E}">
        <p14:creationId xmlns:p14="http://schemas.microsoft.com/office/powerpoint/2010/main" val="35532557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userDrawn="1">
  <p:cSld name="TITLE">
    <p:bg>
      <p:bgPr>
        <a:solidFill>
          <a:srgbClr val="FFFFFF"/>
        </a:solidFill>
        <a:effectLst/>
      </p:bgPr>
    </p:bg>
    <p:spTree>
      <p:nvGrpSpPr>
        <p:cNvPr id="1" name="Shape 9"/>
        <p:cNvGrpSpPr/>
        <p:nvPr/>
      </p:nvGrpSpPr>
      <p:grpSpPr>
        <a:xfrm>
          <a:off x="0" y="0"/>
          <a:ext cx="0" cy="0"/>
          <a:chOff x="0" y="0"/>
          <a:chExt cx="0" cy="0"/>
        </a:xfrm>
      </p:grpSpPr>
      <p:sp>
        <p:nvSpPr>
          <p:cNvPr id="21" name="Google Shape;18;p4">
            <a:extLst>
              <a:ext uri="{FF2B5EF4-FFF2-40B4-BE49-F238E27FC236}">
                <a16:creationId xmlns:a16="http://schemas.microsoft.com/office/drawing/2014/main" id="{05C5BA6E-F5A5-CB4F-B7A8-136094999587}"/>
              </a:ext>
            </a:extLst>
          </p:cNvPr>
          <p:cNvSpPr/>
          <p:nvPr userDrawn="1"/>
        </p:nvSpPr>
        <p:spPr>
          <a:xfrm rot="10800000" flipH="1">
            <a:off x="0" y="0"/>
            <a:ext cx="9144000" cy="5003775"/>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p2"/>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8246400" y="4245875"/>
            <a:ext cx="897600" cy="897600"/>
          </a:xfrm>
          <a:prstGeom prst="round1Rect">
            <a:avLst>
              <a:gd name="adj" fmla="val 16667"/>
            </a:avLst>
          </a:prstGeom>
          <a:solidFill>
            <a:schemeClr val="lt1">
              <a:alpha val="68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782200" y="1419450"/>
            <a:ext cx="8222100" cy="933600"/>
          </a:xfrm>
          <a:prstGeom prst="rect">
            <a:avLst/>
          </a:prstGeom>
        </p:spPr>
        <p:txBody>
          <a:bodyPr spcFirstLastPara="1" wrap="square" lIns="91425" tIns="91425" rIns="91425" bIns="91425" anchor="b" anchorCtr="0">
            <a:noAutofit/>
          </a:bodyPr>
          <a:lstStyle>
            <a:lvl1pPr lvl="0">
              <a:spcBef>
                <a:spcPts val="0"/>
              </a:spcBef>
              <a:spcAft>
                <a:spcPts val="0"/>
              </a:spcAft>
              <a:buClr>
                <a:srgbClr val="00AEEF"/>
              </a:buClr>
              <a:buSzPts val="4800"/>
              <a:buNone/>
              <a:defRPr sz="4800" b="1" i="0">
                <a:solidFill>
                  <a:schemeClr val="tx2">
                    <a:lumMod val="75000"/>
                  </a:schemeClr>
                </a:solidFill>
                <a:latin typeface="Ingeborg Heavy" panose="02070503040600000004" pitchFamily="18" charset="77"/>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dirty="0"/>
          </a:p>
        </p:txBody>
      </p:sp>
      <p:sp>
        <p:nvSpPr>
          <p:cNvPr id="13" name="Google Shape;13;p2"/>
          <p:cNvSpPr txBox="1">
            <a:spLocks noGrp="1"/>
          </p:cNvSpPr>
          <p:nvPr>
            <p:ph type="subTitle" idx="1"/>
          </p:nvPr>
        </p:nvSpPr>
        <p:spPr>
          <a:xfrm>
            <a:off x="782200" y="2262305"/>
            <a:ext cx="8222100" cy="432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rgbClr val="434343"/>
              </a:buClr>
              <a:buSzPts val="1800"/>
              <a:buNone/>
              <a:defRPr sz="2400" b="0" i="0">
                <a:solidFill>
                  <a:schemeClr val="tx2">
                    <a:lumMod val="75000"/>
                  </a:schemeClr>
                </a:solidFill>
                <a:latin typeface="Nunito" pitchFamily="2" charset="77"/>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a:endParaRPr dirty="0"/>
          </a:p>
        </p:txBody>
      </p:sp>
      <p:sp>
        <p:nvSpPr>
          <p:cNvPr id="20" name="Rectangle 19">
            <a:extLst>
              <a:ext uri="{FF2B5EF4-FFF2-40B4-BE49-F238E27FC236}">
                <a16:creationId xmlns:a16="http://schemas.microsoft.com/office/drawing/2014/main" id="{6C7545E2-F369-B743-8854-19E015BD9AAA}"/>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148BD1E6-F13B-E444-AE04-9771B1604D77}"/>
              </a:ext>
            </a:extLst>
          </p:cNvPr>
          <p:cNvPicPr>
            <a:picLocks noChangeAspect="1"/>
          </p:cNvPicPr>
          <p:nvPr userDrawn="1"/>
        </p:nvPicPr>
        <p:blipFill>
          <a:blip r:embed="rId2"/>
          <a:stretch>
            <a:fillRect/>
          </a:stretch>
        </p:blipFill>
        <p:spPr>
          <a:xfrm>
            <a:off x="5825067" y="3979333"/>
            <a:ext cx="2819336" cy="63064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userDrawn="1">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60950" y="2065350"/>
            <a:ext cx="8222100" cy="10128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4200" b="1" i="0">
                <a:solidFill>
                  <a:schemeClr val="accent4"/>
                </a:solidFill>
                <a:latin typeface="Ingeborg Heavy" panose="02070503040600000004" pitchFamily="18" charset="77"/>
              </a:defRPr>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dirty="0"/>
          </a:p>
        </p:txBody>
      </p:sp>
      <p:pic>
        <p:nvPicPr>
          <p:cNvPr id="5" name="Picture 4">
            <a:extLst>
              <a:ext uri="{FF2B5EF4-FFF2-40B4-BE49-F238E27FC236}">
                <a16:creationId xmlns:a16="http://schemas.microsoft.com/office/drawing/2014/main" id="{85CE2570-069C-564C-B638-FD619EDA39B7}"/>
              </a:ext>
            </a:extLst>
          </p:cNvPr>
          <p:cNvPicPr>
            <a:picLocks noChangeAspect="1"/>
          </p:cNvPicPr>
          <p:nvPr userDrawn="1"/>
        </p:nvPicPr>
        <p:blipFill>
          <a:blip r:embed="rId2"/>
          <a:stretch>
            <a:fillRect/>
          </a:stretch>
        </p:blipFill>
        <p:spPr>
          <a:xfrm>
            <a:off x="6764867" y="4323357"/>
            <a:ext cx="2125135" cy="47535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p:nvPr/>
        </p:nvSpPr>
        <p:spPr>
          <a:xfrm rot="10800000" flipH="1">
            <a:off x="0" y="-88900"/>
            <a:ext cx="9144000" cy="52324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5"/>
          <p:cNvSpPr txBox="1">
            <a:spLocks noGrp="1"/>
          </p:cNvSpPr>
          <p:nvPr>
            <p:ph type="body" idx="1"/>
          </p:nvPr>
        </p:nvSpPr>
        <p:spPr>
          <a:xfrm>
            <a:off x="471900" y="1371600"/>
            <a:ext cx="3999900" cy="3257675"/>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solidFill>
                  <a:schemeClr val="tx2">
                    <a:lumMod val="75000"/>
                  </a:schemeClr>
                </a:solidFill>
                <a:latin typeface="Nunito" pitchFamily="2" charset="77"/>
              </a:defRPr>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dirty="0"/>
          </a:p>
        </p:txBody>
      </p:sp>
      <p:sp>
        <p:nvSpPr>
          <p:cNvPr id="25" name="Google Shape;25;p5"/>
          <p:cNvSpPr txBox="1">
            <a:spLocks noGrp="1"/>
          </p:cNvSpPr>
          <p:nvPr>
            <p:ph type="body" idx="2"/>
          </p:nvPr>
        </p:nvSpPr>
        <p:spPr>
          <a:xfrm>
            <a:off x="4694250" y="1371600"/>
            <a:ext cx="3999900" cy="3257675"/>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solidFill>
                  <a:schemeClr val="tx2">
                    <a:lumMod val="75000"/>
                  </a:schemeClr>
                </a:solidFill>
                <a:latin typeface="Nunito" pitchFamily="2" charset="77"/>
              </a:defRPr>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title"/>
          </p:nvPr>
        </p:nvSpPr>
        <p:spPr>
          <a:xfrm>
            <a:off x="471900" y="129125"/>
            <a:ext cx="8222100" cy="767700"/>
          </a:xfrm>
          <a:prstGeom prst="rect">
            <a:avLst/>
          </a:prstGeom>
        </p:spPr>
        <p:txBody>
          <a:bodyPr spcFirstLastPara="1" wrap="square" lIns="91425" tIns="91425" rIns="91425" bIns="91425" anchor="b" anchorCtr="0">
            <a:noAutofit/>
          </a:bodyPr>
          <a:lstStyle>
            <a:lvl1pPr lvl="0" rtl="0">
              <a:spcBef>
                <a:spcPts val="0"/>
              </a:spcBef>
              <a:spcAft>
                <a:spcPts val="0"/>
              </a:spcAft>
              <a:buSzPts val="3200"/>
              <a:buNone/>
              <a:defRPr b="1" i="0">
                <a:solidFill>
                  <a:srgbClr val="00AEEF"/>
                </a:solidFill>
                <a:latin typeface="Ingeborg" panose="02070503040600000004" pitchFamily="18" charset="77"/>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dirty="0"/>
          </a:p>
        </p:txBody>
      </p:sp>
      <p:sp>
        <p:nvSpPr>
          <p:cNvPr id="9" name="Rectangle 8">
            <a:extLst>
              <a:ext uri="{FF2B5EF4-FFF2-40B4-BE49-F238E27FC236}">
                <a16:creationId xmlns:a16="http://schemas.microsoft.com/office/drawing/2014/main" id="{41C21F07-BE34-B045-AFED-402B4F5B33EA}"/>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54E777B3-FD86-254D-8A73-8DEA5A3999EA}"/>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6"/>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1800" b="1" i="0">
                <a:solidFill>
                  <a:schemeClr val="accent4"/>
                </a:solidFill>
                <a:latin typeface="Ingeborg" panose="02070503040600000004" pitchFamily="18" charset="77"/>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dirty="0"/>
          </a:p>
        </p:txBody>
      </p:sp>
      <p:pic>
        <p:nvPicPr>
          <p:cNvPr id="6" name="Picture 5">
            <a:extLst>
              <a:ext uri="{FF2B5EF4-FFF2-40B4-BE49-F238E27FC236}">
                <a16:creationId xmlns:a16="http://schemas.microsoft.com/office/drawing/2014/main" id="{AF482A8F-A2E7-8045-81FE-36871B5D67FC}"/>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7"/>
          <p:cNvSpPr txBox="1">
            <a:spLocks noGrp="1"/>
          </p:cNvSpPr>
          <p:nvPr>
            <p:ph type="title"/>
          </p:nvPr>
        </p:nvSpPr>
        <p:spPr>
          <a:xfrm>
            <a:off x="226078" y="357800"/>
            <a:ext cx="2808000" cy="953400"/>
          </a:xfrm>
          <a:prstGeom prst="rect">
            <a:avLst/>
          </a:prstGeom>
        </p:spPr>
        <p:txBody>
          <a:bodyPr spcFirstLastPara="1" wrap="square" lIns="91425" tIns="91425" rIns="91425" bIns="91425" anchor="b" anchorCtr="0">
            <a:noAutofit/>
          </a:bodyPr>
          <a:lstStyle>
            <a:lvl1pPr lvl="0" algn="l">
              <a:spcBef>
                <a:spcPts val="0"/>
              </a:spcBef>
              <a:spcAft>
                <a:spcPts val="0"/>
              </a:spcAft>
              <a:buSzPts val="2400"/>
              <a:buNone/>
              <a:defRPr sz="2400" b="1" i="0">
                <a:solidFill>
                  <a:schemeClr val="accent4"/>
                </a:solidFill>
                <a:latin typeface="Ingeborg Heavy" panose="02070503040600000004" pitchFamily="18" charset="77"/>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dirty="0"/>
          </a:p>
        </p:txBody>
      </p:sp>
      <p:sp>
        <p:nvSpPr>
          <p:cNvPr id="35" name="Google Shape;35;p7"/>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noAutofit/>
          </a:bodyPr>
          <a:lstStyle>
            <a:lvl1pPr marL="457200" lvl="0" indent="-304800" algn="l">
              <a:spcBef>
                <a:spcPts val="0"/>
              </a:spcBef>
              <a:spcAft>
                <a:spcPts val="0"/>
              </a:spcAft>
              <a:buClr>
                <a:schemeClr val="lt1"/>
              </a:buClr>
              <a:buSzPts val="1200"/>
              <a:buChar char="●"/>
              <a:defRPr sz="1200" b="1" i="0">
                <a:solidFill>
                  <a:schemeClr val="accent4"/>
                </a:solidFill>
                <a:latin typeface="Nunito" pitchFamily="2" charset="77"/>
              </a:defRPr>
            </a:lvl1pPr>
            <a:lvl2pPr marL="914400" lvl="1" indent="-304800">
              <a:spcBef>
                <a:spcPts val="1600"/>
              </a:spcBef>
              <a:spcAft>
                <a:spcPts val="0"/>
              </a:spcAft>
              <a:buClr>
                <a:schemeClr val="lt1"/>
              </a:buClr>
              <a:buSzPts val="1200"/>
              <a:buChar char="○"/>
              <a:defRPr sz="1200">
                <a:solidFill>
                  <a:schemeClr val="lt1"/>
                </a:solidFill>
              </a:defRPr>
            </a:lvl2pPr>
            <a:lvl3pPr marL="1371600" lvl="2" indent="-304800">
              <a:spcBef>
                <a:spcPts val="1600"/>
              </a:spcBef>
              <a:spcAft>
                <a:spcPts val="0"/>
              </a:spcAft>
              <a:buClr>
                <a:schemeClr val="lt1"/>
              </a:buClr>
              <a:buSzPts val="1200"/>
              <a:buChar char="■"/>
              <a:defRPr sz="1200">
                <a:solidFill>
                  <a:schemeClr val="lt1"/>
                </a:solidFill>
              </a:defRPr>
            </a:lvl3pPr>
            <a:lvl4pPr marL="1828800" lvl="3" indent="-304800">
              <a:spcBef>
                <a:spcPts val="1600"/>
              </a:spcBef>
              <a:spcAft>
                <a:spcPts val="0"/>
              </a:spcAft>
              <a:buClr>
                <a:schemeClr val="lt1"/>
              </a:buClr>
              <a:buSzPts val="1200"/>
              <a:buChar char="●"/>
              <a:defRPr sz="1200">
                <a:solidFill>
                  <a:schemeClr val="lt1"/>
                </a:solidFill>
              </a:defRPr>
            </a:lvl4pPr>
            <a:lvl5pPr marL="2286000" lvl="4" indent="-304800">
              <a:spcBef>
                <a:spcPts val="1600"/>
              </a:spcBef>
              <a:spcAft>
                <a:spcPts val="0"/>
              </a:spcAft>
              <a:buClr>
                <a:schemeClr val="lt1"/>
              </a:buClr>
              <a:buSzPts val="1200"/>
              <a:buChar char="○"/>
              <a:defRPr sz="1200">
                <a:solidFill>
                  <a:schemeClr val="lt1"/>
                </a:solidFill>
              </a:defRPr>
            </a:lvl5pPr>
            <a:lvl6pPr marL="2743200" lvl="5" indent="-304800">
              <a:spcBef>
                <a:spcPts val="1600"/>
              </a:spcBef>
              <a:spcAft>
                <a:spcPts val="0"/>
              </a:spcAft>
              <a:buClr>
                <a:schemeClr val="lt1"/>
              </a:buClr>
              <a:buSzPts val="1200"/>
              <a:buChar char="■"/>
              <a:defRPr sz="1200">
                <a:solidFill>
                  <a:schemeClr val="lt1"/>
                </a:solidFill>
              </a:defRPr>
            </a:lvl6pPr>
            <a:lvl7pPr marL="3200400" lvl="6" indent="-304800">
              <a:spcBef>
                <a:spcPts val="1600"/>
              </a:spcBef>
              <a:spcAft>
                <a:spcPts val="0"/>
              </a:spcAft>
              <a:buClr>
                <a:schemeClr val="lt1"/>
              </a:buClr>
              <a:buSzPts val="1200"/>
              <a:buChar char="●"/>
              <a:defRPr sz="1200">
                <a:solidFill>
                  <a:schemeClr val="lt1"/>
                </a:solidFill>
              </a:defRPr>
            </a:lvl7pPr>
            <a:lvl8pPr marL="3657600" lvl="7" indent="-304800">
              <a:spcBef>
                <a:spcPts val="1600"/>
              </a:spcBef>
              <a:spcAft>
                <a:spcPts val="0"/>
              </a:spcAft>
              <a:buClr>
                <a:schemeClr val="lt1"/>
              </a:buClr>
              <a:buSzPts val="1200"/>
              <a:buChar char="○"/>
              <a:defRPr sz="1200">
                <a:solidFill>
                  <a:schemeClr val="lt1"/>
                </a:solidFill>
              </a:defRPr>
            </a:lvl8pPr>
            <a:lvl9pPr marL="4114800" lvl="8" indent="-304800">
              <a:spcBef>
                <a:spcPts val="1600"/>
              </a:spcBef>
              <a:spcAft>
                <a:spcPts val="1600"/>
              </a:spcAft>
              <a:buClr>
                <a:schemeClr val="lt1"/>
              </a:buClr>
              <a:buSzPts val="1200"/>
              <a:buChar char="■"/>
              <a:defRPr sz="1200">
                <a:solidFill>
                  <a:schemeClr val="lt1"/>
                </a:solidFill>
              </a:defRPr>
            </a:lvl9pPr>
          </a:lstStyle>
          <a:p>
            <a:endParaRPr dirty="0"/>
          </a:p>
        </p:txBody>
      </p:sp>
      <p:pic>
        <p:nvPicPr>
          <p:cNvPr id="6" name="Picture 5">
            <a:extLst>
              <a:ext uri="{FF2B5EF4-FFF2-40B4-BE49-F238E27FC236}">
                <a16:creationId xmlns:a16="http://schemas.microsoft.com/office/drawing/2014/main" id="{5112E3C0-14A2-054C-9042-B4600AAD8136}"/>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00" b="1" i="0">
                <a:solidFill>
                  <a:schemeClr val="accent4"/>
                </a:solidFill>
                <a:latin typeface="Ingeborg Heavy" panose="02070503040600000004" pitchFamily="18" charset="77"/>
              </a:defRPr>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dirty="0"/>
          </a:p>
        </p:txBody>
      </p:sp>
      <p:pic>
        <p:nvPicPr>
          <p:cNvPr id="4" name="Picture 3">
            <a:extLst>
              <a:ext uri="{FF2B5EF4-FFF2-40B4-BE49-F238E27FC236}">
                <a16:creationId xmlns:a16="http://schemas.microsoft.com/office/drawing/2014/main" id="{5DB81753-7486-E045-8025-AC2E13A18A4E}"/>
              </a:ext>
            </a:extLst>
          </p:cNvPr>
          <p:cNvPicPr>
            <a:picLocks noChangeAspect="1"/>
          </p:cNvPicPr>
          <p:nvPr userDrawn="1"/>
        </p:nvPicPr>
        <p:blipFill>
          <a:blip r:embed="rId2"/>
          <a:stretch>
            <a:fillRect/>
          </a:stretch>
        </p:blipFill>
        <p:spPr>
          <a:xfrm>
            <a:off x="6764867" y="4323357"/>
            <a:ext cx="2125135" cy="475359"/>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p:nvPr/>
        </p:nvSpPr>
        <p:spPr>
          <a:xfrm rot="10800000" flipH="1">
            <a:off x="0" y="1"/>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10"/>
          <p:cNvSpPr txBox="1">
            <a:spLocks noGrp="1"/>
          </p:cNvSpPr>
          <p:nvPr>
            <p:ph type="body" idx="1"/>
          </p:nvPr>
        </p:nvSpPr>
        <p:spPr>
          <a:xfrm>
            <a:off x="57150" y="4696825"/>
            <a:ext cx="8382000" cy="446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1200"/>
              <a:buNone/>
              <a:defRPr sz="1200" b="1" i="0">
                <a:solidFill>
                  <a:schemeClr val="accent4"/>
                </a:solidFill>
                <a:latin typeface="Nunito" pitchFamily="2" charset="77"/>
              </a:defRPr>
            </a:lvl1pPr>
          </a:lstStyle>
          <a:p>
            <a:endParaRPr dirty="0"/>
          </a:p>
        </p:txBody>
      </p:sp>
      <p:pic>
        <p:nvPicPr>
          <p:cNvPr id="5" name="Picture 4">
            <a:extLst>
              <a:ext uri="{FF2B5EF4-FFF2-40B4-BE49-F238E27FC236}">
                <a16:creationId xmlns:a16="http://schemas.microsoft.com/office/drawing/2014/main" id="{8E3285F7-0F74-0044-9989-C51AE5627276}"/>
              </a:ext>
            </a:extLst>
          </p:cNvPr>
          <p:cNvPicPr>
            <a:picLocks noChangeAspect="1"/>
          </p:cNvPicPr>
          <p:nvPr userDrawn="1"/>
        </p:nvPicPr>
        <p:blipFill>
          <a:blip r:embed="rId2"/>
          <a:stretch>
            <a:fillRect/>
          </a:stretch>
        </p:blipFill>
        <p:spPr>
          <a:xfrm>
            <a:off x="6764867" y="4007627"/>
            <a:ext cx="2125070" cy="475345"/>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46"/>
        <p:cNvGrpSpPr/>
        <p:nvPr/>
      </p:nvGrpSpPr>
      <p:grpSpPr>
        <a:xfrm>
          <a:off x="0" y="0"/>
          <a:ext cx="0" cy="0"/>
          <a:chOff x="0" y="0"/>
          <a:chExt cx="0" cy="0"/>
        </a:xfrm>
      </p:grpSpPr>
      <p:sp>
        <p:nvSpPr>
          <p:cNvPr id="7" name="Google Shape;18;p4">
            <a:extLst>
              <a:ext uri="{FF2B5EF4-FFF2-40B4-BE49-F238E27FC236}">
                <a16:creationId xmlns:a16="http://schemas.microsoft.com/office/drawing/2014/main" id="{A3CC9320-8850-5548-A7DE-F339F61F578D}"/>
              </a:ext>
            </a:extLst>
          </p:cNvPr>
          <p:cNvSpPr/>
          <p:nvPr userDrawn="1"/>
        </p:nvSpPr>
        <p:spPr>
          <a:xfrm rot="10800000" flipH="1">
            <a:off x="0" y="0"/>
            <a:ext cx="9144000" cy="5003775"/>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Rectangle 7">
            <a:extLst>
              <a:ext uri="{FF2B5EF4-FFF2-40B4-BE49-F238E27FC236}">
                <a16:creationId xmlns:a16="http://schemas.microsoft.com/office/drawing/2014/main" id="{E2DA3A6E-1AB2-2D4D-99A9-52B38A98DFE6}"/>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Google Shape;47;p11"/>
          <p:cNvSpPr txBox="1">
            <a:spLocks noGrp="1"/>
          </p:cNvSpPr>
          <p:nvPr>
            <p:ph type="title" hasCustomPrompt="1"/>
          </p:nvPr>
        </p:nvSpPr>
        <p:spPr>
          <a:xfrm>
            <a:off x="475500" y="1258525"/>
            <a:ext cx="8222100" cy="19635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2000" b="1" i="0">
                <a:solidFill>
                  <a:srgbClr val="00AEEF"/>
                </a:solidFill>
                <a:latin typeface="Ingeborg Heavy" panose="02070503040600000004" pitchFamily="18" charset="77"/>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48" name="Google Shape;48;p11"/>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b="1" i="0">
                <a:solidFill>
                  <a:schemeClr val="tx2">
                    <a:lumMod val="75000"/>
                  </a:schemeClr>
                </a:solidFill>
                <a:latin typeface="Nunito" pitchFamily="2" charset="77"/>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dirty="0"/>
          </a:p>
        </p:txBody>
      </p:sp>
      <p:pic>
        <p:nvPicPr>
          <p:cNvPr id="10" name="Picture 9">
            <a:extLst>
              <a:ext uri="{FF2B5EF4-FFF2-40B4-BE49-F238E27FC236}">
                <a16:creationId xmlns:a16="http://schemas.microsoft.com/office/drawing/2014/main" id="{9C34CA98-FA2C-304B-A661-F41885FD0C43}"/>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49"/>
        <p:cNvGrpSpPr/>
        <p:nvPr/>
      </p:nvGrpSpPr>
      <p:grpSpPr>
        <a:xfrm>
          <a:off x="0" y="0"/>
          <a:ext cx="0" cy="0"/>
          <a:chOff x="0" y="0"/>
          <a:chExt cx="0" cy="0"/>
        </a:xfrm>
      </p:grpSpPr>
      <p:sp>
        <p:nvSpPr>
          <p:cNvPr id="3" name="Google Shape;18;p4">
            <a:extLst>
              <a:ext uri="{FF2B5EF4-FFF2-40B4-BE49-F238E27FC236}">
                <a16:creationId xmlns:a16="http://schemas.microsoft.com/office/drawing/2014/main" id="{FCB7D75C-D1A1-4F4A-B6C8-198A065A980E}"/>
              </a:ext>
            </a:extLst>
          </p:cNvPr>
          <p:cNvSpPr/>
          <p:nvPr userDrawn="1"/>
        </p:nvSpPr>
        <p:spPr>
          <a:xfrm rot="10800000" flipH="1">
            <a:off x="0" y="-1"/>
            <a:ext cx="9144000" cy="5143500"/>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rgbClr val="00AEE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dirty="0"/>
          </a:p>
        </p:txBody>
      </p:sp>
      <p:sp>
        <p:nvSpPr>
          <p:cNvPr id="7" name="Google Shape;7;p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dirty="0"/>
          </a:p>
        </p:txBody>
      </p:sp>
      <p:sp>
        <p:nvSpPr>
          <p:cNvPr id="8" name="Google Shape;8;p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1" i="0" u="none" strike="noStrike" cap="none">
          <a:solidFill>
            <a:srgbClr val="000000"/>
          </a:solidFill>
          <a:latin typeface="Ingeborg" panose="02070503040600000004" pitchFamily="18" charset="77"/>
          <a:ea typeface="Ingeborg" panose="02070503040600000004" pitchFamily="18"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bg1"/>
          </a:solidFill>
          <a:latin typeface="Nunito" pitchFamily="2" charset="77"/>
          <a:ea typeface="Nunito" pitchFamily="2"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video" Target="https://www.youtube.com/embed/azv8eJgoGLk?start=263&amp;feature=oembed"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FA238-065B-C242-A397-86EF549BC71F}"/>
              </a:ext>
            </a:extLst>
          </p:cNvPr>
          <p:cNvSpPr>
            <a:spLocks noGrp="1"/>
          </p:cNvSpPr>
          <p:nvPr>
            <p:ph type="ctrTitle"/>
          </p:nvPr>
        </p:nvSpPr>
        <p:spPr/>
        <p:txBody>
          <a:bodyPr/>
          <a:lstStyle/>
          <a:p>
            <a:r>
              <a:rPr lang="en-US" dirty="0"/>
              <a:t>Welcome Back, Everyone!</a:t>
            </a:r>
          </a:p>
        </p:txBody>
      </p:sp>
    </p:spTree>
    <p:extLst>
      <p:ext uri="{BB962C8B-B14F-4D97-AF65-F5344CB8AC3E}">
        <p14:creationId xmlns:p14="http://schemas.microsoft.com/office/powerpoint/2010/main" val="1705236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C3C15-5F67-7844-B045-1AF1F84818A5}"/>
              </a:ext>
            </a:extLst>
          </p:cNvPr>
          <p:cNvSpPr>
            <a:spLocks noGrp="1"/>
          </p:cNvSpPr>
          <p:nvPr>
            <p:ph type="title"/>
          </p:nvPr>
        </p:nvSpPr>
        <p:spPr/>
        <p:txBody>
          <a:bodyPr/>
          <a:lstStyle/>
          <a:p>
            <a:r>
              <a:rPr lang="en-US" dirty="0"/>
              <a:t>Physical Activity</a:t>
            </a:r>
          </a:p>
        </p:txBody>
      </p:sp>
      <p:sp>
        <p:nvSpPr>
          <p:cNvPr id="5" name="TextBox 4">
            <a:extLst>
              <a:ext uri="{FF2B5EF4-FFF2-40B4-BE49-F238E27FC236}">
                <a16:creationId xmlns:a16="http://schemas.microsoft.com/office/drawing/2014/main" id="{4F9B6BFF-00F2-0946-84E9-9042A51ED936}"/>
              </a:ext>
            </a:extLst>
          </p:cNvPr>
          <p:cNvSpPr txBox="1"/>
          <p:nvPr/>
        </p:nvSpPr>
        <p:spPr>
          <a:xfrm>
            <a:off x="3745050" y="834118"/>
            <a:ext cx="5326656" cy="3754874"/>
          </a:xfrm>
          <a:prstGeom prst="rect">
            <a:avLst/>
          </a:prstGeom>
          <a:noFill/>
        </p:spPr>
        <p:txBody>
          <a:bodyPr wrap="square" rtlCol="0">
            <a:spAutoFit/>
          </a:bodyPr>
          <a:lstStyle/>
          <a:p>
            <a:pPr marL="285750" indent="-285750">
              <a:buFont typeface="Wingdings" pitchFamily="2" charset="2"/>
              <a:buChar char="ü"/>
            </a:pPr>
            <a:r>
              <a:rPr lang="en-US" dirty="0">
                <a:latin typeface="Ingeborg" panose="02070503040600000004" pitchFamily="18" charset="77"/>
              </a:rPr>
              <a:t>Physical activity and sleep both have a big impact on your physical and mental health </a:t>
            </a:r>
          </a:p>
          <a:p>
            <a:pPr marL="285750" indent="-285750">
              <a:buFont typeface="Wingdings" pitchFamily="2" charset="2"/>
              <a:buChar char="ü"/>
            </a:pPr>
            <a:endParaRPr lang="en-US" dirty="0">
              <a:latin typeface="Ingeborg" panose="02070503040600000004" pitchFamily="18" charset="77"/>
            </a:endParaRPr>
          </a:p>
          <a:p>
            <a:pPr marL="285750" indent="-285750">
              <a:buFont typeface="Wingdings" pitchFamily="2" charset="2"/>
              <a:buChar char="ü"/>
            </a:pPr>
            <a:r>
              <a:rPr lang="en-US" dirty="0">
                <a:latin typeface="Ingeborg" panose="02070503040600000004" pitchFamily="18" charset="77"/>
              </a:rPr>
              <a:t>Physical activity develops endorphins, which are anti-stress hormones</a:t>
            </a:r>
          </a:p>
          <a:p>
            <a:pPr marL="285750" indent="-285750">
              <a:buFont typeface="Wingdings" pitchFamily="2" charset="2"/>
              <a:buChar char="ü"/>
            </a:pPr>
            <a:endParaRPr lang="en-US" dirty="0">
              <a:latin typeface="Ingeborg" panose="02070503040600000004" pitchFamily="18" charset="77"/>
            </a:endParaRPr>
          </a:p>
          <a:p>
            <a:r>
              <a:rPr lang="en-US" dirty="0">
                <a:latin typeface="Ingeborg" panose="02070503040600000004" pitchFamily="18" charset="77"/>
              </a:rPr>
              <a:t>Physical activity can help you:</a:t>
            </a:r>
          </a:p>
          <a:p>
            <a:pPr marL="285750" lvl="1" indent="-285750">
              <a:buFont typeface="Wingdings" pitchFamily="2" charset="2"/>
              <a:buChar char="ü"/>
            </a:pPr>
            <a:r>
              <a:rPr lang="en-US" dirty="0">
                <a:latin typeface="Ingeborg" panose="02070503040600000004" pitchFamily="18" charset="77"/>
              </a:rPr>
              <a:t>Get to a healthy weight and stay there</a:t>
            </a:r>
          </a:p>
          <a:p>
            <a:pPr marL="285750" lvl="1" indent="-285750">
              <a:buFont typeface="Wingdings" pitchFamily="2" charset="2"/>
              <a:buChar char="ü"/>
            </a:pPr>
            <a:r>
              <a:rPr lang="en-US" dirty="0">
                <a:latin typeface="Ingeborg" panose="02070503040600000004" pitchFamily="18" charset="77"/>
              </a:rPr>
              <a:t>Build and keep strong bones, muscles, and joints</a:t>
            </a:r>
          </a:p>
          <a:p>
            <a:pPr marL="285750" lvl="1" indent="-285750">
              <a:buFont typeface="Wingdings" pitchFamily="2" charset="2"/>
              <a:buChar char="ü"/>
            </a:pPr>
            <a:r>
              <a:rPr lang="en-US" dirty="0">
                <a:latin typeface="Ingeborg" panose="02070503040600000004" pitchFamily="18" charset="77"/>
              </a:rPr>
              <a:t>Give you more energy</a:t>
            </a:r>
          </a:p>
          <a:p>
            <a:pPr marL="285750" lvl="1" indent="-285750">
              <a:buFont typeface="Wingdings" pitchFamily="2" charset="2"/>
              <a:buChar char="ü"/>
            </a:pPr>
            <a:r>
              <a:rPr lang="en-US" dirty="0">
                <a:latin typeface="Ingeborg" panose="02070503040600000004" pitchFamily="18" charset="77"/>
              </a:rPr>
              <a:t>Improve the quality of your sleep! </a:t>
            </a:r>
          </a:p>
          <a:p>
            <a:pPr marL="285750" lvl="1" indent="-285750">
              <a:buFont typeface="Wingdings" pitchFamily="2" charset="2"/>
              <a:buChar char="ü"/>
            </a:pPr>
            <a:r>
              <a:rPr lang="en-US" dirty="0">
                <a:latin typeface="Ingeborg" panose="02070503040600000004" pitchFamily="18" charset="77"/>
              </a:rPr>
              <a:t>Lower your risk of chronic conditions and help your body to better manage those conditions if you already have them. </a:t>
            </a:r>
          </a:p>
          <a:p>
            <a:pPr marL="285750" lvl="1" indent="-285750">
              <a:buFont typeface="Wingdings" pitchFamily="2" charset="2"/>
              <a:buChar char="ü"/>
            </a:pPr>
            <a:endParaRPr lang="en-US" dirty="0">
              <a:latin typeface="Ingeborg" panose="02070503040600000004" pitchFamily="18" charset="77"/>
            </a:endParaRPr>
          </a:p>
          <a:p>
            <a:endParaRPr lang="en-US" dirty="0">
              <a:latin typeface="Ingeborg" panose="02070503040600000004" pitchFamily="18" charset="77"/>
            </a:endParaRPr>
          </a:p>
          <a:p>
            <a:pPr marL="285750" indent="-285750">
              <a:buFont typeface="Wingdings" pitchFamily="2" charset="2"/>
              <a:buChar char="ü"/>
            </a:pPr>
            <a:endParaRPr lang="en-US" dirty="0">
              <a:latin typeface="Ingeborg" panose="02070503040600000004" pitchFamily="18" charset="77"/>
            </a:endParaRPr>
          </a:p>
          <a:p>
            <a:pPr marL="285750" indent="-285750">
              <a:buFont typeface="Wingdings" pitchFamily="2" charset="2"/>
              <a:buChar char="ü"/>
            </a:pPr>
            <a:endParaRPr lang="en-US" dirty="0">
              <a:latin typeface="Ingeborg" panose="02070503040600000004" pitchFamily="18" charset="77"/>
            </a:endParaRPr>
          </a:p>
        </p:txBody>
      </p:sp>
    </p:spTree>
    <p:extLst>
      <p:ext uri="{BB962C8B-B14F-4D97-AF65-F5344CB8AC3E}">
        <p14:creationId xmlns:p14="http://schemas.microsoft.com/office/powerpoint/2010/main" val="3818925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F1C75-332E-E74D-B479-779330C6BBA8}"/>
              </a:ext>
            </a:extLst>
          </p:cNvPr>
          <p:cNvSpPr>
            <a:spLocks noGrp="1"/>
          </p:cNvSpPr>
          <p:nvPr>
            <p:ph type="title"/>
          </p:nvPr>
        </p:nvSpPr>
        <p:spPr/>
        <p:txBody>
          <a:bodyPr/>
          <a:lstStyle/>
          <a:p>
            <a:r>
              <a:rPr lang="en-US" sz="3200" dirty="0"/>
              <a:t>Exercise is important! Why don’t we do it? </a:t>
            </a:r>
          </a:p>
        </p:txBody>
      </p:sp>
      <p:sp>
        <p:nvSpPr>
          <p:cNvPr id="7" name="Up Ribbon 6">
            <a:extLst>
              <a:ext uri="{FF2B5EF4-FFF2-40B4-BE49-F238E27FC236}">
                <a16:creationId xmlns:a16="http://schemas.microsoft.com/office/drawing/2014/main" id="{CA1B7762-08E5-8F4D-ABDB-B3A9E939C839}"/>
              </a:ext>
            </a:extLst>
          </p:cNvPr>
          <p:cNvSpPr/>
          <p:nvPr/>
        </p:nvSpPr>
        <p:spPr>
          <a:xfrm>
            <a:off x="1924442" y="1429520"/>
            <a:ext cx="5174216" cy="2369970"/>
          </a:xfrm>
          <a:prstGeom prst="ribbon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Adults (19-64) should aim for at least </a:t>
            </a:r>
            <a:r>
              <a:rPr lang="en-US" b="1" dirty="0"/>
              <a:t>150 minutes </a:t>
            </a:r>
            <a:r>
              <a:rPr lang="en-US" dirty="0"/>
              <a:t>of heart pumping activity </a:t>
            </a:r>
            <a:r>
              <a:rPr lang="en-US" b="1" dirty="0"/>
              <a:t>per week</a:t>
            </a:r>
            <a:r>
              <a:rPr lang="en-US" dirty="0"/>
              <a:t>!</a:t>
            </a:r>
          </a:p>
        </p:txBody>
      </p:sp>
    </p:spTree>
    <p:extLst>
      <p:ext uri="{BB962C8B-B14F-4D97-AF65-F5344CB8AC3E}">
        <p14:creationId xmlns:p14="http://schemas.microsoft.com/office/powerpoint/2010/main" val="1568183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C3C15-5F67-7844-B045-1AF1F84818A5}"/>
              </a:ext>
            </a:extLst>
          </p:cNvPr>
          <p:cNvSpPr>
            <a:spLocks noGrp="1"/>
          </p:cNvSpPr>
          <p:nvPr>
            <p:ph type="title"/>
          </p:nvPr>
        </p:nvSpPr>
        <p:spPr>
          <a:xfrm>
            <a:off x="319221" y="231706"/>
            <a:ext cx="2808000" cy="2470973"/>
          </a:xfrm>
        </p:spPr>
        <p:txBody>
          <a:bodyPr>
            <a:normAutofit fontScale="90000"/>
          </a:bodyPr>
          <a:lstStyle/>
          <a:p>
            <a:r>
              <a:rPr lang="en-US" sz="3200" dirty="0"/>
              <a:t>Structured exercise VS lifestyle activity: What's the difference?</a:t>
            </a:r>
          </a:p>
        </p:txBody>
      </p:sp>
      <p:graphicFrame>
        <p:nvGraphicFramePr>
          <p:cNvPr id="6" name="Table 5">
            <a:extLst>
              <a:ext uri="{FF2B5EF4-FFF2-40B4-BE49-F238E27FC236}">
                <a16:creationId xmlns:a16="http://schemas.microsoft.com/office/drawing/2014/main" id="{00FF8A9D-C8E7-994B-8A96-5F2986550C78}"/>
              </a:ext>
            </a:extLst>
          </p:cNvPr>
          <p:cNvGraphicFramePr>
            <a:graphicFrameLocks noGrp="1"/>
          </p:cNvGraphicFramePr>
          <p:nvPr>
            <p:extLst>
              <p:ext uri="{D42A27DB-BD31-4B8C-83A1-F6EECF244321}">
                <p14:modId xmlns:p14="http://schemas.microsoft.com/office/powerpoint/2010/main" val="1884183726"/>
              </p:ext>
            </p:extLst>
          </p:nvPr>
        </p:nvGraphicFramePr>
        <p:xfrm>
          <a:off x="3975652" y="231706"/>
          <a:ext cx="4840358" cy="4071937"/>
        </p:xfrm>
        <a:graphic>
          <a:graphicData uri="http://schemas.openxmlformats.org/drawingml/2006/table">
            <a:tbl>
              <a:tblPr firstRow="1" bandRow="1">
                <a:tableStyleId>{7DF18680-E054-41AD-8BC1-D1AEF772440D}</a:tableStyleId>
              </a:tblPr>
              <a:tblGrid>
                <a:gridCol w="2420179">
                  <a:extLst>
                    <a:ext uri="{9D8B030D-6E8A-4147-A177-3AD203B41FA5}">
                      <a16:colId xmlns:a16="http://schemas.microsoft.com/office/drawing/2014/main" val="503328333"/>
                    </a:ext>
                  </a:extLst>
                </a:gridCol>
                <a:gridCol w="2420179">
                  <a:extLst>
                    <a:ext uri="{9D8B030D-6E8A-4147-A177-3AD203B41FA5}">
                      <a16:colId xmlns:a16="http://schemas.microsoft.com/office/drawing/2014/main" val="451456565"/>
                    </a:ext>
                  </a:extLst>
                </a:gridCol>
              </a:tblGrid>
              <a:tr h="614445">
                <a:tc>
                  <a:txBody>
                    <a:bodyPr/>
                    <a:lstStyle/>
                    <a:p>
                      <a:pPr algn="ctr"/>
                      <a:r>
                        <a:rPr lang="en-US" dirty="0">
                          <a:solidFill>
                            <a:schemeClr val="bg2">
                              <a:lumMod val="50000"/>
                            </a:schemeClr>
                          </a:solidFill>
                          <a:latin typeface="Ingeborg" panose="02070503040600000004" pitchFamily="18" charset="77"/>
                        </a:rPr>
                        <a:t>Structured Exercise </a:t>
                      </a:r>
                    </a:p>
                  </a:txBody>
                  <a:tcPr/>
                </a:tc>
                <a:tc>
                  <a:txBody>
                    <a:bodyPr/>
                    <a:lstStyle/>
                    <a:p>
                      <a:pPr algn="ctr"/>
                      <a:r>
                        <a:rPr lang="en-US" dirty="0">
                          <a:solidFill>
                            <a:schemeClr val="bg2">
                              <a:lumMod val="50000"/>
                            </a:schemeClr>
                          </a:solidFill>
                          <a:latin typeface="Ingeborg" panose="02070503040600000004" pitchFamily="18" charset="77"/>
                        </a:rPr>
                        <a:t>Lifestyle Activity </a:t>
                      </a:r>
                    </a:p>
                  </a:txBody>
                  <a:tcPr/>
                </a:tc>
                <a:extLst>
                  <a:ext uri="{0D108BD9-81ED-4DB2-BD59-A6C34878D82A}">
                    <a16:rowId xmlns:a16="http://schemas.microsoft.com/office/drawing/2014/main" val="2655564309"/>
                  </a:ext>
                </a:extLst>
              </a:tr>
              <a:tr h="3457492">
                <a:tc>
                  <a:txBody>
                    <a:bodyPr/>
                    <a:lstStyle/>
                    <a:p>
                      <a:pPr marL="285750" indent="-285750">
                        <a:buFont typeface="Wingdings" pitchFamily="2" charset="2"/>
                        <a:buChar char="v"/>
                      </a:pPr>
                      <a:endParaRPr lang="en-US" dirty="0">
                        <a:solidFill>
                          <a:schemeClr val="bg2">
                            <a:lumMod val="50000"/>
                          </a:schemeClr>
                        </a:solidFill>
                        <a:latin typeface="Ingeborg" panose="02070503040600000004" pitchFamily="18" charset="77"/>
                      </a:endParaRPr>
                    </a:p>
                  </a:txBody>
                  <a:tcPr/>
                </a:tc>
                <a:tc>
                  <a:txBody>
                    <a:bodyPr/>
                    <a:lstStyle/>
                    <a:p>
                      <a:pPr marL="285750" indent="-285750">
                        <a:buFont typeface="Wingdings" pitchFamily="2" charset="2"/>
                        <a:buChar char="v"/>
                      </a:pPr>
                      <a:endParaRPr lang="en-US"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698437773"/>
                  </a:ext>
                </a:extLst>
              </a:tr>
            </a:tbl>
          </a:graphicData>
        </a:graphic>
      </p:graphicFrame>
      <p:sp>
        <p:nvSpPr>
          <p:cNvPr id="4" name="Right Arrow 3">
            <a:extLst>
              <a:ext uri="{FF2B5EF4-FFF2-40B4-BE49-F238E27FC236}">
                <a16:creationId xmlns:a16="http://schemas.microsoft.com/office/drawing/2014/main" id="{C9BF2BF1-47E9-AD46-A3C4-1C12F8052A33}"/>
              </a:ext>
            </a:extLst>
          </p:cNvPr>
          <p:cNvSpPr/>
          <p:nvPr/>
        </p:nvSpPr>
        <p:spPr>
          <a:xfrm rot="19874985">
            <a:off x="1424610" y="3105596"/>
            <a:ext cx="2462845" cy="19261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Ingeborg" panose="02070503040600000004" pitchFamily="18" charset="77"/>
              </a:rPr>
              <a:t>Exercise 1</a:t>
            </a:r>
          </a:p>
        </p:txBody>
      </p:sp>
    </p:spTree>
    <p:extLst>
      <p:ext uri="{BB962C8B-B14F-4D97-AF65-F5344CB8AC3E}">
        <p14:creationId xmlns:p14="http://schemas.microsoft.com/office/powerpoint/2010/main" val="4274419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DE9F2-C3C3-824D-994C-79FE71898645}"/>
              </a:ext>
            </a:extLst>
          </p:cNvPr>
          <p:cNvSpPr>
            <a:spLocks noGrp="1"/>
          </p:cNvSpPr>
          <p:nvPr>
            <p:ph type="title"/>
          </p:nvPr>
        </p:nvSpPr>
        <p:spPr/>
        <p:txBody>
          <a:bodyPr/>
          <a:lstStyle/>
          <a:p>
            <a:r>
              <a:rPr lang="en-US" sz="3200" dirty="0"/>
              <a:t>How can you be more active?</a:t>
            </a:r>
          </a:p>
        </p:txBody>
      </p:sp>
      <p:sp>
        <p:nvSpPr>
          <p:cNvPr id="7" name="6-Point Star 6">
            <a:extLst>
              <a:ext uri="{FF2B5EF4-FFF2-40B4-BE49-F238E27FC236}">
                <a16:creationId xmlns:a16="http://schemas.microsoft.com/office/drawing/2014/main" id="{E70E57DD-50D4-4A4F-888E-99EBDEB5214B}"/>
              </a:ext>
            </a:extLst>
          </p:cNvPr>
          <p:cNvSpPr/>
          <p:nvPr/>
        </p:nvSpPr>
        <p:spPr>
          <a:xfrm rot="408650">
            <a:off x="6865796" y="844947"/>
            <a:ext cx="2158502" cy="2421944"/>
          </a:xfrm>
          <a:prstGeom prst="star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r>
              <a:rPr lang="en-US" dirty="0">
                <a:latin typeface="Ingeborg" panose="02070503040600000004" pitchFamily="18" charset="77"/>
              </a:rPr>
              <a:t>What are some other ways you can be more active?</a:t>
            </a:r>
          </a:p>
          <a:p>
            <a:pPr algn="ctr"/>
            <a:endParaRPr lang="en-US" dirty="0"/>
          </a:p>
        </p:txBody>
      </p:sp>
      <p:sp>
        <p:nvSpPr>
          <p:cNvPr id="9" name="TextBox 8">
            <a:extLst>
              <a:ext uri="{FF2B5EF4-FFF2-40B4-BE49-F238E27FC236}">
                <a16:creationId xmlns:a16="http://schemas.microsoft.com/office/drawing/2014/main" id="{1E3C3C54-E516-8A45-942A-F2420640A464}"/>
              </a:ext>
            </a:extLst>
          </p:cNvPr>
          <p:cNvSpPr txBox="1"/>
          <p:nvPr/>
        </p:nvSpPr>
        <p:spPr>
          <a:xfrm>
            <a:off x="308113" y="765314"/>
            <a:ext cx="6281530" cy="4770782"/>
          </a:xfrm>
          <a:prstGeom prst="rect">
            <a:avLst/>
          </a:prstGeom>
          <a:noFill/>
        </p:spPr>
        <p:txBody>
          <a:bodyPr wrap="square" rtlCol="0">
            <a:spAutoFit/>
          </a:bodyPr>
          <a:lstStyle/>
          <a:p>
            <a:pPr marL="285750" indent="-285750">
              <a:buFont typeface="Wingdings" pitchFamily="2" charset="2"/>
              <a:buChar char="ü"/>
            </a:pPr>
            <a:r>
              <a:rPr lang="en-US" dirty="0">
                <a:solidFill>
                  <a:schemeClr val="bg2">
                    <a:lumMod val="50000"/>
                  </a:schemeClr>
                </a:solidFill>
                <a:latin typeface="Ingeborg" panose="02070503040600000004" pitchFamily="18" charset="77"/>
              </a:rPr>
              <a:t>Join a walking group in the neighborhood. </a:t>
            </a:r>
          </a:p>
          <a:p>
            <a:pPr marL="285750" indent="-285750">
              <a:buFont typeface="Wingdings" pitchFamily="2" charset="2"/>
              <a:buChar char="ü"/>
            </a:pPr>
            <a:endParaRPr lang="en-US" dirty="0">
              <a:solidFill>
                <a:schemeClr val="bg2">
                  <a:lumMod val="50000"/>
                </a:schemeClr>
              </a:solidFill>
              <a:latin typeface="Ingeborg" panose="02070503040600000004" pitchFamily="18" charset="77"/>
            </a:endParaRPr>
          </a:p>
          <a:p>
            <a:pPr marL="285750" indent="-285750">
              <a:buFont typeface="Wingdings" pitchFamily="2" charset="2"/>
              <a:buChar char="ü"/>
            </a:pPr>
            <a:r>
              <a:rPr lang="en-US" dirty="0">
                <a:solidFill>
                  <a:schemeClr val="bg2">
                    <a:lumMod val="50000"/>
                  </a:schemeClr>
                </a:solidFill>
                <a:latin typeface="Ingeborg" panose="02070503040600000004" pitchFamily="18" charset="77"/>
              </a:rPr>
              <a:t>Walk the dog.</a:t>
            </a:r>
          </a:p>
          <a:p>
            <a:pPr marL="285750" indent="-285750">
              <a:buFont typeface="Wingdings" pitchFamily="2" charset="2"/>
              <a:buChar char="ü"/>
            </a:pPr>
            <a:endParaRPr lang="en-US" dirty="0">
              <a:solidFill>
                <a:schemeClr val="bg2">
                  <a:lumMod val="50000"/>
                </a:schemeClr>
              </a:solidFill>
              <a:latin typeface="Ingeborg" panose="02070503040600000004" pitchFamily="18" charset="77"/>
            </a:endParaRPr>
          </a:p>
          <a:p>
            <a:pPr marL="285750" indent="-285750">
              <a:buFont typeface="Wingdings" pitchFamily="2" charset="2"/>
              <a:buChar char="ü"/>
            </a:pPr>
            <a:r>
              <a:rPr lang="en-US" dirty="0">
                <a:solidFill>
                  <a:schemeClr val="bg2">
                    <a:lumMod val="50000"/>
                  </a:schemeClr>
                </a:solidFill>
                <a:latin typeface="Ingeborg" panose="02070503040600000004" pitchFamily="18" charset="77"/>
              </a:rPr>
              <a:t>Clean the house or wash the car.</a:t>
            </a:r>
          </a:p>
          <a:p>
            <a:pPr marL="285750" indent="-285750">
              <a:buFont typeface="Wingdings" pitchFamily="2" charset="2"/>
              <a:buChar char="ü"/>
            </a:pPr>
            <a:endParaRPr lang="en-US" dirty="0">
              <a:solidFill>
                <a:schemeClr val="bg2">
                  <a:lumMod val="50000"/>
                </a:schemeClr>
              </a:solidFill>
              <a:latin typeface="Ingeborg" panose="02070503040600000004" pitchFamily="18" charset="77"/>
            </a:endParaRPr>
          </a:p>
          <a:p>
            <a:pPr marL="285750" indent="-285750">
              <a:buFont typeface="Wingdings" pitchFamily="2" charset="2"/>
              <a:buChar char="ü"/>
            </a:pPr>
            <a:r>
              <a:rPr lang="en-US" dirty="0">
                <a:solidFill>
                  <a:schemeClr val="bg2">
                    <a:lumMod val="50000"/>
                  </a:schemeClr>
                </a:solidFill>
                <a:latin typeface="Ingeborg" panose="02070503040600000004" pitchFamily="18" charset="77"/>
              </a:rPr>
              <a:t>Walk or cycle more and drive less.</a:t>
            </a:r>
          </a:p>
          <a:p>
            <a:pPr marL="285750" indent="-285750">
              <a:buFont typeface="Wingdings" pitchFamily="2" charset="2"/>
              <a:buChar char="ü"/>
            </a:pPr>
            <a:endParaRPr lang="en-US" dirty="0">
              <a:solidFill>
                <a:schemeClr val="bg2">
                  <a:lumMod val="50000"/>
                </a:schemeClr>
              </a:solidFill>
              <a:latin typeface="Ingeborg" panose="02070503040600000004" pitchFamily="18" charset="77"/>
            </a:endParaRPr>
          </a:p>
          <a:p>
            <a:pPr marL="285750" indent="-285750">
              <a:buFont typeface="Wingdings" pitchFamily="2" charset="2"/>
              <a:buChar char="ü"/>
            </a:pPr>
            <a:r>
              <a:rPr lang="en-US" dirty="0">
                <a:solidFill>
                  <a:schemeClr val="bg2">
                    <a:lumMod val="50000"/>
                  </a:schemeClr>
                </a:solidFill>
                <a:latin typeface="Ingeborg" panose="02070503040600000004" pitchFamily="18" charset="77"/>
              </a:rPr>
              <a:t>Do stretches/ exercises while watching TV</a:t>
            </a:r>
          </a:p>
          <a:p>
            <a:pPr marL="285750" indent="-285750">
              <a:buFont typeface="Wingdings" pitchFamily="2" charset="2"/>
              <a:buChar char="ü"/>
            </a:pPr>
            <a:endParaRPr lang="en-US" dirty="0">
              <a:solidFill>
                <a:schemeClr val="bg2">
                  <a:lumMod val="50000"/>
                </a:schemeClr>
              </a:solidFill>
              <a:latin typeface="Ingeborg" panose="02070503040600000004" pitchFamily="18" charset="77"/>
            </a:endParaRPr>
          </a:p>
          <a:p>
            <a:pPr marL="285750" indent="-285750">
              <a:buFont typeface="Wingdings" pitchFamily="2" charset="2"/>
              <a:buChar char="ü"/>
            </a:pPr>
            <a:r>
              <a:rPr lang="en-US" dirty="0">
                <a:solidFill>
                  <a:schemeClr val="bg2">
                    <a:lumMod val="50000"/>
                  </a:schemeClr>
                </a:solidFill>
                <a:latin typeface="Ingeborg" panose="02070503040600000004" pitchFamily="18" charset="77"/>
              </a:rPr>
              <a:t>Plant and care for a vegetable or flower garden.</a:t>
            </a:r>
          </a:p>
          <a:p>
            <a:pPr marL="285750" indent="-285750">
              <a:buFont typeface="Wingdings" pitchFamily="2" charset="2"/>
              <a:buChar char="ü"/>
            </a:pPr>
            <a:endParaRPr lang="en-US" dirty="0">
              <a:solidFill>
                <a:schemeClr val="bg2">
                  <a:lumMod val="50000"/>
                </a:schemeClr>
              </a:solidFill>
              <a:latin typeface="Ingeborg" panose="02070503040600000004" pitchFamily="18" charset="77"/>
            </a:endParaRPr>
          </a:p>
          <a:p>
            <a:pPr marL="285750" indent="-285750">
              <a:buFont typeface="Wingdings" pitchFamily="2" charset="2"/>
              <a:buChar char="ü"/>
            </a:pPr>
            <a:r>
              <a:rPr lang="en-US" dirty="0">
                <a:solidFill>
                  <a:schemeClr val="bg2">
                    <a:lumMod val="50000"/>
                  </a:schemeClr>
                </a:solidFill>
                <a:latin typeface="Ingeborg" panose="02070503040600000004" pitchFamily="18" charset="77"/>
              </a:rPr>
              <a:t>Get off the bus or subway one stop early and walk the rest of the way.</a:t>
            </a:r>
          </a:p>
          <a:p>
            <a:pPr marL="285750" indent="-285750">
              <a:buFont typeface="Wingdings" pitchFamily="2" charset="2"/>
              <a:buChar char="ü"/>
            </a:pPr>
            <a:endParaRPr lang="en-US" dirty="0">
              <a:solidFill>
                <a:schemeClr val="bg2">
                  <a:lumMod val="50000"/>
                </a:schemeClr>
              </a:solidFill>
              <a:latin typeface="Ingeborg" panose="02070503040600000004" pitchFamily="18" charset="77"/>
            </a:endParaRPr>
          </a:p>
          <a:p>
            <a:pPr marL="285750" lvl="0" indent="-285750">
              <a:buFont typeface="Wingdings" pitchFamily="2" charset="2"/>
              <a:buChar char="ü"/>
              <a:defRPr/>
            </a:pPr>
            <a:r>
              <a:rPr lang="en-US" altLang="en-US" dirty="0">
                <a:latin typeface="Ingeborg" panose="02070503040600000004" pitchFamily="18" charset="77"/>
                <a:cs typeface="Arial" panose="020B0604020202020204" pitchFamily="34" charset="0"/>
              </a:rPr>
              <a:t>Take the stairs instead of the elevator. </a:t>
            </a:r>
            <a:endParaRPr lang="en-US" dirty="0">
              <a:solidFill>
                <a:schemeClr val="bg2">
                  <a:lumMod val="50000"/>
                </a:schemeClr>
              </a:solidFill>
              <a:latin typeface="Ingeborg" panose="02070503040600000004" pitchFamily="18" charset="77"/>
            </a:endParaRPr>
          </a:p>
          <a:p>
            <a:pPr marL="285750" indent="-285750">
              <a:buFont typeface="Wingdings" pitchFamily="2" charset="2"/>
              <a:buChar char="ü"/>
            </a:pPr>
            <a:endParaRPr lang="en-US" dirty="0">
              <a:solidFill>
                <a:schemeClr val="bg2">
                  <a:lumMod val="50000"/>
                </a:schemeClr>
              </a:solidFill>
              <a:latin typeface="Ingeborg" panose="02070503040600000004" pitchFamily="18" charset="77"/>
            </a:endParaRPr>
          </a:p>
          <a:p>
            <a:pPr marL="285750" indent="-285750">
              <a:buFont typeface="Wingdings" pitchFamily="2" charset="2"/>
              <a:buChar char="ü"/>
            </a:pPr>
            <a:r>
              <a:rPr lang="en-US" dirty="0">
                <a:solidFill>
                  <a:schemeClr val="bg2">
                    <a:lumMod val="50000"/>
                  </a:schemeClr>
                </a:solidFill>
                <a:latin typeface="Ingeborg" panose="02070503040600000004" pitchFamily="18" charset="77"/>
              </a:rPr>
              <a:t>Replace a coffee break with a quick 10-minute walk. Ask a friend to go with you.</a:t>
            </a:r>
          </a:p>
          <a:p>
            <a:pPr marL="285750" indent="-285750">
              <a:buFont typeface="Wingdings" pitchFamily="2" charset="2"/>
              <a:buChar char="ü"/>
            </a:pPr>
            <a:endParaRPr lang="en-US" dirty="0">
              <a:solidFill>
                <a:schemeClr val="bg2">
                  <a:lumMod val="50000"/>
                </a:schemeClr>
              </a:solidFill>
              <a:latin typeface="Ingeborg" panose="02070503040600000004" pitchFamily="18" charset="77"/>
            </a:endParaRPr>
          </a:p>
          <a:p>
            <a:pPr marL="285750" indent="-285750">
              <a:buFont typeface="Wingdings" pitchFamily="2" charset="2"/>
              <a:buChar char="ü"/>
            </a:pPr>
            <a:r>
              <a:rPr lang="en-US" dirty="0">
                <a:solidFill>
                  <a:schemeClr val="bg2">
                    <a:lumMod val="50000"/>
                  </a:schemeClr>
                </a:solidFill>
                <a:latin typeface="Ingeborg" panose="02070503040600000004" pitchFamily="18" charset="77"/>
              </a:rPr>
              <a:t>Take part in an exercise program at a nearby gym or community center.</a:t>
            </a:r>
          </a:p>
          <a:p>
            <a:pPr marL="285750" indent="-285750">
              <a:buFont typeface="Arial" panose="020B0604020202020204" pitchFamily="34" charset="0"/>
              <a:buChar char="•"/>
            </a:pPr>
            <a:endParaRPr lang="en-US" dirty="0">
              <a:solidFill>
                <a:schemeClr val="bg2">
                  <a:lumMod val="50000"/>
                </a:schemeClr>
              </a:solidFill>
              <a:latin typeface="Ingeborg" panose="02070503040600000004" pitchFamily="18" charset="77"/>
            </a:endParaRPr>
          </a:p>
        </p:txBody>
      </p:sp>
    </p:spTree>
    <p:extLst>
      <p:ext uri="{BB962C8B-B14F-4D97-AF65-F5344CB8AC3E}">
        <p14:creationId xmlns:p14="http://schemas.microsoft.com/office/powerpoint/2010/main" val="2299452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58707-7A4E-CC4A-9E5D-660C68EBC49D}"/>
              </a:ext>
            </a:extLst>
          </p:cNvPr>
          <p:cNvSpPr>
            <a:spLocks noGrp="1"/>
          </p:cNvSpPr>
          <p:nvPr>
            <p:ph type="title"/>
          </p:nvPr>
        </p:nvSpPr>
        <p:spPr/>
        <p:txBody>
          <a:bodyPr/>
          <a:lstStyle/>
          <a:p>
            <a:r>
              <a:rPr lang="en-US" sz="3200" dirty="0"/>
              <a:t>Safety first!</a:t>
            </a:r>
          </a:p>
        </p:txBody>
      </p:sp>
      <p:sp>
        <p:nvSpPr>
          <p:cNvPr id="3" name="TextBox 2">
            <a:extLst>
              <a:ext uri="{FF2B5EF4-FFF2-40B4-BE49-F238E27FC236}">
                <a16:creationId xmlns:a16="http://schemas.microsoft.com/office/drawing/2014/main" id="{B4816ABF-78CB-8641-9EF2-CA3751CF0568}"/>
              </a:ext>
            </a:extLst>
          </p:cNvPr>
          <p:cNvSpPr txBox="1"/>
          <p:nvPr/>
        </p:nvSpPr>
        <p:spPr>
          <a:xfrm>
            <a:off x="308113" y="954157"/>
            <a:ext cx="8020878" cy="3693319"/>
          </a:xfrm>
          <a:prstGeom prst="rect">
            <a:avLst/>
          </a:prstGeom>
          <a:noFill/>
        </p:spPr>
        <p:txBody>
          <a:bodyPr wrap="square" rtlCol="0">
            <a:spAutoFit/>
          </a:bodyPr>
          <a:lstStyle/>
          <a:p>
            <a:pPr marL="342900" indent="-342900">
              <a:buFont typeface="Wingdings" pitchFamily="2" charset="2"/>
              <a:buChar char="q"/>
            </a:pPr>
            <a:r>
              <a:rPr lang="en-US" sz="1800" dirty="0">
                <a:solidFill>
                  <a:schemeClr val="bg2">
                    <a:lumMod val="50000"/>
                  </a:schemeClr>
                </a:solidFill>
                <a:latin typeface="Ingeborg" panose="02070503040600000004" pitchFamily="18" charset="77"/>
              </a:rPr>
              <a:t>Get medical clearance from your doctor before starting an exercise program</a:t>
            </a:r>
          </a:p>
          <a:p>
            <a:pPr marL="342900" indent="-342900">
              <a:buFont typeface="Wingdings" pitchFamily="2" charset="2"/>
              <a:buChar char="q"/>
            </a:pPr>
            <a:endParaRPr lang="en-US" sz="1800" dirty="0">
              <a:solidFill>
                <a:schemeClr val="bg2">
                  <a:lumMod val="50000"/>
                </a:schemeClr>
              </a:solidFill>
              <a:latin typeface="Ingeborg" panose="02070503040600000004" pitchFamily="18" charset="77"/>
            </a:endParaRPr>
          </a:p>
          <a:p>
            <a:pPr marL="342900" indent="-342900">
              <a:buFont typeface="Wingdings" pitchFamily="2" charset="2"/>
              <a:buChar char="q"/>
            </a:pPr>
            <a:r>
              <a:rPr lang="en-US" sz="1800" dirty="0">
                <a:solidFill>
                  <a:schemeClr val="bg2">
                    <a:lumMod val="50000"/>
                  </a:schemeClr>
                </a:solidFill>
                <a:latin typeface="Ingeborg" panose="02070503040600000004" pitchFamily="18" charset="77"/>
              </a:rPr>
              <a:t>Keep in mind how your ongoing health problems affect your workouts. </a:t>
            </a:r>
          </a:p>
          <a:p>
            <a:pPr marL="342900" indent="-342900">
              <a:buFont typeface="Wingdings" pitchFamily="2" charset="2"/>
              <a:buChar char="q"/>
            </a:pPr>
            <a:endParaRPr lang="en-US" sz="1800" dirty="0">
              <a:solidFill>
                <a:schemeClr val="bg2">
                  <a:lumMod val="50000"/>
                </a:schemeClr>
              </a:solidFill>
              <a:latin typeface="Ingeborg" panose="02070503040600000004" pitchFamily="18" charset="77"/>
            </a:endParaRPr>
          </a:p>
          <a:p>
            <a:pPr marL="342900" indent="-342900">
              <a:buFont typeface="Wingdings" pitchFamily="2" charset="2"/>
              <a:buChar char="q"/>
            </a:pPr>
            <a:r>
              <a:rPr lang="en-US" sz="1800" dirty="0">
                <a:solidFill>
                  <a:schemeClr val="bg2">
                    <a:lumMod val="50000"/>
                  </a:schemeClr>
                </a:solidFill>
                <a:latin typeface="Ingeborg" panose="02070503040600000004" pitchFamily="18" charset="77"/>
              </a:rPr>
              <a:t>Listen to your body. Stop exercising immediately if you feel dizzy or short of breath</a:t>
            </a:r>
          </a:p>
          <a:p>
            <a:pPr marL="342900" indent="-342900">
              <a:buFont typeface="Wingdings" pitchFamily="2" charset="2"/>
              <a:buChar char="q"/>
            </a:pPr>
            <a:endParaRPr lang="en-US" sz="1800" dirty="0">
              <a:solidFill>
                <a:schemeClr val="bg2">
                  <a:lumMod val="50000"/>
                </a:schemeClr>
              </a:solidFill>
              <a:latin typeface="Ingeborg" panose="02070503040600000004" pitchFamily="18" charset="77"/>
            </a:endParaRPr>
          </a:p>
          <a:p>
            <a:pPr marL="342900" indent="-342900">
              <a:buFont typeface="Wingdings" pitchFamily="2" charset="2"/>
              <a:buChar char="q"/>
            </a:pPr>
            <a:r>
              <a:rPr lang="en-US" sz="1800" dirty="0">
                <a:solidFill>
                  <a:schemeClr val="bg2">
                    <a:lumMod val="50000"/>
                  </a:schemeClr>
                </a:solidFill>
                <a:latin typeface="Ingeborg" panose="02070503040600000004" pitchFamily="18" charset="77"/>
              </a:rPr>
              <a:t>Start slow and build up steadily. If you haven’t been active in a while, build up your exercise program little by little</a:t>
            </a:r>
          </a:p>
          <a:p>
            <a:pPr marL="342900" indent="-342900">
              <a:buFont typeface="Wingdings" pitchFamily="2" charset="2"/>
              <a:buChar char="q"/>
            </a:pPr>
            <a:endParaRPr lang="en-US" sz="1800" dirty="0">
              <a:solidFill>
                <a:schemeClr val="bg2">
                  <a:lumMod val="50000"/>
                </a:schemeClr>
              </a:solidFill>
              <a:latin typeface="Ingeborg" panose="02070503040600000004" pitchFamily="18" charset="77"/>
            </a:endParaRPr>
          </a:p>
          <a:p>
            <a:pPr marL="342900" indent="-342900">
              <a:buFont typeface="Wingdings" pitchFamily="2" charset="2"/>
              <a:buChar char="q"/>
            </a:pPr>
            <a:r>
              <a:rPr lang="en-US" sz="1800" dirty="0">
                <a:solidFill>
                  <a:schemeClr val="bg2">
                    <a:lumMod val="50000"/>
                  </a:schemeClr>
                </a:solidFill>
                <a:latin typeface="Ingeborg" panose="02070503040600000004" pitchFamily="18" charset="77"/>
              </a:rPr>
              <a:t>Prevent injury and discomfort by warming up, cooling down and keeping water handy.</a:t>
            </a:r>
          </a:p>
        </p:txBody>
      </p:sp>
    </p:spTree>
    <p:extLst>
      <p:ext uri="{BB962C8B-B14F-4D97-AF65-F5344CB8AC3E}">
        <p14:creationId xmlns:p14="http://schemas.microsoft.com/office/powerpoint/2010/main" val="1388773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C30CE-A876-4B47-A674-5981AFD6A2A0}"/>
              </a:ext>
            </a:extLst>
          </p:cNvPr>
          <p:cNvSpPr>
            <a:spLocks noGrp="1"/>
          </p:cNvSpPr>
          <p:nvPr>
            <p:ph type="title"/>
          </p:nvPr>
        </p:nvSpPr>
        <p:spPr>
          <a:xfrm>
            <a:off x="-99222" y="-201863"/>
            <a:ext cx="4501818" cy="4213007"/>
          </a:xfrm>
        </p:spPr>
        <p:txBody>
          <a:bodyPr/>
          <a:lstStyle/>
          <a:p>
            <a:pPr algn="ctr"/>
            <a:r>
              <a:rPr lang="en-US" sz="6200" dirty="0">
                <a:latin typeface="Ingeborg Heavy"/>
              </a:rPr>
              <a:t>Lets get up and move!</a:t>
            </a:r>
          </a:p>
        </p:txBody>
      </p:sp>
      <p:pic>
        <p:nvPicPr>
          <p:cNvPr id="3" name="Picture 3">
            <a:hlinkClick r:id="" action="ppaction://media"/>
            <a:extLst>
              <a:ext uri="{FF2B5EF4-FFF2-40B4-BE49-F238E27FC236}">
                <a16:creationId xmlns:a16="http://schemas.microsoft.com/office/drawing/2014/main" id="{9FD66610-6D9E-43BB-932E-35CB34AAEE06}"/>
              </a:ext>
            </a:extLst>
          </p:cNvPr>
          <p:cNvPicPr>
            <a:picLocks noRot="1" noChangeAspect="1"/>
          </p:cNvPicPr>
          <p:nvPr>
            <a:videoFile r:link="rId1"/>
          </p:nvPr>
        </p:nvPicPr>
        <p:blipFill>
          <a:blip r:embed="rId3"/>
          <a:stretch>
            <a:fillRect/>
          </a:stretch>
        </p:blipFill>
        <p:spPr>
          <a:xfrm>
            <a:off x="4262888" y="919253"/>
            <a:ext cx="4572000" cy="2571750"/>
          </a:xfrm>
          <a:prstGeom prst="rect">
            <a:avLst/>
          </a:prstGeom>
        </p:spPr>
      </p:pic>
    </p:spTree>
    <p:extLst>
      <p:ext uri="{BB962C8B-B14F-4D97-AF65-F5344CB8AC3E}">
        <p14:creationId xmlns:p14="http://schemas.microsoft.com/office/powerpoint/2010/main" val="1301420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9AC17383-37FA-8E41-ACE2-113E11B59823}"/>
              </a:ext>
            </a:extLst>
          </p:cNvPr>
          <p:cNvSpPr txBox="1">
            <a:spLocks/>
          </p:cNvSpPr>
          <p:nvPr/>
        </p:nvSpPr>
        <p:spPr>
          <a:xfrm>
            <a:off x="471900" y="129125"/>
            <a:ext cx="8222100" cy="7677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1" i="0" u="none" strike="noStrike" cap="none">
                <a:solidFill>
                  <a:srgbClr val="000000"/>
                </a:solidFill>
                <a:latin typeface="Ingeborg" panose="02070503040600000004" pitchFamily="18" charset="77"/>
                <a:ea typeface="Ingeborg" panose="02070503040600000004" pitchFamily="18"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dirty="0">
                <a:solidFill>
                  <a:srgbClr val="00B0F0"/>
                </a:solidFill>
              </a:rPr>
              <a:t>Action Plan </a:t>
            </a:r>
          </a:p>
        </p:txBody>
      </p:sp>
    </p:spTree>
    <p:extLst>
      <p:ext uri="{BB962C8B-B14F-4D97-AF65-F5344CB8AC3E}">
        <p14:creationId xmlns:p14="http://schemas.microsoft.com/office/powerpoint/2010/main" val="1823816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744D6-1DCA-8C4E-AF26-C841A017D823}"/>
              </a:ext>
            </a:extLst>
          </p:cNvPr>
          <p:cNvSpPr>
            <a:spLocks noGrp="1"/>
          </p:cNvSpPr>
          <p:nvPr>
            <p:ph type="title"/>
          </p:nvPr>
        </p:nvSpPr>
        <p:spPr>
          <a:xfrm>
            <a:off x="460950" y="336196"/>
            <a:ext cx="8222100" cy="1963500"/>
          </a:xfrm>
        </p:spPr>
        <p:txBody>
          <a:bodyPr/>
          <a:lstStyle/>
          <a:p>
            <a:r>
              <a:rPr lang="en-US" sz="3200" dirty="0"/>
              <a:t>Thank you for coming!</a:t>
            </a:r>
            <a:br>
              <a:rPr lang="en-US" sz="3200" dirty="0"/>
            </a:br>
            <a:r>
              <a:rPr lang="en-US" sz="3200" dirty="0"/>
              <a:t>We hope to see you all again next week!</a:t>
            </a:r>
          </a:p>
        </p:txBody>
      </p:sp>
      <p:sp>
        <p:nvSpPr>
          <p:cNvPr id="3" name="Text Placeholder 2">
            <a:extLst>
              <a:ext uri="{FF2B5EF4-FFF2-40B4-BE49-F238E27FC236}">
                <a16:creationId xmlns:a16="http://schemas.microsoft.com/office/drawing/2014/main" id="{72EA4ABD-61F5-5949-8DA6-9C72EBD6F6AF}"/>
              </a:ext>
            </a:extLst>
          </p:cNvPr>
          <p:cNvSpPr>
            <a:spLocks noGrp="1"/>
          </p:cNvSpPr>
          <p:nvPr>
            <p:ph type="body" idx="1"/>
          </p:nvPr>
        </p:nvSpPr>
        <p:spPr>
          <a:xfrm>
            <a:off x="0" y="2590796"/>
            <a:ext cx="9144000" cy="1300800"/>
          </a:xfrm>
        </p:spPr>
        <p:txBody>
          <a:bodyPr/>
          <a:lstStyle/>
          <a:p>
            <a:r>
              <a:rPr lang="en-US" dirty="0"/>
              <a:t>Next meeting </a:t>
            </a:r>
            <a:r>
              <a:rPr lang="en-US" u="sng" dirty="0"/>
              <a:t>Monday, November 25</a:t>
            </a:r>
            <a:r>
              <a:rPr lang="en-US" u="sng" baseline="30000" dirty="0"/>
              <a:t>th</a:t>
            </a:r>
            <a:r>
              <a:rPr lang="en-US" u="sng" dirty="0"/>
              <a:t> 10:30am Room 558</a:t>
            </a:r>
          </a:p>
          <a:p>
            <a:r>
              <a:rPr lang="en-US" dirty="0"/>
              <a:t>Focus on your action plan- think about the change you want to make</a:t>
            </a:r>
          </a:p>
          <a:p>
            <a:r>
              <a:rPr lang="en-US" dirty="0"/>
              <a:t>Bring in a healthy recipe to share with the group </a:t>
            </a:r>
          </a:p>
          <a:p>
            <a:r>
              <a:rPr lang="en-US" dirty="0"/>
              <a:t>Check out the resource guide- ask Norma if you need help contacting a resource </a:t>
            </a:r>
          </a:p>
        </p:txBody>
      </p:sp>
    </p:spTree>
    <p:extLst>
      <p:ext uri="{BB962C8B-B14F-4D97-AF65-F5344CB8AC3E}">
        <p14:creationId xmlns:p14="http://schemas.microsoft.com/office/powerpoint/2010/main" val="2433217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5E1C0-917B-0D44-AB0F-9D81239F9AD3}"/>
              </a:ext>
            </a:extLst>
          </p:cNvPr>
          <p:cNvSpPr>
            <a:spLocks noGrp="1"/>
          </p:cNvSpPr>
          <p:nvPr>
            <p:ph type="title"/>
          </p:nvPr>
        </p:nvSpPr>
        <p:spPr/>
        <p:txBody>
          <a:bodyPr/>
          <a:lstStyle/>
          <a:p>
            <a:r>
              <a:rPr lang="en-US" dirty="0"/>
              <a:t>Icebreaker </a:t>
            </a:r>
          </a:p>
        </p:txBody>
      </p:sp>
    </p:spTree>
    <p:extLst>
      <p:ext uri="{BB962C8B-B14F-4D97-AF65-F5344CB8AC3E}">
        <p14:creationId xmlns:p14="http://schemas.microsoft.com/office/powerpoint/2010/main" val="3310238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062A9F-DB34-404A-95AF-8AC6668E5908}"/>
              </a:ext>
            </a:extLst>
          </p:cNvPr>
          <p:cNvSpPr>
            <a:spLocks noGrp="1"/>
          </p:cNvSpPr>
          <p:nvPr>
            <p:ph type="title"/>
          </p:nvPr>
        </p:nvSpPr>
        <p:spPr/>
        <p:txBody>
          <a:bodyPr/>
          <a:lstStyle/>
          <a:p>
            <a:r>
              <a:rPr lang="en-US" dirty="0"/>
              <a:t>Exercise: Weekly check-in</a:t>
            </a:r>
          </a:p>
        </p:txBody>
      </p:sp>
    </p:spTree>
    <p:extLst>
      <p:ext uri="{BB962C8B-B14F-4D97-AF65-F5344CB8AC3E}">
        <p14:creationId xmlns:p14="http://schemas.microsoft.com/office/powerpoint/2010/main" val="1806364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DE9F2-C3C3-824D-994C-79FE71898645}"/>
              </a:ext>
            </a:extLst>
          </p:cNvPr>
          <p:cNvSpPr>
            <a:spLocks noGrp="1"/>
          </p:cNvSpPr>
          <p:nvPr>
            <p:ph type="title"/>
          </p:nvPr>
        </p:nvSpPr>
        <p:spPr/>
        <p:txBody>
          <a:bodyPr/>
          <a:lstStyle/>
          <a:p>
            <a:r>
              <a:rPr lang="en-US" sz="3200" dirty="0"/>
              <a:t>Sleep</a:t>
            </a:r>
          </a:p>
        </p:txBody>
      </p:sp>
      <p:sp>
        <p:nvSpPr>
          <p:cNvPr id="3" name="TextBox 2">
            <a:extLst>
              <a:ext uri="{FF2B5EF4-FFF2-40B4-BE49-F238E27FC236}">
                <a16:creationId xmlns:a16="http://schemas.microsoft.com/office/drawing/2014/main" id="{C9C9086F-12CC-704D-A0DD-07D5090DE830}"/>
              </a:ext>
            </a:extLst>
          </p:cNvPr>
          <p:cNvSpPr txBox="1"/>
          <p:nvPr/>
        </p:nvSpPr>
        <p:spPr>
          <a:xfrm>
            <a:off x="224402" y="1281795"/>
            <a:ext cx="8700448" cy="2769989"/>
          </a:xfrm>
          <a:prstGeom prst="rect">
            <a:avLst/>
          </a:prstGeom>
          <a:noFill/>
        </p:spPr>
        <p:txBody>
          <a:bodyPr wrap="square" rtlCol="0">
            <a:spAutoFit/>
          </a:bodyPr>
          <a:lstStyle/>
          <a:p>
            <a:pPr marL="285750" indent="-285750">
              <a:buFont typeface="Wingdings" pitchFamily="2" charset="2"/>
              <a:buChar char="v"/>
            </a:pPr>
            <a:r>
              <a:rPr lang="en-US" sz="2000" dirty="0">
                <a:latin typeface="Ingeborg" panose="02070503040600000004" pitchFamily="18" charset="77"/>
              </a:rPr>
              <a:t>What is sleep hygiene? </a:t>
            </a:r>
          </a:p>
          <a:p>
            <a:pPr marL="285750" indent="-285750">
              <a:buFont typeface="Wingdings" pitchFamily="2" charset="2"/>
              <a:buChar char="v"/>
            </a:pPr>
            <a:endParaRPr lang="en-US" sz="2000" dirty="0">
              <a:latin typeface="Ingeborg" panose="02070503040600000004" pitchFamily="18" charset="77"/>
            </a:endParaRPr>
          </a:p>
          <a:p>
            <a:pPr marL="285750" indent="-285750">
              <a:buFont typeface="Wingdings" pitchFamily="2" charset="2"/>
              <a:buChar char="v"/>
            </a:pPr>
            <a:endParaRPr lang="en-US" sz="2000" dirty="0">
              <a:latin typeface="Ingeborg" panose="02070503040600000004" pitchFamily="18" charset="77"/>
            </a:endParaRPr>
          </a:p>
          <a:p>
            <a:pPr marL="285750" indent="-285750">
              <a:buFont typeface="Wingdings" pitchFamily="2" charset="2"/>
              <a:buChar char="v"/>
            </a:pPr>
            <a:endParaRPr lang="en-US" sz="2000" dirty="0">
              <a:latin typeface="Ingeborg" panose="02070503040600000004" pitchFamily="18" charset="77"/>
            </a:endParaRPr>
          </a:p>
          <a:p>
            <a:endParaRPr lang="en-US" sz="2000" dirty="0">
              <a:latin typeface="Ingeborg" panose="02070503040600000004" pitchFamily="18" charset="77"/>
            </a:endParaRPr>
          </a:p>
          <a:p>
            <a:pPr marL="285750" indent="-285750">
              <a:buFont typeface="Wingdings" pitchFamily="2" charset="2"/>
              <a:buChar char="v"/>
            </a:pPr>
            <a:endParaRPr lang="en-US" sz="2000" dirty="0">
              <a:latin typeface="Ingeborg" panose="02070503040600000004" pitchFamily="18" charset="77"/>
            </a:endParaRPr>
          </a:p>
          <a:p>
            <a:pPr marL="285750" indent="-285750">
              <a:buFont typeface="Wingdings" pitchFamily="2" charset="2"/>
              <a:buChar char="v"/>
            </a:pPr>
            <a:endParaRPr lang="en-US" sz="2000" dirty="0">
              <a:latin typeface="Ingeborg" panose="02070503040600000004" pitchFamily="18" charset="77"/>
            </a:endParaRPr>
          </a:p>
          <a:p>
            <a:pPr marL="285750" indent="-285750">
              <a:buFont typeface="Wingdings" pitchFamily="2" charset="2"/>
              <a:buChar char="v"/>
            </a:pPr>
            <a:r>
              <a:rPr lang="en-US" sz="2000" dirty="0">
                <a:latin typeface="Ingeborg" panose="02070503040600000004" pitchFamily="18" charset="77"/>
              </a:rPr>
              <a:t>Why is sleep so important? </a:t>
            </a:r>
          </a:p>
          <a:p>
            <a:endParaRPr lang="en-US" dirty="0"/>
          </a:p>
        </p:txBody>
      </p:sp>
    </p:spTree>
    <p:extLst>
      <p:ext uri="{BB962C8B-B14F-4D97-AF65-F5344CB8AC3E}">
        <p14:creationId xmlns:p14="http://schemas.microsoft.com/office/powerpoint/2010/main" val="1019163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C3C15-5F67-7844-B045-1AF1F84818A5}"/>
              </a:ext>
            </a:extLst>
          </p:cNvPr>
          <p:cNvSpPr>
            <a:spLocks noGrp="1"/>
          </p:cNvSpPr>
          <p:nvPr>
            <p:ph type="title"/>
          </p:nvPr>
        </p:nvSpPr>
        <p:spPr>
          <a:xfrm>
            <a:off x="265835" y="993911"/>
            <a:ext cx="2808000" cy="953400"/>
          </a:xfrm>
        </p:spPr>
        <p:txBody>
          <a:bodyPr/>
          <a:lstStyle/>
          <a:p>
            <a:r>
              <a:rPr lang="en-US" sz="3200" dirty="0"/>
              <a:t>Benefits of a good nights sleep:</a:t>
            </a:r>
          </a:p>
        </p:txBody>
      </p:sp>
      <p:sp>
        <p:nvSpPr>
          <p:cNvPr id="5" name="TextBox 4">
            <a:extLst>
              <a:ext uri="{FF2B5EF4-FFF2-40B4-BE49-F238E27FC236}">
                <a16:creationId xmlns:a16="http://schemas.microsoft.com/office/drawing/2014/main" id="{4F9B6BFF-00F2-0946-84E9-9042A51ED936}"/>
              </a:ext>
            </a:extLst>
          </p:cNvPr>
          <p:cNvSpPr txBox="1"/>
          <p:nvPr/>
        </p:nvSpPr>
        <p:spPr>
          <a:xfrm>
            <a:off x="3360144" y="239151"/>
            <a:ext cx="5783856" cy="2585323"/>
          </a:xfrm>
          <a:prstGeom prst="rect">
            <a:avLst/>
          </a:prstGeom>
          <a:noFill/>
        </p:spPr>
        <p:txBody>
          <a:bodyPr wrap="square" rtlCol="0" anchor="t">
            <a:spAutoFit/>
          </a:bodyPr>
          <a:lstStyle/>
          <a:p>
            <a:pPr marL="285750" indent="-285750" fontAlgn="base">
              <a:buFont typeface="Wingdings" pitchFamily="2" charset="2"/>
              <a:buChar char="Ø"/>
            </a:pPr>
            <a:r>
              <a:rPr lang="en-US" sz="1800" dirty="0">
                <a:latin typeface="Ingeborg" panose="02070503040600000004" pitchFamily="18" charset="77"/>
              </a:rPr>
              <a:t>Get sick less often</a:t>
            </a:r>
          </a:p>
          <a:p>
            <a:pPr marL="285750" indent="-285750" fontAlgn="base">
              <a:buFont typeface="Wingdings" pitchFamily="2" charset="2"/>
              <a:buChar char="Ø"/>
            </a:pPr>
            <a:r>
              <a:rPr lang="en-US" sz="1800" dirty="0">
                <a:latin typeface="Ingeborg"/>
              </a:rPr>
              <a:t>Stay at a healthy weight</a:t>
            </a:r>
          </a:p>
          <a:p>
            <a:pPr marL="285750" indent="-285750" fontAlgn="base">
              <a:buFont typeface="Wingdings" pitchFamily="2" charset="2"/>
              <a:buChar char="Ø"/>
            </a:pPr>
            <a:r>
              <a:rPr lang="en-US" sz="1800" dirty="0">
                <a:latin typeface="Ingeborg" panose="02070503040600000004" pitchFamily="18" charset="77"/>
              </a:rPr>
              <a:t>Reduce stress and improve your mood</a:t>
            </a:r>
          </a:p>
          <a:p>
            <a:pPr marL="285750" indent="-285750" fontAlgn="base">
              <a:buFont typeface="Wingdings" pitchFamily="2" charset="2"/>
              <a:buChar char="Ø"/>
            </a:pPr>
            <a:r>
              <a:rPr lang="en-US" sz="1800" dirty="0">
                <a:latin typeface="Ingeborg" panose="02070503040600000004" pitchFamily="18" charset="77"/>
              </a:rPr>
              <a:t>Think more clearly and do better in school/work</a:t>
            </a:r>
          </a:p>
          <a:p>
            <a:pPr marL="285750" indent="-285750" fontAlgn="base">
              <a:buFont typeface="Wingdings" pitchFamily="2" charset="2"/>
              <a:buChar char="Ø"/>
            </a:pPr>
            <a:r>
              <a:rPr lang="en-US" sz="1800" dirty="0">
                <a:latin typeface="Ingeborg" panose="02070503040600000004" pitchFamily="18" charset="77"/>
              </a:rPr>
              <a:t>Get along better with people</a:t>
            </a:r>
          </a:p>
          <a:p>
            <a:pPr marL="285750" indent="-285750" fontAlgn="base">
              <a:buFont typeface="Wingdings" pitchFamily="2" charset="2"/>
              <a:buChar char="Ø"/>
            </a:pPr>
            <a:r>
              <a:rPr lang="en-US" sz="1800" dirty="0">
                <a:latin typeface="Ingeborg" panose="02070503040600000004" pitchFamily="18" charset="77"/>
              </a:rPr>
              <a:t>Make good decisions and avoid injuries – for example, sleepy drivers cause thousands of car accidents every year</a:t>
            </a:r>
          </a:p>
          <a:p>
            <a:pPr marL="285750" indent="-285750">
              <a:buFont typeface="Wingdings" pitchFamily="2" charset="2"/>
              <a:buChar char="Ø"/>
            </a:pPr>
            <a:endParaRPr lang="en-US" sz="1800" dirty="0">
              <a:latin typeface="Ingeborg" panose="02070503040600000004" pitchFamily="18" charset="77"/>
            </a:endParaRPr>
          </a:p>
        </p:txBody>
      </p:sp>
      <p:sp>
        <p:nvSpPr>
          <p:cNvPr id="8" name="Cloud 7">
            <a:extLst>
              <a:ext uri="{FF2B5EF4-FFF2-40B4-BE49-F238E27FC236}">
                <a16:creationId xmlns:a16="http://schemas.microsoft.com/office/drawing/2014/main" id="{C7E11506-6965-5442-BB9D-06DDB288C8F7}"/>
              </a:ext>
            </a:extLst>
          </p:cNvPr>
          <p:cNvSpPr/>
          <p:nvPr/>
        </p:nvSpPr>
        <p:spPr>
          <a:xfrm>
            <a:off x="3773971" y="3177623"/>
            <a:ext cx="2474843" cy="173437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Ingeborg" panose="02070503040600000004" pitchFamily="18" charset="77"/>
            </a:endParaRPr>
          </a:p>
          <a:p>
            <a:pPr algn="ctr"/>
            <a:r>
              <a:rPr lang="en-US" sz="1600" dirty="0">
                <a:latin typeface="Ingeborg"/>
              </a:rPr>
              <a:t>What are some other benefits?</a:t>
            </a:r>
          </a:p>
          <a:p>
            <a:pPr algn="ctr"/>
            <a:endParaRPr lang="en-US" dirty="0"/>
          </a:p>
        </p:txBody>
      </p:sp>
    </p:spTree>
    <p:extLst>
      <p:ext uri="{BB962C8B-B14F-4D97-AF65-F5344CB8AC3E}">
        <p14:creationId xmlns:p14="http://schemas.microsoft.com/office/powerpoint/2010/main" val="591891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DE9F2-C3C3-824D-994C-79FE71898645}"/>
              </a:ext>
            </a:extLst>
          </p:cNvPr>
          <p:cNvSpPr>
            <a:spLocks noGrp="1"/>
          </p:cNvSpPr>
          <p:nvPr>
            <p:ph type="title"/>
          </p:nvPr>
        </p:nvSpPr>
        <p:spPr>
          <a:xfrm>
            <a:off x="98250" y="16350"/>
            <a:ext cx="8826600" cy="602700"/>
          </a:xfrm>
        </p:spPr>
        <p:txBody>
          <a:bodyPr/>
          <a:lstStyle/>
          <a:p>
            <a:r>
              <a:rPr lang="en-US" sz="3200" dirty="0"/>
              <a:t>Group Activity: Sleep Myths &amp; Truths</a:t>
            </a:r>
          </a:p>
        </p:txBody>
      </p:sp>
      <p:sp>
        <p:nvSpPr>
          <p:cNvPr id="3" name="TextBox 2">
            <a:extLst>
              <a:ext uri="{FF2B5EF4-FFF2-40B4-BE49-F238E27FC236}">
                <a16:creationId xmlns:a16="http://schemas.microsoft.com/office/drawing/2014/main" id="{C9C9086F-12CC-704D-A0DD-07D5090DE830}"/>
              </a:ext>
            </a:extLst>
          </p:cNvPr>
          <p:cNvSpPr txBox="1"/>
          <p:nvPr/>
        </p:nvSpPr>
        <p:spPr>
          <a:xfrm>
            <a:off x="224402" y="953804"/>
            <a:ext cx="8700448" cy="3847207"/>
          </a:xfrm>
          <a:prstGeom prst="rect">
            <a:avLst/>
          </a:prstGeom>
          <a:noFill/>
        </p:spPr>
        <p:txBody>
          <a:bodyPr wrap="square" rtlCol="0" anchor="t">
            <a:spAutoFit/>
          </a:bodyPr>
          <a:lstStyle/>
          <a:p>
            <a:pPr marL="514350" indent="-514350">
              <a:buFont typeface="Georgia" panose="02040502050405020303" pitchFamily="18" charset="0"/>
              <a:buAutoNum type="arabicPeriod"/>
            </a:pPr>
            <a:r>
              <a:rPr lang="en-US" altLang="en-US" sz="2300" dirty="0">
                <a:latin typeface="Ingeborg"/>
              </a:rPr>
              <a:t>During sleep, your brain turns off.</a:t>
            </a:r>
          </a:p>
          <a:p>
            <a:pPr marL="514350" indent="-514350" eaLnBrk="1" hangingPunct="1">
              <a:buFont typeface="Georgia" panose="02040502050405020303" pitchFamily="18" charset="0"/>
              <a:buAutoNum type="arabicPeriod"/>
            </a:pPr>
            <a:endParaRPr lang="en-US" altLang="en-US" sz="2300" dirty="0">
              <a:latin typeface="Ingeborg" panose="02070503040600000004" pitchFamily="18" charset="77"/>
            </a:endParaRPr>
          </a:p>
          <a:p>
            <a:pPr marL="514350" indent="-514350" eaLnBrk="1" hangingPunct="1">
              <a:buFont typeface="Georgia" panose="02040502050405020303" pitchFamily="18" charset="0"/>
              <a:buAutoNum type="arabicPeriod"/>
            </a:pPr>
            <a:r>
              <a:rPr lang="en-US" altLang="en-US" sz="2300" dirty="0">
                <a:latin typeface="Ingeborg" panose="02070503040600000004" pitchFamily="18" charset="77"/>
              </a:rPr>
              <a:t>Sleep is as important to your health as diet and exercise.</a:t>
            </a:r>
          </a:p>
          <a:p>
            <a:pPr marL="514350" indent="-514350" eaLnBrk="1" hangingPunct="1">
              <a:buFont typeface="Georgia" panose="02040502050405020303" pitchFamily="18" charset="0"/>
              <a:buAutoNum type="arabicPeriod"/>
            </a:pPr>
            <a:endParaRPr lang="en-US" altLang="en-US" sz="2300" dirty="0">
              <a:latin typeface="Ingeborg" panose="02070503040600000004" pitchFamily="18" charset="77"/>
            </a:endParaRPr>
          </a:p>
          <a:p>
            <a:pPr marL="514350" indent="-514350" eaLnBrk="1" hangingPunct="1">
              <a:buFont typeface="Georgia" panose="02040502050405020303" pitchFamily="18" charset="0"/>
              <a:buAutoNum type="arabicPeriod"/>
            </a:pPr>
            <a:r>
              <a:rPr lang="en-US" altLang="en-US" sz="2300" dirty="0">
                <a:latin typeface="Ingeborg"/>
              </a:rPr>
              <a:t>Snoring is not harmful if it doesn’t disturb others.</a:t>
            </a:r>
          </a:p>
          <a:p>
            <a:pPr marL="514350" indent="-514350" eaLnBrk="1" hangingPunct="1">
              <a:buFont typeface="Georgia" panose="02040502050405020303" pitchFamily="18" charset="0"/>
              <a:buAutoNum type="arabicPeriod"/>
            </a:pPr>
            <a:endParaRPr lang="en-US" altLang="en-US" sz="2300" dirty="0">
              <a:latin typeface="Ingeborg" panose="02070503040600000004" pitchFamily="18" charset="77"/>
            </a:endParaRPr>
          </a:p>
          <a:p>
            <a:pPr marL="514350" indent="-514350" eaLnBrk="1" hangingPunct="1">
              <a:buFont typeface="Georgia" panose="02040502050405020303" pitchFamily="18" charset="0"/>
              <a:buAutoNum type="arabicPeriod"/>
            </a:pPr>
            <a:r>
              <a:rPr lang="en-US" altLang="en-US" sz="2300" dirty="0">
                <a:latin typeface="Ingeborg"/>
              </a:rPr>
              <a:t>We need less sleep as we age.</a:t>
            </a:r>
          </a:p>
          <a:p>
            <a:pPr marL="514350" indent="-514350" eaLnBrk="1" hangingPunct="1">
              <a:buFont typeface="Georgia" panose="02040502050405020303" pitchFamily="18" charset="0"/>
              <a:buAutoNum type="arabicPeriod"/>
            </a:pPr>
            <a:endParaRPr lang="en-US" altLang="en-US" sz="2300" dirty="0">
              <a:latin typeface="Ingeborg" panose="02070503040600000004" pitchFamily="18" charset="77"/>
            </a:endParaRPr>
          </a:p>
          <a:p>
            <a:pPr marL="514350" indent="-514350" eaLnBrk="1" hangingPunct="1">
              <a:buFont typeface="Georgia" panose="02040502050405020303" pitchFamily="18" charset="0"/>
              <a:buAutoNum type="arabicPeriod"/>
            </a:pPr>
            <a:r>
              <a:rPr lang="en-US" altLang="en-US" sz="2300" dirty="0">
                <a:latin typeface="Ingeborg"/>
              </a:rPr>
              <a:t>Watching TV, using your computer, tablet or phone before bed can help you get a good night's sleep.</a:t>
            </a:r>
          </a:p>
          <a:p>
            <a:endParaRPr lang="en-US" dirty="0"/>
          </a:p>
        </p:txBody>
      </p:sp>
    </p:spTree>
    <p:extLst>
      <p:ext uri="{BB962C8B-B14F-4D97-AF65-F5344CB8AC3E}">
        <p14:creationId xmlns:p14="http://schemas.microsoft.com/office/powerpoint/2010/main" val="1038831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90E5B7-39DD-5341-A4C3-E58D6DB6ED5C}"/>
              </a:ext>
            </a:extLst>
          </p:cNvPr>
          <p:cNvSpPr>
            <a:spLocks noGrp="1"/>
          </p:cNvSpPr>
          <p:nvPr>
            <p:ph type="title"/>
          </p:nvPr>
        </p:nvSpPr>
        <p:spPr>
          <a:xfrm>
            <a:off x="222190" y="-126609"/>
            <a:ext cx="2397909" cy="2051367"/>
          </a:xfrm>
        </p:spPr>
        <p:txBody>
          <a:bodyPr/>
          <a:lstStyle/>
          <a:p>
            <a:r>
              <a:rPr lang="en-US" dirty="0"/>
              <a:t>How much sleep do we really need?</a:t>
            </a:r>
          </a:p>
        </p:txBody>
      </p:sp>
      <p:pic>
        <p:nvPicPr>
          <p:cNvPr id="5" name="Picture 4">
            <a:extLst>
              <a:ext uri="{FF2B5EF4-FFF2-40B4-BE49-F238E27FC236}">
                <a16:creationId xmlns:a16="http://schemas.microsoft.com/office/drawing/2014/main" id="{4F46711C-CB5C-9D4B-AFE2-DF2ECD0DCC82}"/>
              </a:ext>
            </a:extLst>
          </p:cNvPr>
          <p:cNvPicPr>
            <a:picLocks noChangeAspect="1"/>
          </p:cNvPicPr>
          <p:nvPr/>
        </p:nvPicPr>
        <p:blipFill>
          <a:blip r:embed="rId3"/>
          <a:stretch>
            <a:fillRect/>
          </a:stretch>
        </p:blipFill>
        <p:spPr>
          <a:xfrm>
            <a:off x="2562949" y="-2784"/>
            <a:ext cx="3761651" cy="5058947"/>
          </a:xfrm>
          <a:prstGeom prst="rect">
            <a:avLst/>
          </a:prstGeom>
        </p:spPr>
      </p:pic>
    </p:spTree>
    <p:extLst>
      <p:ext uri="{BB962C8B-B14F-4D97-AF65-F5344CB8AC3E}">
        <p14:creationId xmlns:p14="http://schemas.microsoft.com/office/powerpoint/2010/main" val="2247359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DE9F2-C3C3-824D-994C-79FE71898645}"/>
              </a:ext>
            </a:extLst>
          </p:cNvPr>
          <p:cNvSpPr>
            <a:spLocks noGrp="1"/>
          </p:cNvSpPr>
          <p:nvPr>
            <p:ph type="title"/>
          </p:nvPr>
        </p:nvSpPr>
        <p:spPr/>
        <p:txBody>
          <a:bodyPr/>
          <a:lstStyle/>
          <a:p>
            <a:r>
              <a:rPr lang="en-US" sz="3200" dirty="0"/>
              <a:t>What can affect your sleep?</a:t>
            </a:r>
          </a:p>
        </p:txBody>
      </p:sp>
      <p:sp>
        <p:nvSpPr>
          <p:cNvPr id="6" name="TextBox 5">
            <a:extLst>
              <a:ext uri="{FF2B5EF4-FFF2-40B4-BE49-F238E27FC236}">
                <a16:creationId xmlns:a16="http://schemas.microsoft.com/office/drawing/2014/main" id="{41700D18-6D74-B747-81C6-2E901D20A6D0}"/>
              </a:ext>
            </a:extLst>
          </p:cNvPr>
          <p:cNvSpPr txBox="1"/>
          <p:nvPr/>
        </p:nvSpPr>
        <p:spPr>
          <a:xfrm>
            <a:off x="426555" y="1000126"/>
            <a:ext cx="7107306" cy="3477875"/>
          </a:xfrm>
          <a:prstGeom prst="rect">
            <a:avLst/>
          </a:prstGeom>
          <a:noFill/>
        </p:spPr>
        <p:txBody>
          <a:bodyPr wrap="square" rtlCol="0" anchor="t">
            <a:spAutoFit/>
          </a:bodyPr>
          <a:lstStyle/>
          <a:p>
            <a:pPr marL="342900" indent="-342900">
              <a:buFont typeface="Arial" panose="020B0604020202020204" pitchFamily="34" charset="0"/>
              <a:buChar char="•"/>
            </a:pPr>
            <a:r>
              <a:rPr lang="en-US" sz="2000" b="1" dirty="0">
                <a:solidFill>
                  <a:schemeClr val="bg2"/>
                </a:solidFill>
                <a:latin typeface="Ingeborg"/>
              </a:rPr>
              <a:t>Aging (hot flashes, hormone changes)</a:t>
            </a:r>
          </a:p>
          <a:p>
            <a:pPr marL="342900" indent="-342900">
              <a:buFont typeface="Arial" panose="020B0604020202020204" pitchFamily="34" charset="0"/>
              <a:buChar char="•"/>
            </a:pPr>
            <a:endParaRPr lang="en-US" sz="2000" b="1" dirty="0">
              <a:solidFill>
                <a:schemeClr val="bg2">
                  <a:lumMod val="50000"/>
                </a:schemeClr>
              </a:solidFill>
              <a:latin typeface="Ingeborg" panose="02070503040600000004" pitchFamily="18" charset="77"/>
            </a:endParaRPr>
          </a:p>
          <a:p>
            <a:pPr marL="342900" indent="-342900">
              <a:buFont typeface="Arial" panose="020B0604020202020204" pitchFamily="34" charset="0"/>
              <a:buChar char="•"/>
            </a:pPr>
            <a:r>
              <a:rPr lang="en-US" sz="2000" b="1" dirty="0">
                <a:solidFill>
                  <a:schemeClr val="accent2">
                    <a:lumMod val="75000"/>
                  </a:schemeClr>
                </a:solidFill>
                <a:latin typeface="Ingeborg"/>
              </a:rPr>
              <a:t>Weight</a:t>
            </a:r>
            <a:endParaRPr lang="en-US" sz="2000" b="1" dirty="0">
              <a:solidFill>
                <a:schemeClr val="accent2">
                  <a:lumMod val="75000"/>
                </a:schemeClr>
              </a:solidFill>
              <a:latin typeface="Ingeborg" panose="02070503040600000004" pitchFamily="18" charset="77"/>
            </a:endParaRPr>
          </a:p>
          <a:p>
            <a:pPr marL="342900" indent="-342900">
              <a:buFont typeface="Arial" panose="020B0604020202020204" pitchFamily="34" charset="0"/>
              <a:buChar char="•"/>
            </a:pPr>
            <a:endParaRPr lang="en-US" sz="2000" b="1" dirty="0">
              <a:solidFill>
                <a:schemeClr val="accent2">
                  <a:lumMod val="75000"/>
                </a:schemeClr>
              </a:solidFill>
              <a:latin typeface="Ingeborg" panose="02070503040600000004" pitchFamily="18" charset="77"/>
            </a:endParaRPr>
          </a:p>
          <a:p>
            <a:pPr marL="342900" indent="-342900">
              <a:buFont typeface="Arial" panose="020B0604020202020204" pitchFamily="34" charset="0"/>
              <a:buChar char="•"/>
            </a:pPr>
            <a:r>
              <a:rPr lang="en-US" sz="2000" b="1" dirty="0">
                <a:solidFill>
                  <a:schemeClr val="accent2">
                    <a:lumMod val="75000"/>
                  </a:schemeClr>
                </a:solidFill>
                <a:latin typeface="Ingeborg"/>
              </a:rPr>
              <a:t>Pain/illness (arthritis, diabetes, dementia, heart disease etc.)</a:t>
            </a:r>
          </a:p>
          <a:p>
            <a:pPr marL="342900" indent="-342900">
              <a:buFont typeface="Arial" panose="020B0604020202020204" pitchFamily="34" charset="0"/>
              <a:buChar char="•"/>
            </a:pPr>
            <a:endParaRPr lang="en-US" sz="2000" b="1" dirty="0">
              <a:solidFill>
                <a:schemeClr val="accent2">
                  <a:lumMod val="75000"/>
                </a:schemeClr>
              </a:solidFill>
              <a:latin typeface="Ingeborg" panose="02070503040600000004" pitchFamily="18" charset="77"/>
            </a:endParaRPr>
          </a:p>
          <a:p>
            <a:pPr marL="342900" indent="-342900">
              <a:buFont typeface="Arial" panose="020B0604020202020204" pitchFamily="34" charset="0"/>
              <a:buChar char="•"/>
            </a:pPr>
            <a:r>
              <a:rPr lang="en-US" sz="2000" b="1" dirty="0">
                <a:solidFill>
                  <a:schemeClr val="accent2">
                    <a:lumMod val="75000"/>
                  </a:schemeClr>
                </a:solidFill>
                <a:latin typeface="Ingeborg"/>
              </a:rPr>
              <a:t>Stress</a:t>
            </a:r>
          </a:p>
          <a:p>
            <a:pPr marL="342900" indent="-342900">
              <a:buFont typeface="Arial" panose="020B0604020202020204" pitchFamily="34" charset="0"/>
              <a:buChar char="•"/>
            </a:pPr>
            <a:endParaRPr lang="en-US" sz="2000" b="1" dirty="0">
              <a:solidFill>
                <a:schemeClr val="accent2">
                  <a:lumMod val="75000"/>
                </a:schemeClr>
              </a:solidFill>
              <a:latin typeface="Ingeborg" panose="02070503040600000004" pitchFamily="18" charset="77"/>
            </a:endParaRPr>
          </a:p>
          <a:p>
            <a:pPr marL="342900" indent="-342900">
              <a:buFont typeface="Arial" panose="020B0604020202020204" pitchFamily="34" charset="0"/>
              <a:buChar char="•"/>
            </a:pPr>
            <a:r>
              <a:rPr lang="en-US" sz="2000" b="1" dirty="0">
                <a:solidFill>
                  <a:schemeClr val="accent2">
                    <a:lumMod val="75000"/>
                  </a:schemeClr>
                </a:solidFill>
                <a:latin typeface="Ingeborg"/>
              </a:rPr>
              <a:t>Your environment </a:t>
            </a:r>
            <a:endParaRPr lang="en-US" sz="2000" b="1" dirty="0">
              <a:solidFill>
                <a:schemeClr val="accent2">
                  <a:lumMod val="75000"/>
                </a:schemeClr>
              </a:solidFill>
              <a:latin typeface="Ingeborg" panose="02070503040600000004" pitchFamily="18" charset="77"/>
            </a:endParaRPr>
          </a:p>
          <a:p>
            <a:pPr marL="342900" indent="-342900">
              <a:buFont typeface="Arial" panose="020B0604020202020204" pitchFamily="34" charset="0"/>
              <a:buChar char="•"/>
            </a:pPr>
            <a:endParaRPr lang="en-US" sz="2000" b="1" dirty="0">
              <a:solidFill>
                <a:schemeClr val="accent2">
                  <a:lumMod val="75000"/>
                </a:schemeClr>
              </a:solidFill>
              <a:latin typeface="Ingeborg" panose="02070503040600000004" pitchFamily="18" charset="77"/>
            </a:endParaRPr>
          </a:p>
          <a:p>
            <a:pPr marL="342900" indent="-342900">
              <a:buFont typeface="Arial" panose="020B0604020202020204" pitchFamily="34" charset="0"/>
              <a:buChar char="•"/>
            </a:pPr>
            <a:r>
              <a:rPr lang="en-US" sz="2000" b="1" dirty="0">
                <a:solidFill>
                  <a:schemeClr val="accent2">
                    <a:lumMod val="75000"/>
                  </a:schemeClr>
                </a:solidFill>
                <a:latin typeface="Ingeborg"/>
              </a:rPr>
              <a:t>Your diet</a:t>
            </a:r>
          </a:p>
        </p:txBody>
      </p:sp>
      <p:sp>
        <p:nvSpPr>
          <p:cNvPr id="7" name="Rectangular Callout 6">
            <a:extLst>
              <a:ext uri="{FF2B5EF4-FFF2-40B4-BE49-F238E27FC236}">
                <a16:creationId xmlns:a16="http://schemas.microsoft.com/office/drawing/2014/main" id="{4C736127-8324-CE40-8153-894CDFCD2EA9}"/>
              </a:ext>
            </a:extLst>
          </p:cNvPr>
          <p:cNvSpPr/>
          <p:nvPr/>
        </p:nvSpPr>
        <p:spPr>
          <a:xfrm rot="391268">
            <a:off x="6906039" y="790576"/>
            <a:ext cx="1948070" cy="136166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latin typeface="Ingeborg" panose="02070503040600000004" pitchFamily="18" charset="77"/>
              </a:rPr>
              <a:t>What are some signs of a sleeping problem?</a:t>
            </a:r>
          </a:p>
        </p:txBody>
      </p:sp>
    </p:spTree>
    <p:extLst>
      <p:ext uri="{BB962C8B-B14F-4D97-AF65-F5344CB8AC3E}">
        <p14:creationId xmlns:p14="http://schemas.microsoft.com/office/powerpoint/2010/main" val="26962592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D3EF7-FB26-A641-B826-7F2E0A83B9E5}"/>
              </a:ext>
            </a:extLst>
          </p:cNvPr>
          <p:cNvSpPr>
            <a:spLocks noGrp="1"/>
          </p:cNvSpPr>
          <p:nvPr>
            <p:ph type="title"/>
          </p:nvPr>
        </p:nvSpPr>
        <p:spPr/>
        <p:txBody>
          <a:bodyPr/>
          <a:lstStyle/>
          <a:p>
            <a:r>
              <a:rPr lang="en-US" sz="3200" dirty="0"/>
              <a:t>Good Sleep Hygiene </a:t>
            </a:r>
          </a:p>
        </p:txBody>
      </p:sp>
      <p:sp>
        <p:nvSpPr>
          <p:cNvPr id="4" name="Rectangle 3">
            <a:extLst>
              <a:ext uri="{FF2B5EF4-FFF2-40B4-BE49-F238E27FC236}">
                <a16:creationId xmlns:a16="http://schemas.microsoft.com/office/drawing/2014/main" id="{BDC0F940-29F4-4148-BAAB-68DDB8AF8B49}"/>
              </a:ext>
            </a:extLst>
          </p:cNvPr>
          <p:cNvSpPr/>
          <p:nvPr/>
        </p:nvSpPr>
        <p:spPr>
          <a:xfrm>
            <a:off x="526774" y="967992"/>
            <a:ext cx="6221895" cy="3570208"/>
          </a:xfrm>
          <a:prstGeom prst="rect">
            <a:avLst/>
          </a:prstGeom>
        </p:spPr>
        <p:txBody>
          <a:bodyPr wrap="square" anchor="t">
            <a:spAutoFit/>
          </a:bodyPr>
          <a:lstStyle/>
          <a:p>
            <a:pPr marL="285750" lvl="1" indent="-285750">
              <a:buFont typeface="Wingdings" pitchFamily="2" charset="2"/>
              <a:buChar char="q"/>
            </a:pPr>
            <a:r>
              <a:rPr lang="en-US" altLang="en-US" sz="1800" b="1" dirty="0">
                <a:latin typeface="Ingeborg"/>
              </a:rPr>
              <a:t>Relaxing nighttime routine</a:t>
            </a:r>
            <a:endParaRPr lang="en-US" altLang="en-US" sz="1800" b="1" dirty="0">
              <a:latin typeface="Ingeborg" panose="02070503040600000004" pitchFamily="18" charset="77"/>
            </a:endParaRPr>
          </a:p>
          <a:p>
            <a:pPr lvl="2" eaLnBrk="1" hangingPunct="1"/>
            <a:endParaRPr lang="en-US" altLang="en-US" sz="1800" dirty="0">
              <a:latin typeface="Ingeborg" panose="02070503040600000004" pitchFamily="18" charset="77"/>
            </a:endParaRPr>
          </a:p>
          <a:p>
            <a:pPr marL="285750" lvl="1" indent="-285750" eaLnBrk="1" hangingPunct="1">
              <a:buFont typeface="Wingdings" pitchFamily="2" charset="2"/>
              <a:buChar char="q"/>
            </a:pPr>
            <a:r>
              <a:rPr lang="en-US" altLang="en-US" sz="1800" b="1" dirty="0">
                <a:latin typeface="Ingeborg" panose="02070503040600000004" pitchFamily="18" charset="77"/>
              </a:rPr>
              <a:t>Limit stimulating behaviors before bedtime</a:t>
            </a:r>
          </a:p>
          <a:p>
            <a:pPr marL="285750" lvl="1" indent="-285750" eaLnBrk="1" hangingPunct="1">
              <a:buFont typeface="Wingdings" pitchFamily="2" charset="2"/>
              <a:buChar char="q"/>
            </a:pPr>
            <a:endParaRPr lang="en-US" altLang="en-US" sz="1800" b="1" dirty="0">
              <a:latin typeface="Ingeborg" panose="02070503040600000004" pitchFamily="18" charset="77"/>
            </a:endParaRPr>
          </a:p>
          <a:p>
            <a:pPr marL="285750" indent="-285750" eaLnBrk="1" hangingPunct="1">
              <a:buFont typeface="Wingdings" pitchFamily="2" charset="2"/>
              <a:buChar char="q"/>
            </a:pPr>
            <a:r>
              <a:rPr lang="en-US" altLang="en-US" sz="1800" b="1" dirty="0">
                <a:latin typeface="Ingeborg" panose="02070503040600000004" pitchFamily="18" charset="77"/>
              </a:rPr>
              <a:t>De-stress, learn relaxation techniques</a:t>
            </a:r>
            <a:r>
              <a:rPr lang="en-US" altLang="en-US" sz="1800" dirty="0">
                <a:latin typeface="Ingeborg" panose="02070503040600000004" pitchFamily="18" charset="77"/>
              </a:rPr>
              <a:t>	</a:t>
            </a:r>
          </a:p>
          <a:p>
            <a:pPr marL="285750" lvl="1" indent="-285750" eaLnBrk="1" hangingPunct="1">
              <a:buFont typeface="Wingdings" pitchFamily="2" charset="2"/>
              <a:buChar char="q"/>
            </a:pPr>
            <a:endParaRPr lang="en-US" altLang="en-US" sz="1800" dirty="0">
              <a:latin typeface="Ingeborg" panose="02070503040600000004" pitchFamily="18" charset="77"/>
            </a:endParaRPr>
          </a:p>
          <a:p>
            <a:pPr marL="285750" indent="-285750" eaLnBrk="1" hangingPunct="1">
              <a:buFont typeface="Wingdings" pitchFamily="2" charset="2"/>
              <a:buChar char="q"/>
            </a:pPr>
            <a:r>
              <a:rPr lang="en-US" altLang="en-US" sz="1800" b="1" dirty="0">
                <a:latin typeface="Ingeborg" panose="02070503040600000004" pitchFamily="18" charset="77"/>
              </a:rPr>
              <a:t>Maintain a regular physical activity routine</a:t>
            </a:r>
          </a:p>
          <a:p>
            <a:pPr marL="285750" lvl="1" indent="-285750" eaLnBrk="1" hangingPunct="1">
              <a:buFont typeface="Wingdings" pitchFamily="2" charset="2"/>
              <a:buChar char="q"/>
            </a:pPr>
            <a:endParaRPr lang="en-US" altLang="en-US" sz="1800" dirty="0">
              <a:latin typeface="Ingeborg" panose="02070503040600000004" pitchFamily="18" charset="77"/>
            </a:endParaRPr>
          </a:p>
          <a:p>
            <a:pPr marL="285750" indent="-285750">
              <a:buFont typeface="Wingdings" pitchFamily="2" charset="2"/>
              <a:buChar char="q"/>
            </a:pPr>
            <a:r>
              <a:rPr lang="en-US" altLang="en-US" sz="1800" b="1" dirty="0">
                <a:latin typeface="Ingeborg"/>
              </a:rPr>
              <a:t>Do not go to bed too hungry or too full</a:t>
            </a:r>
            <a:endParaRPr lang="en-US" altLang="en-US" sz="1800" b="1" dirty="0">
              <a:latin typeface="Ingeborg" panose="02070503040600000004" pitchFamily="18" charset="77"/>
            </a:endParaRPr>
          </a:p>
          <a:p>
            <a:pPr eaLnBrk="1" hangingPunct="1"/>
            <a:endParaRPr lang="en-US" altLang="en-US" sz="1800" b="1" dirty="0">
              <a:latin typeface="Ingeborg" panose="02070503040600000004" pitchFamily="18" charset="77"/>
            </a:endParaRPr>
          </a:p>
          <a:p>
            <a:pPr marL="285750" lvl="1" indent="-285750">
              <a:buFont typeface="Wingdings" pitchFamily="2" charset="2"/>
              <a:buChar char="q"/>
            </a:pPr>
            <a:r>
              <a:rPr lang="en-US" sz="1800" b="1" dirty="0">
                <a:latin typeface="Ingeborg" panose="02070503040600000004" pitchFamily="18" charset="77"/>
              </a:rPr>
              <a:t>Go to bed the same time every night </a:t>
            </a:r>
          </a:p>
          <a:p>
            <a:pPr lvl="1" eaLnBrk="1" hangingPunct="1"/>
            <a:endParaRPr lang="en-US" altLang="en-US" b="1" dirty="0"/>
          </a:p>
          <a:p>
            <a:pPr marL="285750" lvl="2" indent="-285750" eaLnBrk="1" hangingPunct="1">
              <a:buFont typeface="Arial" panose="020B0604020202020204" pitchFamily="34" charset="0"/>
              <a:buChar char="•"/>
            </a:pPr>
            <a:endParaRPr lang="en-US" altLang="en-US" dirty="0"/>
          </a:p>
        </p:txBody>
      </p:sp>
      <p:sp>
        <p:nvSpPr>
          <p:cNvPr id="8" name="Oval 7">
            <a:extLst>
              <a:ext uri="{FF2B5EF4-FFF2-40B4-BE49-F238E27FC236}">
                <a16:creationId xmlns:a16="http://schemas.microsoft.com/office/drawing/2014/main" id="{90B4CECB-6FCB-F542-BA4F-52BACADBA8D0}"/>
              </a:ext>
            </a:extLst>
          </p:cNvPr>
          <p:cNvSpPr/>
          <p:nvPr/>
        </p:nvSpPr>
        <p:spPr>
          <a:xfrm>
            <a:off x="6406232" y="1371599"/>
            <a:ext cx="2345635" cy="21170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latin typeface="Ingeborg" panose="02070503040600000004" pitchFamily="18" charset="77"/>
              </a:rPr>
              <a:t>What are some examples of each?</a:t>
            </a:r>
          </a:p>
        </p:txBody>
      </p:sp>
    </p:spTree>
    <p:extLst>
      <p:ext uri="{BB962C8B-B14F-4D97-AF65-F5344CB8AC3E}">
        <p14:creationId xmlns:p14="http://schemas.microsoft.com/office/powerpoint/2010/main" val="1570804943"/>
      </p:ext>
    </p:extLst>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1900</TotalTime>
  <Words>1405</Words>
  <Application>Microsoft Macintosh PowerPoint</Application>
  <PresentationFormat>On-screen Show (16:9)</PresentationFormat>
  <Paragraphs>187</Paragraphs>
  <Slides>17</Slides>
  <Notes>11</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17</vt:i4>
      </vt:variant>
    </vt:vector>
  </HeadingPairs>
  <TitlesOfParts>
    <vt:vector size="28" baseType="lpstr">
      <vt:lpstr>Calibri</vt:lpstr>
      <vt:lpstr>Arial</vt:lpstr>
      <vt:lpstr>Wingdings</vt:lpstr>
      <vt:lpstr>Nunito</vt:lpstr>
      <vt:lpstr>Ingeborg Heavy</vt:lpstr>
      <vt:lpstr>Trebuchet MS</vt:lpstr>
      <vt:lpstr>Georgia</vt:lpstr>
      <vt:lpstr>Roboto</vt:lpstr>
      <vt:lpstr>Times New Roman</vt:lpstr>
      <vt:lpstr>Ingeborg</vt:lpstr>
      <vt:lpstr>Material</vt:lpstr>
      <vt:lpstr>Welcome Back, Everyone!</vt:lpstr>
      <vt:lpstr>Icebreaker </vt:lpstr>
      <vt:lpstr>Exercise: Weekly check-in</vt:lpstr>
      <vt:lpstr>Sleep</vt:lpstr>
      <vt:lpstr>Benefits of a good nights sleep:</vt:lpstr>
      <vt:lpstr>Group Activity: Sleep Myths &amp; Truths</vt:lpstr>
      <vt:lpstr>How much sleep do we really need?</vt:lpstr>
      <vt:lpstr>What can affect your sleep?</vt:lpstr>
      <vt:lpstr>Good Sleep Hygiene </vt:lpstr>
      <vt:lpstr>Physical Activity</vt:lpstr>
      <vt:lpstr>Exercise is important! Why don’t we do it? </vt:lpstr>
      <vt:lpstr>Structured exercise VS lifestyle activity: What's the difference?</vt:lpstr>
      <vt:lpstr>How can you be more active?</vt:lpstr>
      <vt:lpstr>Safety first!</vt:lpstr>
      <vt:lpstr>Lets get up and move!</vt:lpstr>
      <vt:lpstr>PowerPoint Presentation</vt:lpstr>
      <vt:lpstr>Thank you for coming! We hope to see you all again next week!</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Archer, Andrea</cp:lastModifiedBy>
  <cp:revision>102</cp:revision>
  <dcterms:modified xsi:type="dcterms:W3CDTF">2021-02-25T22:24:48Z</dcterms:modified>
</cp:coreProperties>
</file>